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mp4" ContentType="video/mp4"/>
  <Default Extension="rels" ContentType="application/vnd.openxmlformats-package.relationships+xml"/>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1"/>
  </p:sldMasterIdLst>
  <p:notesMasterIdLst>
    <p:notesMasterId r:id="rId87"/>
  </p:notesMasterIdLst>
  <p:sldIdLst>
    <p:sldId id="284" r:id="rId2"/>
    <p:sldId id="689" r:id="rId3"/>
    <p:sldId id="600" r:id="rId4"/>
    <p:sldId id="691" r:id="rId5"/>
    <p:sldId id="609" r:id="rId6"/>
    <p:sldId id="632" r:id="rId7"/>
    <p:sldId id="611" r:id="rId8"/>
    <p:sldId id="617" r:id="rId9"/>
    <p:sldId id="618" r:id="rId10"/>
    <p:sldId id="634" r:id="rId11"/>
    <p:sldId id="635" r:id="rId12"/>
    <p:sldId id="612" r:id="rId13"/>
    <p:sldId id="621" r:id="rId14"/>
    <p:sldId id="620" r:id="rId15"/>
    <p:sldId id="613" r:id="rId16"/>
    <p:sldId id="619" r:id="rId17"/>
    <p:sldId id="633" r:id="rId18"/>
    <p:sldId id="614" r:id="rId19"/>
    <p:sldId id="622" r:id="rId20"/>
    <p:sldId id="623" r:id="rId21"/>
    <p:sldId id="688" r:id="rId22"/>
    <p:sldId id="624" r:id="rId23"/>
    <p:sldId id="625" r:id="rId24"/>
    <p:sldId id="626" r:id="rId25"/>
    <p:sldId id="627" r:id="rId26"/>
    <p:sldId id="637" r:id="rId27"/>
    <p:sldId id="628" r:id="rId28"/>
    <p:sldId id="629" r:id="rId29"/>
    <p:sldId id="630" r:id="rId30"/>
    <p:sldId id="644" r:id="rId31"/>
    <p:sldId id="645" r:id="rId32"/>
    <p:sldId id="646" r:id="rId33"/>
    <p:sldId id="647" r:id="rId34"/>
    <p:sldId id="648" r:id="rId35"/>
    <p:sldId id="649" r:id="rId36"/>
    <p:sldId id="650" r:id="rId37"/>
    <p:sldId id="651" r:id="rId38"/>
    <p:sldId id="652" r:id="rId39"/>
    <p:sldId id="653" r:id="rId40"/>
    <p:sldId id="654" r:id="rId41"/>
    <p:sldId id="655" r:id="rId42"/>
    <p:sldId id="656" r:id="rId43"/>
    <p:sldId id="657" r:id="rId44"/>
    <p:sldId id="658" r:id="rId45"/>
    <p:sldId id="659" r:id="rId46"/>
    <p:sldId id="660" r:id="rId47"/>
    <p:sldId id="661" r:id="rId48"/>
    <p:sldId id="662" r:id="rId49"/>
    <p:sldId id="663" r:id="rId50"/>
    <p:sldId id="667" r:id="rId51"/>
    <p:sldId id="664" r:id="rId52"/>
    <p:sldId id="665" r:id="rId53"/>
    <p:sldId id="666" r:id="rId54"/>
    <p:sldId id="693" r:id="rId55"/>
    <p:sldId id="639" r:id="rId56"/>
    <p:sldId id="615" r:id="rId57"/>
    <p:sldId id="668" r:id="rId58"/>
    <p:sldId id="669" r:id="rId59"/>
    <p:sldId id="671" r:id="rId60"/>
    <p:sldId id="670" r:id="rId61"/>
    <p:sldId id="672" r:id="rId62"/>
    <p:sldId id="673" r:id="rId63"/>
    <p:sldId id="616" r:id="rId64"/>
    <p:sldId id="674" r:id="rId65"/>
    <p:sldId id="675" r:id="rId66"/>
    <p:sldId id="676" r:id="rId67"/>
    <p:sldId id="677" r:id="rId68"/>
    <p:sldId id="678" r:id="rId69"/>
    <p:sldId id="679" r:id="rId70"/>
    <p:sldId id="638" r:id="rId71"/>
    <p:sldId id="477" r:id="rId72"/>
    <p:sldId id="680" r:id="rId73"/>
    <p:sldId id="521" r:id="rId74"/>
    <p:sldId id="479" r:id="rId75"/>
    <p:sldId id="596" r:id="rId76"/>
    <p:sldId id="682" r:id="rId77"/>
    <p:sldId id="604" r:id="rId78"/>
    <p:sldId id="481" r:id="rId79"/>
    <p:sldId id="482" r:id="rId80"/>
    <p:sldId id="681" r:id="rId81"/>
    <p:sldId id="684" r:id="rId82"/>
    <p:sldId id="683" r:id="rId83"/>
    <p:sldId id="599" r:id="rId84"/>
    <p:sldId id="692" r:id="rId85"/>
    <p:sldId id="437" r:id="rId86"/>
  </p:sldIdLst>
  <p:sldSz cx="9466263" cy="70993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6">
          <p15:clr>
            <a:srgbClr val="A4A3A4"/>
          </p15:clr>
        </p15:guide>
        <p15:guide id="2" pos="29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5F5FA3"/>
    <a:srgbClr val="D3D3D3"/>
    <a:srgbClr val="DCDCDC"/>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86"/>
    <p:restoredTop sz="95122" autoAdjust="0"/>
  </p:normalViewPr>
  <p:slideViewPr>
    <p:cSldViewPr snapToGrid="0" snapToObjects="1">
      <p:cViewPr>
        <p:scale>
          <a:sx n="100" d="100"/>
          <a:sy n="100" d="100"/>
        </p:scale>
        <p:origin x="2600" y="144"/>
      </p:cViewPr>
      <p:guideLst>
        <p:guide orient="horz" pos="2236"/>
        <p:guide pos="2982"/>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heme" Target="theme/theme1.xml"/><Relationship Id="rId9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notesMaster" Target="notesMasters/notesMaster1.xml"/><Relationship Id="rId88" Type="http://schemas.openxmlformats.org/officeDocument/2006/relationships/presProps" Target="presProps.xml"/><Relationship Id="rId8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A6A2FE-FB42-5D4E-BA65-E07E502B7CEE}" type="datetimeFigureOut">
              <a:rPr lang="en-US" smtClean="0"/>
              <a:t>2/24/23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FC58D-CCF7-954B-A430-BC2A2B0372E0}" type="slidenum">
              <a:rPr lang="en-US" smtClean="0"/>
              <a:t>‹#›</a:t>
            </a:fld>
            <a:endParaRPr lang="en-US"/>
          </a:p>
        </p:txBody>
      </p:sp>
    </p:spTree>
    <p:extLst>
      <p:ext uri="{BB962C8B-B14F-4D97-AF65-F5344CB8AC3E}">
        <p14:creationId xmlns:p14="http://schemas.microsoft.com/office/powerpoint/2010/main" val="4031013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s://www.nbcnews.com/tech/chatgpt-can-generate-essay-generate-rcna60362"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a:t>
            </a:fld>
            <a:endParaRPr kumimoji="1" lang="zh-CN" altLang="en-US"/>
          </a:p>
        </p:txBody>
      </p:sp>
    </p:spTree>
    <p:extLst>
      <p:ext uri="{BB962C8B-B14F-4D97-AF65-F5344CB8AC3E}">
        <p14:creationId xmlns:p14="http://schemas.microsoft.com/office/powerpoint/2010/main" val="4076104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更换群标</a:t>
            </a:r>
            <a:endParaRPr lang="en-US" dirty="0"/>
          </a:p>
        </p:txBody>
      </p:sp>
      <p:sp>
        <p:nvSpPr>
          <p:cNvPr id="4" name="Slide Number Placeholder 3"/>
          <p:cNvSpPr>
            <a:spLocks noGrp="1"/>
          </p:cNvSpPr>
          <p:nvPr>
            <p:ph type="sldNum" sz="quarter" idx="10"/>
          </p:nvPr>
        </p:nvSpPr>
        <p:spPr/>
        <p:txBody>
          <a:bodyPr/>
          <a:lstStyle/>
          <a:p>
            <a:fld id="{CE5FC58D-CCF7-954B-A430-BC2A2B0372E0}" type="slidenum">
              <a:rPr lang="en-US" smtClean="0"/>
              <a:t>77</a:t>
            </a:fld>
            <a:endParaRPr lang="en-US"/>
          </a:p>
        </p:txBody>
      </p:sp>
    </p:spTree>
    <p:extLst>
      <p:ext uri="{BB962C8B-B14F-4D97-AF65-F5344CB8AC3E}">
        <p14:creationId xmlns:p14="http://schemas.microsoft.com/office/powerpoint/2010/main" val="1062382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5FC58D-CCF7-954B-A430-BC2A2B0372E0}" type="slidenum">
              <a:rPr lang="en-US" smtClean="0"/>
              <a:t>80</a:t>
            </a:fld>
            <a:endParaRPr lang="en-US"/>
          </a:p>
        </p:txBody>
      </p:sp>
    </p:spTree>
    <p:extLst>
      <p:ext uri="{BB962C8B-B14F-4D97-AF65-F5344CB8AC3E}">
        <p14:creationId xmlns:p14="http://schemas.microsoft.com/office/powerpoint/2010/main" val="3058361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5FC58D-CCF7-954B-A430-BC2A2B0372E0}" type="slidenum">
              <a:rPr lang="en-US" smtClean="0"/>
              <a:t>83</a:t>
            </a:fld>
            <a:endParaRPr lang="en-US"/>
          </a:p>
        </p:txBody>
      </p:sp>
    </p:spTree>
    <p:extLst>
      <p:ext uri="{BB962C8B-B14F-4D97-AF65-F5344CB8AC3E}">
        <p14:creationId xmlns:p14="http://schemas.microsoft.com/office/powerpoint/2010/main" val="2648783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84</a:t>
            </a:fld>
            <a:endParaRPr kumimoji="1" lang="zh-CN" altLang="en-US"/>
          </a:p>
        </p:txBody>
      </p:sp>
    </p:spTree>
    <p:extLst>
      <p:ext uri="{BB962C8B-B14F-4D97-AF65-F5344CB8AC3E}">
        <p14:creationId xmlns:p14="http://schemas.microsoft.com/office/powerpoint/2010/main" val="1837041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85</a:t>
            </a:fld>
            <a:endParaRPr kumimoji="1" lang="zh-CN" altLang="en-US"/>
          </a:p>
        </p:txBody>
      </p:sp>
    </p:spTree>
    <p:extLst>
      <p:ext uri="{BB962C8B-B14F-4D97-AF65-F5344CB8AC3E}">
        <p14:creationId xmlns:p14="http://schemas.microsoft.com/office/powerpoint/2010/main" val="689691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5FC58D-CCF7-954B-A430-BC2A2B0372E0}" type="slidenum">
              <a:rPr lang="en-US" smtClean="0"/>
              <a:t>2</a:t>
            </a:fld>
            <a:endParaRPr lang="en-US"/>
          </a:p>
        </p:txBody>
      </p:sp>
    </p:spTree>
    <p:extLst>
      <p:ext uri="{BB962C8B-B14F-4D97-AF65-F5344CB8AC3E}">
        <p14:creationId xmlns:p14="http://schemas.microsoft.com/office/powerpoint/2010/main" val="1148191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谷歌和抖音的故事，截至</a:t>
            </a:r>
            <a:r>
              <a:rPr lang="en-US" altLang="zh-CN" dirty="0"/>
              <a:t>2022</a:t>
            </a:r>
            <a:r>
              <a:rPr lang="zh-CN" altLang="en-US" dirty="0"/>
              <a:t>年</a:t>
            </a:r>
            <a:r>
              <a:rPr lang="en-US" altLang="zh-CN" dirty="0"/>
              <a:t>2</a:t>
            </a:r>
            <a:r>
              <a:rPr lang="zh-CN" altLang="en-US" dirty="0"/>
              <a:t>月。</a:t>
            </a:r>
          </a:p>
        </p:txBody>
      </p:sp>
      <p:sp>
        <p:nvSpPr>
          <p:cNvPr id="4" name="灯片编号占位符 3"/>
          <p:cNvSpPr>
            <a:spLocks noGrp="1"/>
          </p:cNvSpPr>
          <p:nvPr>
            <p:ph type="sldNum" sz="quarter" idx="5"/>
          </p:nvPr>
        </p:nvSpPr>
        <p:spPr/>
        <p:txBody>
          <a:bodyPr/>
          <a:lstStyle/>
          <a:p>
            <a:fld id="{CE5FC58D-CCF7-954B-A430-BC2A2B0372E0}" type="slidenum">
              <a:rPr lang="en-US" smtClean="0"/>
              <a:t>3</a:t>
            </a:fld>
            <a:endParaRPr lang="en-US"/>
          </a:p>
        </p:txBody>
      </p:sp>
    </p:spTree>
    <p:extLst>
      <p:ext uri="{BB962C8B-B14F-4D97-AF65-F5344CB8AC3E}">
        <p14:creationId xmlns:p14="http://schemas.microsoft.com/office/powerpoint/2010/main" val="966824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hlinkClick r:id="rId3"/>
              </a:rPr>
              <a:t>ChatGPT is a large language model</a:t>
            </a:r>
            <a:endParaRPr lang="en-US" altLang="zh-CN" sz="1200" b="1" dirty="0" smtClean="0">
              <a:latin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CE5FC58D-CCF7-954B-A430-BC2A2B0372E0}" type="slidenum">
              <a:rPr lang="en-US" smtClean="0"/>
              <a:t>4</a:t>
            </a:fld>
            <a:endParaRPr lang="en-US"/>
          </a:p>
        </p:txBody>
      </p:sp>
    </p:spTree>
    <p:extLst>
      <p:ext uri="{BB962C8B-B14F-4D97-AF65-F5344CB8AC3E}">
        <p14:creationId xmlns:p14="http://schemas.microsoft.com/office/powerpoint/2010/main" val="1723181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5FC58D-CCF7-954B-A430-BC2A2B0372E0}" type="slidenum">
              <a:rPr lang="en-US" smtClean="0"/>
              <a:t>7</a:t>
            </a:fld>
            <a:endParaRPr lang="en-US"/>
          </a:p>
        </p:txBody>
      </p:sp>
    </p:spTree>
    <p:extLst>
      <p:ext uri="{BB962C8B-B14F-4D97-AF65-F5344CB8AC3E}">
        <p14:creationId xmlns:p14="http://schemas.microsoft.com/office/powerpoint/2010/main" val="1098417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Would you let an Artificial Intelligence make decisions on for behalf? — If Yes, then to what extent, maybe your life depends on it. With all the talk about AI and calls for its regulation (apparently AI will kill us all someday,) I’ve been thinking about under what circumstances we might take away the decision making from the machines (call it AI). But still we use them to our advantage (as much as we can) — that’s not as crazy as it sounds, because humanity has been doing that for years already. It’s everywhere, and there is no hiding from the fact that it is here to stay.</a:t>
            </a:r>
          </a:p>
          <a:p>
            <a:pPr marL="0" indent="0">
              <a:buFont typeface="Arial" charset="0"/>
              <a:buNone/>
            </a:pPr>
            <a:r>
              <a:rPr lang="en-US" sz="1200" b="0" i="0" kern="1200" dirty="0" smtClean="0">
                <a:solidFill>
                  <a:schemeClr val="tx1"/>
                </a:solidFill>
                <a:effectLst/>
                <a:latin typeface="+mn-lt"/>
                <a:ea typeface="+mn-ea"/>
                <a:cs typeface="+mn-cs"/>
              </a:rPr>
              <a:t>security risk, poor data quality, overfitting, data biasing, lack of strategy and experience</a:t>
            </a:r>
            <a:endParaRPr lang="en-US" dirty="0"/>
          </a:p>
        </p:txBody>
      </p:sp>
      <p:sp>
        <p:nvSpPr>
          <p:cNvPr id="4" name="Slide Number Placeholder 3"/>
          <p:cNvSpPr>
            <a:spLocks noGrp="1"/>
          </p:cNvSpPr>
          <p:nvPr>
            <p:ph type="sldNum" sz="quarter" idx="10"/>
          </p:nvPr>
        </p:nvSpPr>
        <p:spPr/>
        <p:txBody>
          <a:bodyPr/>
          <a:lstStyle/>
          <a:p>
            <a:fld id="{CE5FC58D-CCF7-954B-A430-BC2A2B0372E0}" type="slidenum">
              <a:rPr lang="en-US" smtClean="0"/>
              <a:t>54</a:t>
            </a:fld>
            <a:endParaRPr lang="en-US"/>
          </a:p>
        </p:txBody>
      </p:sp>
    </p:spTree>
    <p:extLst>
      <p:ext uri="{BB962C8B-B14F-4D97-AF65-F5344CB8AC3E}">
        <p14:creationId xmlns:p14="http://schemas.microsoft.com/office/powerpoint/2010/main" val="661517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5FC58D-CCF7-954B-A430-BC2A2B0372E0}" type="slidenum">
              <a:rPr lang="en-US" smtClean="0"/>
              <a:t>74</a:t>
            </a:fld>
            <a:endParaRPr lang="en-US"/>
          </a:p>
        </p:txBody>
      </p:sp>
    </p:spTree>
    <p:extLst>
      <p:ext uri="{BB962C8B-B14F-4D97-AF65-F5344CB8AC3E}">
        <p14:creationId xmlns:p14="http://schemas.microsoft.com/office/powerpoint/2010/main" val="3617562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5FC58D-CCF7-954B-A430-BC2A2B0372E0}" type="slidenum">
              <a:rPr lang="en-US" smtClean="0"/>
              <a:t>75</a:t>
            </a:fld>
            <a:endParaRPr lang="en-US"/>
          </a:p>
        </p:txBody>
      </p:sp>
    </p:spTree>
    <p:extLst>
      <p:ext uri="{BB962C8B-B14F-4D97-AF65-F5344CB8AC3E}">
        <p14:creationId xmlns:p14="http://schemas.microsoft.com/office/powerpoint/2010/main" val="3075912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5FC58D-CCF7-954B-A430-BC2A2B0372E0}" type="slidenum">
              <a:rPr lang="en-US" smtClean="0"/>
              <a:t>76</a:t>
            </a:fld>
            <a:endParaRPr lang="en-US"/>
          </a:p>
        </p:txBody>
      </p:sp>
    </p:spTree>
    <p:extLst>
      <p:ext uri="{BB962C8B-B14F-4D97-AF65-F5344CB8AC3E}">
        <p14:creationId xmlns:p14="http://schemas.microsoft.com/office/powerpoint/2010/main" val="4217272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467" y="6626013"/>
            <a:ext cx="9463798" cy="473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557190"/>
            <a:ext cx="9463798" cy="662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51964" y="785656"/>
            <a:ext cx="7809667" cy="3691636"/>
          </a:xfrm>
        </p:spPr>
        <p:txBody>
          <a:bodyPr anchor="b">
            <a:normAutofit/>
          </a:bodyPr>
          <a:lstStyle>
            <a:lvl1pPr algn="l">
              <a:lnSpc>
                <a:spcPct val="85000"/>
              </a:lnSpc>
              <a:defRPr sz="8282" spc="-52"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54115" y="4612393"/>
            <a:ext cx="7809667" cy="1183217"/>
          </a:xfrm>
        </p:spPr>
        <p:txBody>
          <a:bodyPr lIns="91440" rIns="91440">
            <a:normAutofit/>
          </a:bodyPr>
          <a:lstStyle>
            <a:lvl1pPr marL="0" indent="0" algn="l">
              <a:buNone/>
              <a:defRPr sz="2484" cap="all" spc="207" baseline="0">
                <a:solidFill>
                  <a:schemeClr val="tx2"/>
                </a:solidFill>
                <a:latin typeface="+mj-lt"/>
              </a:defRPr>
            </a:lvl1pPr>
            <a:lvl2pPr marL="473293" indent="0" algn="ctr">
              <a:buNone/>
              <a:defRPr sz="2484"/>
            </a:lvl2pPr>
            <a:lvl3pPr marL="946587" indent="0" algn="ctr">
              <a:buNone/>
              <a:defRPr sz="2484"/>
            </a:lvl3pPr>
            <a:lvl4pPr marL="1419880" indent="0" algn="ctr">
              <a:buNone/>
              <a:defRPr sz="2070"/>
            </a:lvl4pPr>
            <a:lvl5pPr marL="1893174" indent="0" algn="ctr">
              <a:buNone/>
              <a:defRPr sz="2070"/>
            </a:lvl5pPr>
            <a:lvl6pPr marL="2366467" indent="0" algn="ctr">
              <a:buNone/>
              <a:defRPr sz="2070"/>
            </a:lvl6pPr>
            <a:lvl7pPr marL="2839761" indent="0" algn="ctr">
              <a:buNone/>
              <a:defRPr sz="2070"/>
            </a:lvl7pPr>
            <a:lvl8pPr marL="3313054" indent="0" algn="ctr">
              <a:buNone/>
              <a:defRPr sz="2070"/>
            </a:lvl8pPr>
            <a:lvl9pPr marL="3786348" indent="0" algn="ctr">
              <a:buNone/>
              <a:defRPr sz="207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13A8644-205D-F446-AF47-87F29A5F245C}" type="datetime4">
              <a:rPr kumimoji="1" lang="en-US" altLang="zh-CN" smtClean="0"/>
              <a:t>February 24, 2023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F8E3D9E-0B09-9345-B286-EB2EB76A2E3E}" type="slidenum">
              <a:rPr kumimoji="1" lang="zh-CN" altLang="en-US" smtClean="0"/>
              <a:pPr/>
              <a:t>‹#›</a:t>
            </a:fld>
            <a:endParaRPr kumimoji="1" lang="zh-CN" altLang="en-US"/>
          </a:p>
        </p:txBody>
      </p:sp>
      <p:cxnSp>
        <p:nvCxnSpPr>
          <p:cNvPr id="9" name="Straight Connector 8"/>
          <p:cNvCxnSpPr/>
          <p:nvPr/>
        </p:nvCxnSpPr>
        <p:spPr>
          <a:xfrm>
            <a:off x="937665" y="4496223"/>
            <a:ext cx="7667673"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810654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13A8644-205D-F446-AF47-87F29A5F245C}" type="datetime4">
              <a:rPr kumimoji="1" lang="en-US" altLang="zh-CN" smtClean="0"/>
              <a:t>February 24, 2023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F8E3D9E-0B09-9345-B286-EB2EB76A2E3E}" type="slidenum">
              <a:rPr kumimoji="1" lang="zh-CN" altLang="en-US" smtClean="0"/>
              <a:pPr/>
              <a:t>‹#›</a:t>
            </a:fld>
            <a:endParaRPr kumimoji="1" lang="zh-CN" altLang="en-US"/>
          </a:p>
        </p:txBody>
      </p:sp>
    </p:spTree>
    <p:extLst>
      <p:ext uri="{BB962C8B-B14F-4D97-AF65-F5344CB8AC3E}">
        <p14:creationId xmlns:p14="http://schemas.microsoft.com/office/powerpoint/2010/main" val="333099198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467" y="6626013"/>
            <a:ext cx="9463798" cy="473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557190"/>
            <a:ext cx="9463798" cy="662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774295" y="429374"/>
            <a:ext cx="2041163" cy="595999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50806" y="429373"/>
            <a:ext cx="6005161" cy="5959996"/>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13A8644-205D-F446-AF47-87F29A5F245C}" type="datetime4">
              <a:rPr kumimoji="1" lang="en-US" altLang="zh-CN" smtClean="0"/>
              <a:t>February 24, 2023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F8E3D9E-0B09-9345-B286-EB2EB76A2E3E}" type="slidenum">
              <a:rPr kumimoji="1" lang="zh-CN" altLang="en-US" smtClean="0"/>
              <a:pPr/>
              <a:t>‹#›</a:t>
            </a:fld>
            <a:endParaRPr kumimoji="1" lang="zh-CN" altLang="en-US"/>
          </a:p>
        </p:txBody>
      </p:sp>
    </p:spTree>
    <p:extLst>
      <p:ext uri="{BB962C8B-B14F-4D97-AF65-F5344CB8AC3E}">
        <p14:creationId xmlns:p14="http://schemas.microsoft.com/office/powerpoint/2010/main" val="16284737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13A8644-205D-F446-AF47-87F29A5F245C}" type="datetime4">
              <a:rPr kumimoji="1" lang="en-US" altLang="zh-CN" smtClean="0"/>
              <a:t>February 24, 2023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F8E3D9E-0B09-9345-B286-EB2EB76A2E3E}" type="slidenum">
              <a:rPr kumimoji="1" lang="zh-CN" altLang="en-US" smtClean="0"/>
              <a:pPr/>
              <a:t>‹#›</a:t>
            </a:fld>
            <a:endParaRPr kumimoji="1" lang="zh-CN" altLang="en-US"/>
          </a:p>
        </p:txBody>
      </p:sp>
    </p:spTree>
    <p:extLst>
      <p:ext uri="{BB962C8B-B14F-4D97-AF65-F5344CB8AC3E}">
        <p14:creationId xmlns:p14="http://schemas.microsoft.com/office/powerpoint/2010/main" val="387862917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467" y="6626013"/>
            <a:ext cx="9463798" cy="473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557190"/>
            <a:ext cx="9463798" cy="662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1964" y="785656"/>
            <a:ext cx="7809667" cy="3691636"/>
          </a:xfrm>
        </p:spPr>
        <p:txBody>
          <a:bodyPr anchor="b" anchorCtr="0">
            <a:normAutofit/>
          </a:bodyPr>
          <a:lstStyle>
            <a:lvl1pPr>
              <a:lnSpc>
                <a:spcPct val="85000"/>
              </a:lnSpc>
              <a:defRPr sz="8282"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51964" y="4609812"/>
            <a:ext cx="7809667" cy="1183217"/>
          </a:xfrm>
        </p:spPr>
        <p:txBody>
          <a:bodyPr lIns="91440" rIns="91440" anchor="t" anchorCtr="0">
            <a:normAutofit/>
          </a:bodyPr>
          <a:lstStyle>
            <a:lvl1pPr marL="0" indent="0">
              <a:buNone/>
              <a:defRPr sz="2484" cap="all" spc="207" baseline="0">
                <a:solidFill>
                  <a:schemeClr val="tx2"/>
                </a:solidFill>
                <a:latin typeface="+mj-lt"/>
              </a:defRPr>
            </a:lvl1pPr>
            <a:lvl2pPr marL="473293" indent="0">
              <a:buNone/>
              <a:defRPr sz="1863">
                <a:solidFill>
                  <a:schemeClr val="tx1">
                    <a:tint val="75000"/>
                  </a:schemeClr>
                </a:solidFill>
              </a:defRPr>
            </a:lvl2pPr>
            <a:lvl3pPr marL="946587" indent="0">
              <a:buNone/>
              <a:defRPr sz="1656">
                <a:solidFill>
                  <a:schemeClr val="tx1">
                    <a:tint val="75000"/>
                  </a:schemeClr>
                </a:solidFill>
              </a:defRPr>
            </a:lvl3pPr>
            <a:lvl4pPr marL="1419880" indent="0">
              <a:buNone/>
              <a:defRPr sz="1449">
                <a:solidFill>
                  <a:schemeClr val="tx1">
                    <a:tint val="75000"/>
                  </a:schemeClr>
                </a:solidFill>
              </a:defRPr>
            </a:lvl4pPr>
            <a:lvl5pPr marL="1893174" indent="0">
              <a:buNone/>
              <a:defRPr sz="1449">
                <a:solidFill>
                  <a:schemeClr val="tx1">
                    <a:tint val="75000"/>
                  </a:schemeClr>
                </a:solidFill>
              </a:defRPr>
            </a:lvl5pPr>
            <a:lvl6pPr marL="2366467" indent="0">
              <a:buNone/>
              <a:defRPr sz="1449">
                <a:solidFill>
                  <a:schemeClr val="tx1">
                    <a:tint val="75000"/>
                  </a:schemeClr>
                </a:solidFill>
              </a:defRPr>
            </a:lvl6pPr>
            <a:lvl7pPr marL="2839761" indent="0">
              <a:buNone/>
              <a:defRPr sz="1449">
                <a:solidFill>
                  <a:schemeClr val="tx1">
                    <a:tint val="75000"/>
                  </a:schemeClr>
                </a:solidFill>
              </a:defRPr>
            </a:lvl7pPr>
            <a:lvl8pPr marL="3313054" indent="0">
              <a:buNone/>
              <a:defRPr sz="1449">
                <a:solidFill>
                  <a:schemeClr val="tx1">
                    <a:tint val="75000"/>
                  </a:schemeClr>
                </a:solidFill>
              </a:defRPr>
            </a:lvl8pPr>
            <a:lvl9pPr marL="3786348" indent="0">
              <a:buNone/>
              <a:defRPr sz="1449">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13A8644-205D-F446-AF47-87F29A5F245C}" type="datetime4">
              <a:rPr kumimoji="1" lang="en-US" altLang="zh-CN" smtClean="0"/>
              <a:t>February 24, 2023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F8E3D9E-0B09-9345-B286-EB2EB76A2E3E}" type="slidenum">
              <a:rPr kumimoji="1" lang="zh-CN" altLang="en-US" smtClean="0"/>
              <a:pPr/>
              <a:t>‹#›</a:t>
            </a:fld>
            <a:endParaRPr kumimoji="1" lang="zh-CN" altLang="en-US"/>
          </a:p>
        </p:txBody>
      </p:sp>
      <p:cxnSp>
        <p:nvCxnSpPr>
          <p:cNvPr id="9" name="Straight Connector 8"/>
          <p:cNvCxnSpPr/>
          <p:nvPr/>
        </p:nvCxnSpPr>
        <p:spPr>
          <a:xfrm>
            <a:off x="937665" y="4496223"/>
            <a:ext cx="7667673"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868175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51964" y="296689"/>
            <a:ext cx="7809667" cy="1501802"/>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51963" y="1910676"/>
            <a:ext cx="3833837" cy="416492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827794" y="1910679"/>
            <a:ext cx="3833837" cy="416492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13A8644-205D-F446-AF47-87F29A5F245C}" type="datetime4">
              <a:rPr kumimoji="1" lang="en-US" altLang="zh-CN" smtClean="0"/>
              <a:t>February 24, 2023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5F8E3D9E-0B09-9345-B286-EB2EB76A2E3E}" type="slidenum">
              <a:rPr kumimoji="1" lang="zh-CN" altLang="en-US" smtClean="0"/>
              <a:pPr/>
              <a:t>‹#›</a:t>
            </a:fld>
            <a:endParaRPr kumimoji="1" lang="zh-CN" altLang="en-US"/>
          </a:p>
        </p:txBody>
      </p:sp>
    </p:spTree>
    <p:extLst>
      <p:ext uri="{BB962C8B-B14F-4D97-AF65-F5344CB8AC3E}">
        <p14:creationId xmlns:p14="http://schemas.microsoft.com/office/powerpoint/2010/main" val="107333522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51964" y="296689"/>
            <a:ext cx="7809667" cy="150180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51963" y="1911006"/>
            <a:ext cx="3833837" cy="762188"/>
          </a:xfrm>
        </p:spPr>
        <p:txBody>
          <a:bodyPr lIns="91440" rIns="91440" anchor="ctr">
            <a:normAutofit/>
          </a:bodyPr>
          <a:lstStyle>
            <a:lvl1pPr marL="0" indent="0">
              <a:buNone/>
              <a:defRPr sz="2070" b="0" cap="all" baseline="0">
                <a:solidFill>
                  <a:schemeClr val="tx2"/>
                </a:solidFill>
              </a:defRPr>
            </a:lvl1pPr>
            <a:lvl2pPr marL="473293" indent="0">
              <a:buNone/>
              <a:defRPr sz="2070" b="1"/>
            </a:lvl2pPr>
            <a:lvl3pPr marL="946587" indent="0">
              <a:buNone/>
              <a:defRPr sz="1863" b="1"/>
            </a:lvl3pPr>
            <a:lvl4pPr marL="1419880" indent="0">
              <a:buNone/>
              <a:defRPr sz="1656" b="1"/>
            </a:lvl4pPr>
            <a:lvl5pPr marL="1893174" indent="0">
              <a:buNone/>
              <a:defRPr sz="1656" b="1"/>
            </a:lvl5pPr>
            <a:lvl6pPr marL="2366467" indent="0">
              <a:buNone/>
              <a:defRPr sz="1656" b="1"/>
            </a:lvl6pPr>
            <a:lvl7pPr marL="2839761" indent="0">
              <a:buNone/>
              <a:defRPr sz="1656" b="1"/>
            </a:lvl7pPr>
            <a:lvl8pPr marL="3313054" indent="0">
              <a:buNone/>
              <a:defRPr sz="1656" b="1"/>
            </a:lvl8pPr>
            <a:lvl9pPr marL="3786348" indent="0">
              <a:buNone/>
              <a:defRPr sz="1656" b="1"/>
            </a:lvl9pPr>
          </a:lstStyle>
          <a:p>
            <a:pPr lvl="0"/>
            <a:r>
              <a:rPr lang="zh-CN" altLang="en-US"/>
              <a:t>编辑母版文本样式</a:t>
            </a:r>
          </a:p>
        </p:txBody>
      </p:sp>
      <p:sp>
        <p:nvSpPr>
          <p:cNvPr id="4" name="Content Placeholder 3"/>
          <p:cNvSpPr>
            <a:spLocks noGrp="1"/>
          </p:cNvSpPr>
          <p:nvPr>
            <p:ph sz="half" idx="2"/>
          </p:nvPr>
        </p:nvSpPr>
        <p:spPr>
          <a:xfrm>
            <a:off x="851963" y="2673194"/>
            <a:ext cx="3833837" cy="340240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827794" y="1911006"/>
            <a:ext cx="3833837" cy="762188"/>
          </a:xfrm>
        </p:spPr>
        <p:txBody>
          <a:bodyPr lIns="91440" rIns="91440" anchor="ctr">
            <a:normAutofit/>
          </a:bodyPr>
          <a:lstStyle>
            <a:lvl1pPr marL="0" indent="0">
              <a:buNone/>
              <a:defRPr sz="2070" b="0" cap="all" baseline="0">
                <a:solidFill>
                  <a:schemeClr val="tx2"/>
                </a:solidFill>
              </a:defRPr>
            </a:lvl1pPr>
            <a:lvl2pPr marL="473293" indent="0">
              <a:buNone/>
              <a:defRPr sz="2070" b="1"/>
            </a:lvl2pPr>
            <a:lvl3pPr marL="946587" indent="0">
              <a:buNone/>
              <a:defRPr sz="1863" b="1"/>
            </a:lvl3pPr>
            <a:lvl4pPr marL="1419880" indent="0">
              <a:buNone/>
              <a:defRPr sz="1656" b="1"/>
            </a:lvl4pPr>
            <a:lvl5pPr marL="1893174" indent="0">
              <a:buNone/>
              <a:defRPr sz="1656" b="1"/>
            </a:lvl5pPr>
            <a:lvl6pPr marL="2366467" indent="0">
              <a:buNone/>
              <a:defRPr sz="1656" b="1"/>
            </a:lvl6pPr>
            <a:lvl7pPr marL="2839761" indent="0">
              <a:buNone/>
              <a:defRPr sz="1656" b="1"/>
            </a:lvl7pPr>
            <a:lvl8pPr marL="3313054" indent="0">
              <a:buNone/>
              <a:defRPr sz="1656" b="1"/>
            </a:lvl8pPr>
            <a:lvl9pPr marL="3786348" indent="0">
              <a:buNone/>
              <a:defRPr sz="1656" b="1"/>
            </a:lvl9pPr>
          </a:lstStyle>
          <a:p>
            <a:pPr lvl="0"/>
            <a:r>
              <a:rPr lang="zh-CN" altLang="en-US"/>
              <a:t>编辑母版文本样式</a:t>
            </a:r>
          </a:p>
        </p:txBody>
      </p:sp>
      <p:sp>
        <p:nvSpPr>
          <p:cNvPr id="6" name="Content Placeholder 5"/>
          <p:cNvSpPr>
            <a:spLocks noGrp="1"/>
          </p:cNvSpPr>
          <p:nvPr>
            <p:ph sz="quarter" idx="4"/>
          </p:nvPr>
        </p:nvSpPr>
        <p:spPr>
          <a:xfrm>
            <a:off x="4827794" y="2673194"/>
            <a:ext cx="3833837" cy="340240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13A8644-205D-F446-AF47-87F29A5F245C}" type="datetime4">
              <a:rPr kumimoji="1" lang="en-US" altLang="zh-CN" smtClean="0"/>
              <a:t>February 24, 2023</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5F8E3D9E-0B09-9345-B286-EB2EB76A2E3E}" type="slidenum">
              <a:rPr kumimoji="1" lang="zh-CN" altLang="en-US" smtClean="0"/>
              <a:pPr/>
              <a:t>‹#›</a:t>
            </a:fld>
            <a:endParaRPr kumimoji="1" lang="zh-CN" altLang="en-US"/>
          </a:p>
        </p:txBody>
      </p:sp>
    </p:spTree>
    <p:extLst>
      <p:ext uri="{BB962C8B-B14F-4D97-AF65-F5344CB8AC3E}">
        <p14:creationId xmlns:p14="http://schemas.microsoft.com/office/powerpoint/2010/main" val="405312195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13A8644-205D-F446-AF47-87F29A5F245C}" type="datetime4">
              <a:rPr kumimoji="1" lang="en-US" altLang="zh-CN" smtClean="0"/>
              <a:t>February 24, 2023</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5F8E3D9E-0B09-9345-B286-EB2EB76A2E3E}" type="slidenum">
              <a:rPr kumimoji="1" lang="zh-CN" altLang="en-US" smtClean="0"/>
              <a:pPr/>
              <a:t>‹#›</a:t>
            </a:fld>
            <a:endParaRPr kumimoji="1" lang="zh-CN" altLang="en-US"/>
          </a:p>
        </p:txBody>
      </p:sp>
    </p:spTree>
    <p:extLst>
      <p:ext uri="{BB962C8B-B14F-4D97-AF65-F5344CB8AC3E}">
        <p14:creationId xmlns:p14="http://schemas.microsoft.com/office/powerpoint/2010/main" val="412506914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467" y="6626013"/>
            <a:ext cx="9463798" cy="473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3" y="6557190"/>
            <a:ext cx="9463798" cy="662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13A8644-205D-F446-AF47-87F29A5F245C}" type="datetime4">
              <a:rPr kumimoji="1" lang="en-US" altLang="zh-CN" smtClean="0"/>
              <a:t>February 24, 2023</a:t>
            </a:fld>
            <a:endParaRPr kumimoji="1"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zh-CN" altLang="en-US"/>
          </a:p>
        </p:txBody>
      </p:sp>
      <p:sp>
        <p:nvSpPr>
          <p:cNvPr id="9" name="Slide Number Placeholder 8"/>
          <p:cNvSpPr>
            <a:spLocks noGrp="1"/>
          </p:cNvSpPr>
          <p:nvPr>
            <p:ph type="sldNum" sz="quarter" idx="12"/>
          </p:nvPr>
        </p:nvSpPr>
        <p:spPr/>
        <p:txBody>
          <a:bodyPr/>
          <a:lstStyle/>
          <a:p>
            <a:fld id="{5F8E3D9E-0B09-9345-B286-EB2EB76A2E3E}" type="slidenum">
              <a:rPr kumimoji="1" lang="zh-CN" altLang="en-US" smtClean="0"/>
              <a:pPr/>
              <a:t>‹#›</a:t>
            </a:fld>
            <a:endParaRPr kumimoji="1" lang="zh-CN" altLang="en-US"/>
          </a:p>
        </p:txBody>
      </p:sp>
    </p:spTree>
    <p:extLst>
      <p:ext uri="{BB962C8B-B14F-4D97-AF65-F5344CB8AC3E}">
        <p14:creationId xmlns:p14="http://schemas.microsoft.com/office/powerpoint/2010/main" val="69595436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4" y="0"/>
            <a:ext cx="3145165" cy="7099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136841" y="0"/>
            <a:ext cx="49698" cy="7099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54985" y="615272"/>
            <a:ext cx="2484894" cy="2366433"/>
          </a:xfrm>
        </p:spPr>
        <p:txBody>
          <a:bodyPr anchor="b">
            <a:normAutofit/>
          </a:bodyPr>
          <a:lstStyle>
            <a:lvl1pPr>
              <a:defRPr sz="3727"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582187" y="757259"/>
            <a:ext cx="5185940" cy="544279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54985" y="3029035"/>
            <a:ext cx="2484894" cy="3498019"/>
          </a:xfrm>
        </p:spPr>
        <p:txBody>
          <a:bodyPr lIns="91440" rIns="91440">
            <a:normAutofit/>
          </a:bodyPr>
          <a:lstStyle>
            <a:lvl1pPr marL="0" indent="0">
              <a:buNone/>
              <a:defRPr sz="1553">
                <a:solidFill>
                  <a:srgbClr val="FFFFFF"/>
                </a:solidFill>
              </a:defRPr>
            </a:lvl1pPr>
            <a:lvl2pPr marL="473293" indent="0">
              <a:buNone/>
              <a:defRPr sz="1242"/>
            </a:lvl2pPr>
            <a:lvl3pPr marL="946587" indent="0">
              <a:buNone/>
              <a:defRPr sz="1035"/>
            </a:lvl3pPr>
            <a:lvl4pPr marL="1419880" indent="0">
              <a:buNone/>
              <a:defRPr sz="932"/>
            </a:lvl4pPr>
            <a:lvl5pPr marL="1893174" indent="0">
              <a:buNone/>
              <a:defRPr sz="932"/>
            </a:lvl5pPr>
            <a:lvl6pPr marL="2366467" indent="0">
              <a:buNone/>
              <a:defRPr sz="932"/>
            </a:lvl6pPr>
            <a:lvl7pPr marL="2839761" indent="0">
              <a:buNone/>
              <a:defRPr sz="932"/>
            </a:lvl7pPr>
            <a:lvl8pPr marL="3313054" indent="0">
              <a:buNone/>
              <a:defRPr sz="932"/>
            </a:lvl8pPr>
            <a:lvl9pPr marL="3786348" indent="0">
              <a:buNone/>
              <a:defRPr sz="932"/>
            </a:lvl9pPr>
          </a:lstStyle>
          <a:p>
            <a:pPr lvl="0"/>
            <a:r>
              <a:rPr lang="zh-CN" altLang="en-US"/>
              <a:t>编辑母版文本样式</a:t>
            </a:r>
          </a:p>
        </p:txBody>
      </p:sp>
      <p:sp>
        <p:nvSpPr>
          <p:cNvPr id="5" name="Date Placeholder 4"/>
          <p:cNvSpPr>
            <a:spLocks noGrp="1"/>
          </p:cNvSpPr>
          <p:nvPr>
            <p:ph type="dt" sz="half" idx="10"/>
          </p:nvPr>
        </p:nvSpPr>
        <p:spPr>
          <a:xfrm>
            <a:off x="361439" y="6687075"/>
            <a:ext cx="2033096" cy="377972"/>
          </a:xfrm>
        </p:spPr>
        <p:txBody>
          <a:bodyPr/>
          <a:lstStyle>
            <a:lvl1pPr algn="l">
              <a:defRPr/>
            </a:lvl1pPr>
          </a:lstStyle>
          <a:p>
            <a:fld id="{013A8644-205D-F446-AF47-87F29A5F245C}" type="datetime4">
              <a:rPr kumimoji="1" lang="en-US" altLang="zh-CN" smtClean="0"/>
              <a:t>February 24, 2023</a:t>
            </a:fld>
            <a:endParaRPr kumimoji="1" lang="zh-CN" altLang="en-US"/>
          </a:p>
        </p:txBody>
      </p:sp>
      <p:sp>
        <p:nvSpPr>
          <p:cNvPr id="6" name="Footer Placeholder 5"/>
          <p:cNvSpPr>
            <a:spLocks noGrp="1"/>
          </p:cNvSpPr>
          <p:nvPr>
            <p:ph type="ftr" sz="quarter" idx="11"/>
          </p:nvPr>
        </p:nvSpPr>
        <p:spPr>
          <a:xfrm>
            <a:off x="3727341" y="6687075"/>
            <a:ext cx="3609013" cy="377972"/>
          </a:xfrm>
        </p:spPr>
        <p:txBody>
          <a:bodyPr/>
          <a:lstStyle>
            <a:lvl1pPr algn="l">
              <a:defRPr>
                <a:solidFill>
                  <a:schemeClr val="tx2"/>
                </a:solidFill>
              </a:defRPr>
            </a:lvl1pPr>
          </a:lstStyle>
          <a:p>
            <a:endParaRPr kumimoji="1"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F8E3D9E-0B09-9345-B286-EB2EB76A2E3E}" type="slidenum">
              <a:rPr kumimoji="1" lang="zh-CN" altLang="en-US" smtClean="0"/>
              <a:pPr/>
              <a:t>‹#›</a:t>
            </a:fld>
            <a:endParaRPr kumimoji="1" lang="zh-CN" altLang="en-US"/>
          </a:p>
        </p:txBody>
      </p:sp>
    </p:spTree>
    <p:extLst>
      <p:ext uri="{BB962C8B-B14F-4D97-AF65-F5344CB8AC3E}">
        <p14:creationId xmlns:p14="http://schemas.microsoft.com/office/powerpoint/2010/main" val="79296266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1" y="5127272"/>
            <a:ext cx="9463798" cy="19720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3" y="5088014"/>
            <a:ext cx="9463798" cy="662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1964" y="5253482"/>
            <a:ext cx="7856998" cy="851916"/>
          </a:xfrm>
        </p:spPr>
        <p:txBody>
          <a:bodyPr tIns="0" bIns="0" anchor="b">
            <a:noAutofit/>
          </a:bodyPr>
          <a:lstStyle>
            <a:lvl1pPr>
              <a:defRPr sz="3727"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3" y="0"/>
            <a:ext cx="9466252" cy="5088014"/>
          </a:xfrm>
          <a:blipFill>
            <a:blip r:embed="rId2"/>
            <a:stretch>
              <a:fillRect/>
            </a:stretch>
          </a:blipFill>
        </p:spPr>
        <p:txBody>
          <a:bodyPr lIns="457200" tIns="457200" anchor="t"/>
          <a:lstStyle>
            <a:lvl1pPr marL="0" indent="0">
              <a:buNone/>
              <a:defRPr sz="3313">
                <a:solidFill>
                  <a:schemeClr val="bg1"/>
                </a:solidFill>
              </a:defRPr>
            </a:lvl1pPr>
            <a:lvl2pPr marL="473293" indent="0">
              <a:buNone/>
              <a:defRPr sz="2899"/>
            </a:lvl2pPr>
            <a:lvl3pPr marL="946587" indent="0">
              <a:buNone/>
              <a:defRPr sz="2484"/>
            </a:lvl3pPr>
            <a:lvl4pPr marL="1419880" indent="0">
              <a:buNone/>
              <a:defRPr sz="2070"/>
            </a:lvl4pPr>
            <a:lvl5pPr marL="1893174" indent="0">
              <a:buNone/>
              <a:defRPr sz="2070"/>
            </a:lvl5pPr>
            <a:lvl6pPr marL="2366467" indent="0">
              <a:buNone/>
              <a:defRPr sz="2070"/>
            </a:lvl6pPr>
            <a:lvl7pPr marL="2839761" indent="0">
              <a:buNone/>
              <a:defRPr sz="2070"/>
            </a:lvl7pPr>
            <a:lvl8pPr marL="3313054" indent="0">
              <a:buNone/>
              <a:defRPr sz="2070"/>
            </a:lvl8pPr>
            <a:lvl9pPr marL="3786348" indent="0">
              <a:buNone/>
              <a:defRPr sz="2070"/>
            </a:lvl9pPr>
          </a:lstStyle>
          <a:p>
            <a:r>
              <a:rPr lang="zh-CN" altLang="en-US"/>
              <a:t>单击图标添加图片</a:t>
            </a:r>
            <a:endParaRPr lang="en-US" dirty="0"/>
          </a:p>
        </p:txBody>
      </p:sp>
      <p:sp>
        <p:nvSpPr>
          <p:cNvPr id="4" name="Text Placeholder 3"/>
          <p:cNvSpPr>
            <a:spLocks noGrp="1"/>
          </p:cNvSpPr>
          <p:nvPr>
            <p:ph type="body" sz="half" idx="2"/>
          </p:nvPr>
        </p:nvSpPr>
        <p:spPr>
          <a:xfrm>
            <a:off x="851963" y="6114864"/>
            <a:ext cx="7856998" cy="615273"/>
          </a:xfrm>
        </p:spPr>
        <p:txBody>
          <a:bodyPr lIns="91440" tIns="0" rIns="91440" bIns="0">
            <a:normAutofit/>
          </a:bodyPr>
          <a:lstStyle>
            <a:lvl1pPr marL="0" indent="0">
              <a:spcBef>
                <a:spcPts val="0"/>
              </a:spcBef>
              <a:spcAft>
                <a:spcPts val="621"/>
              </a:spcAft>
              <a:buNone/>
              <a:defRPr sz="1553">
                <a:solidFill>
                  <a:srgbClr val="FFFFFF"/>
                </a:solidFill>
              </a:defRPr>
            </a:lvl1pPr>
            <a:lvl2pPr marL="473293" indent="0">
              <a:buNone/>
              <a:defRPr sz="1242"/>
            </a:lvl2pPr>
            <a:lvl3pPr marL="946587" indent="0">
              <a:buNone/>
              <a:defRPr sz="1035"/>
            </a:lvl3pPr>
            <a:lvl4pPr marL="1419880" indent="0">
              <a:buNone/>
              <a:defRPr sz="932"/>
            </a:lvl4pPr>
            <a:lvl5pPr marL="1893174" indent="0">
              <a:buNone/>
              <a:defRPr sz="932"/>
            </a:lvl5pPr>
            <a:lvl6pPr marL="2366467" indent="0">
              <a:buNone/>
              <a:defRPr sz="932"/>
            </a:lvl6pPr>
            <a:lvl7pPr marL="2839761" indent="0">
              <a:buNone/>
              <a:defRPr sz="932"/>
            </a:lvl7pPr>
            <a:lvl8pPr marL="3313054" indent="0">
              <a:buNone/>
              <a:defRPr sz="932"/>
            </a:lvl8pPr>
            <a:lvl9pPr marL="3786348" indent="0">
              <a:buNone/>
              <a:defRPr sz="932"/>
            </a:lvl9pPr>
          </a:lstStyle>
          <a:p>
            <a:pPr lvl="0"/>
            <a:r>
              <a:rPr lang="zh-CN" altLang="en-US"/>
              <a:t>编辑母版文本样式</a:t>
            </a:r>
          </a:p>
        </p:txBody>
      </p:sp>
      <p:sp>
        <p:nvSpPr>
          <p:cNvPr id="5" name="Date Placeholder 4"/>
          <p:cNvSpPr>
            <a:spLocks noGrp="1"/>
          </p:cNvSpPr>
          <p:nvPr>
            <p:ph type="dt" sz="half" idx="10"/>
          </p:nvPr>
        </p:nvSpPr>
        <p:spPr/>
        <p:txBody>
          <a:bodyPr/>
          <a:lstStyle/>
          <a:p>
            <a:fld id="{013A8644-205D-F446-AF47-87F29A5F245C}" type="datetime4">
              <a:rPr kumimoji="1" lang="en-US" altLang="zh-CN" smtClean="0"/>
              <a:t>February 24, 2023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5F8E3D9E-0B09-9345-B286-EB2EB76A2E3E}" type="slidenum">
              <a:rPr kumimoji="1" lang="zh-CN" altLang="en-US" smtClean="0"/>
              <a:pPr/>
              <a:t>‹#›</a:t>
            </a:fld>
            <a:endParaRPr kumimoji="1" lang="zh-CN" altLang="en-US"/>
          </a:p>
        </p:txBody>
      </p:sp>
    </p:spTree>
    <p:extLst>
      <p:ext uri="{BB962C8B-B14F-4D97-AF65-F5344CB8AC3E}">
        <p14:creationId xmlns:p14="http://schemas.microsoft.com/office/powerpoint/2010/main" val="3572911886"/>
      </p:ext>
    </p:extLst>
  </p:cSld>
  <p:clrMapOvr>
    <a:masterClrMapping/>
  </p:clrMapOvr>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626013"/>
            <a:ext cx="9466264" cy="473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557190"/>
            <a:ext cx="9466264" cy="683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51964" y="296689"/>
            <a:ext cx="7809667" cy="1501802"/>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51963" y="1910676"/>
            <a:ext cx="7809668" cy="4164923"/>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51965" y="6687075"/>
            <a:ext cx="1919551" cy="377972"/>
          </a:xfrm>
          <a:prstGeom prst="rect">
            <a:avLst/>
          </a:prstGeom>
        </p:spPr>
        <p:txBody>
          <a:bodyPr vert="horz" lIns="91440" tIns="45720" rIns="91440" bIns="45720" rtlCol="0" anchor="ctr"/>
          <a:lstStyle>
            <a:lvl1pPr algn="l">
              <a:defRPr sz="932">
                <a:solidFill>
                  <a:srgbClr val="FFFFFF"/>
                </a:solidFill>
                <a:ea typeface="微软雅黑" panose="020B0503020204020204" pitchFamily="34" charset="-122"/>
              </a:defRPr>
            </a:lvl1pPr>
          </a:lstStyle>
          <a:p>
            <a:fld id="{013A8644-205D-F446-AF47-87F29A5F245C}" type="datetime4">
              <a:rPr kumimoji="1" lang="en-US" altLang="zh-CN" smtClean="0"/>
              <a:pPr/>
              <a:t>February 24, 2023</a:t>
            </a:fld>
            <a:endParaRPr kumimoji="1" lang="zh-CN" altLang="en-US" dirty="0"/>
          </a:p>
        </p:txBody>
      </p:sp>
      <p:sp>
        <p:nvSpPr>
          <p:cNvPr id="5" name="Footer Placeholder 4"/>
          <p:cNvSpPr>
            <a:spLocks noGrp="1"/>
          </p:cNvSpPr>
          <p:nvPr>
            <p:ph type="ftr" sz="quarter" idx="3"/>
          </p:nvPr>
        </p:nvSpPr>
        <p:spPr>
          <a:xfrm>
            <a:off x="2862074" y="6687075"/>
            <a:ext cx="3744581" cy="377972"/>
          </a:xfrm>
          <a:prstGeom prst="rect">
            <a:avLst/>
          </a:prstGeom>
        </p:spPr>
        <p:txBody>
          <a:bodyPr vert="horz" lIns="91440" tIns="45720" rIns="91440" bIns="45720" rtlCol="0" anchor="ctr"/>
          <a:lstStyle>
            <a:lvl1pPr algn="ctr">
              <a:defRPr sz="932" cap="all" baseline="0">
                <a:solidFill>
                  <a:srgbClr val="FFFFFF"/>
                </a:solidFill>
                <a:ea typeface="微软雅黑" panose="020B0503020204020204" pitchFamily="34" charset="-122"/>
              </a:defRPr>
            </a:lvl1pPr>
          </a:lstStyle>
          <a:p>
            <a:endParaRPr kumimoji="1" lang="zh-CN" altLang="en-US" dirty="0"/>
          </a:p>
        </p:txBody>
      </p:sp>
      <p:sp>
        <p:nvSpPr>
          <p:cNvPr id="6" name="Slide Number Placeholder 5"/>
          <p:cNvSpPr>
            <a:spLocks noGrp="1"/>
          </p:cNvSpPr>
          <p:nvPr>
            <p:ph type="sldNum" sz="quarter" idx="4"/>
          </p:nvPr>
        </p:nvSpPr>
        <p:spPr>
          <a:xfrm>
            <a:off x="7687037" y="6687075"/>
            <a:ext cx="1018699" cy="377972"/>
          </a:xfrm>
          <a:prstGeom prst="rect">
            <a:avLst/>
          </a:prstGeom>
        </p:spPr>
        <p:txBody>
          <a:bodyPr vert="horz" lIns="91440" tIns="45720" rIns="91440" bIns="45720" rtlCol="0" anchor="ctr"/>
          <a:lstStyle>
            <a:lvl1pPr algn="r">
              <a:defRPr sz="1087">
                <a:solidFill>
                  <a:srgbClr val="FFFFFF"/>
                </a:solidFill>
                <a:ea typeface="微软雅黑" panose="020B0503020204020204" pitchFamily="34" charset="-122"/>
              </a:defRPr>
            </a:lvl1pPr>
          </a:lstStyle>
          <a:p>
            <a:fld id="{5F8E3D9E-0B09-9345-B286-EB2EB76A2E3E}" type="slidenum">
              <a:rPr kumimoji="1" lang="zh-CN" altLang="en-US" smtClean="0"/>
              <a:pPr/>
              <a:t>‹#›</a:t>
            </a:fld>
            <a:endParaRPr kumimoji="1" lang="zh-CN" altLang="en-US" dirty="0"/>
          </a:p>
        </p:txBody>
      </p:sp>
      <p:cxnSp>
        <p:nvCxnSpPr>
          <p:cNvPr id="10" name="Straight Connector 9"/>
          <p:cNvCxnSpPr/>
          <p:nvPr/>
        </p:nvCxnSpPr>
        <p:spPr>
          <a:xfrm>
            <a:off x="926697" y="1798991"/>
            <a:ext cx="773867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 xmlns:a16="http://schemas.microsoft.com/office/drawing/2014/main" id="{BA600D78-785C-4210-BFD1-2586785C5C81}"/>
              </a:ext>
            </a:extLst>
          </p:cNvPr>
          <p:cNvPicPr>
            <a:picLocks noChangeAspect="1"/>
          </p:cNvPicPr>
          <p:nvPr userDrawn="1"/>
        </p:nvPicPr>
        <p:blipFill>
          <a:blip r:embed="rId13"/>
          <a:stretch>
            <a:fillRect/>
          </a:stretch>
        </p:blipFill>
        <p:spPr>
          <a:xfrm>
            <a:off x="8656385" y="0"/>
            <a:ext cx="809878" cy="818722"/>
          </a:xfrm>
          <a:prstGeom prst="rect">
            <a:avLst/>
          </a:prstGeom>
        </p:spPr>
      </p:pic>
    </p:spTree>
    <p:extLst>
      <p:ext uri="{BB962C8B-B14F-4D97-AF65-F5344CB8AC3E}">
        <p14:creationId xmlns:p14="http://schemas.microsoft.com/office/powerpoint/2010/main" val="160047845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46587" rtl="0" eaLnBrk="1" latinLnBrk="0" hangingPunct="1">
        <a:lnSpc>
          <a:spcPct val="85000"/>
        </a:lnSpc>
        <a:spcBef>
          <a:spcPct val="0"/>
        </a:spcBef>
        <a:buNone/>
        <a:defRPr sz="4969" kern="1200" spc="-52" baseline="0">
          <a:solidFill>
            <a:schemeClr val="tx1">
              <a:lumMod val="75000"/>
              <a:lumOff val="25000"/>
            </a:schemeClr>
          </a:solidFill>
          <a:latin typeface="+mj-lt"/>
          <a:ea typeface="微软雅黑" panose="020B0503020204020204" pitchFamily="34" charset="-122"/>
          <a:cs typeface="+mj-cs"/>
        </a:defRPr>
      </a:lvl1pPr>
    </p:titleStyle>
    <p:bodyStyle>
      <a:lvl1pPr marL="94659" indent="-94659" algn="l" defTabSz="946587" rtl="0" eaLnBrk="1" latinLnBrk="0" hangingPunct="1">
        <a:lnSpc>
          <a:spcPct val="90000"/>
        </a:lnSpc>
        <a:spcBef>
          <a:spcPts val="1242"/>
        </a:spcBef>
        <a:spcAft>
          <a:spcPts val="207"/>
        </a:spcAft>
        <a:buClr>
          <a:schemeClr val="accent1"/>
        </a:buClr>
        <a:buSzPct val="100000"/>
        <a:buFont typeface="Calibri" panose="020F0502020204030204" pitchFamily="34" charset="0"/>
        <a:buChar char=" "/>
        <a:defRPr sz="2070" kern="1200">
          <a:solidFill>
            <a:schemeClr val="tx1">
              <a:lumMod val="75000"/>
              <a:lumOff val="25000"/>
            </a:schemeClr>
          </a:solidFill>
          <a:latin typeface="+mn-lt"/>
          <a:ea typeface="微软雅黑" panose="020B0503020204020204" pitchFamily="34" charset="-122"/>
          <a:cs typeface="+mn-cs"/>
        </a:defRPr>
      </a:lvl1pPr>
      <a:lvl2pPr marL="397566" indent="-189317" algn="l" defTabSz="946587" rtl="0" eaLnBrk="1" latinLnBrk="0" hangingPunct="1">
        <a:lnSpc>
          <a:spcPct val="90000"/>
        </a:lnSpc>
        <a:spcBef>
          <a:spcPts val="207"/>
        </a:spcBef>
        <a:spcAft>
          <a:spcPts val="414"/>
        </a:spcAft>
        <a:buClr>
          <a:schemeClr val="accent1"/>
        </a:buClr>
        <a:buFont typeface="Calibri" pitchFamily="34" charset="0"/>
        <a:buChar char="◦"/>
        <a:defRPr sz="1863" kern="1200">
          <a:solidFill>
            <a:schemeClr val="tx1">
              <a:lumMod val="75000"/>
              <a:lumOff val="25000"/>
            </a:schemeClr>
          </a:solidFill>
          <a:latin typeface="+mn-lt"/>
          <a:ea typeface="微软雅黑" panose="020B0503020204020204" pitchFamily="34" charset="-122"/>
          <a:cs typeface="+mn-cs"/>
        </a:defRPr>
      </a:lvl2pPr>
      <a:lvl3pPr marL="586884" indent="-189317" algn="l" defTabSz="946587" rtl="0" eaLnBrk="1" latinLnBrk="0" hangingPunct="1">
        <a:lnSpc>
          <a:spcPct val="90000"/>
        </a:lnSpc>
        <a:spcBef>
          <a:spcPts val="207"/>
        </a:spcBef>
        <a:spcAft>
          <a:spcPts val="414"/>
        </a:spcAft>
        <a:buClr>
          <a:schemeClr val="accent1"/>
        </a:buClr>
        <a:buFont typeface="Calibri" pitchFamily="34" charset="0"/>
        <a:buChar char="◦"/>
        <a:defRPr sz="1449" kern="1200">
          <a:solidFill>
            <a:schemeClr val="tx1">
              <a:lumMod val="75000"/>
              <a:lumOff val="25000"/>
            </a:schemeClr>
          </a:solidFill>
          <a:latin typeface="+mn-lt"/>
          <a:ea typeface="微软雅黑" panose="020B0503020204020204" pitchFamily="34" charset="-122"/>
          <a:cs typeface="+mn-cs"/>
        </a:defRPr>
      </a:lvl3pPr>
      <a:lvl4pPr marL="776201" indent="-189317" algn="l" defTabSz="946587" rtl="0" eaLnBrk="1" latinLnBrk="0" hangingPunct="1">
        <a:lnSpc>
          <a:spcPct val="90000"/>
        </a:lnSpc>
        <a:spcBef>
          <a:spcPts val="207"/>
        </a:spcBef>
        <a:spcAft>
          <a:spcPts val="414"/>
        </a:spcAft>
        <a:buClr>
          <a:schemeClr val="accent1"/>
        </a:buClr>
        <a:buFont typeface="Calibri" pitchFamily="34" charset="0"/>
        <a:buChar char="◦"/>
        <a:defRPr sz="1449" kern="1200">
          <a:solidFill>
            <a:schemeClr val="tx1">
              <a:lumMod val="75000"/>
              <a:lumOff val="25000"/>
            </a:schemeClr>
          </a:solidFill>
          <a:latin typeface="+mn-lt"/>
          <a:ea typeface="微软雅黑" panose="020B0503020204020204" pitchFamily="34" charset="-122"/>
          <a:cs typeface="+mn-cs"/>
        </a:defRPr>
      </a:lvl4pPr>
      <a:lvl5pPr marL="965519" indent="-189317" algn="l" defTabSz="946587" rtl="0" eaLnBrk="1" latinLnBrk="0" hangingPunct="1">
        <a:lnSpc>
          <a:spcPct val="90000"/>
        </a:lnSpc>
        <a:spcBef>
          <a:spcPts val="207"/>
        </a:spcBef>
        <a:spcAft>
          <a:spcPts val="414"/>
        </a:spcAft>
        <a:buClr>
          <a:schemeClr val="accent1"/>
        </a:buClr>
        <a:buFont typeface="Calibri" pitchFamily="34" charset="0"/>
        <a:buChar char="◦"/>
        <a:defRPr sz="1449" kern="1200">
          <a:solidFill>
            <a:schemeClr val="tx1">
              <a:lumMod val="75000"/>
              <a:lumOff val="25000"/>
            </a:schemeClr>
          </a:solidFill>
          <a:latin typeface="+mn-lt"/>
          <a:ea typeface="微软雅黑" panose="020B0503020204020204" pitchFamily="34" charset="-122"/>
          <a:cs typeface="+mn-cs"/>
        </a:defRPr>
      </a:lvl5pPr>
      <a:lvl6pPr marL="1138720" indent="-236647" algn="l" defTabSz="946587" rtl="0" eaLnBrk="1" latinLnBrk="0" hangingPunct="1">
        <a:lnSpc>
          <a:spcPct val="90000"/>
        </a:lnSpc>
        <a:spcBef>
          <a:spcPts val="207"/>
        </a:spcBef>
        <a:spcAft>
          <a:spcPts val="414"/>
        </a:spcAft>
        <a:buClr>
          <a:schemeClr val="accent1"/>
        </a:buClr>
        <a:buFont typeface="Calibri" pitchFamily="34" charset="0"/>
        <a:buChar char="◦"/>
        <a:defRPr sz="1449" kern="1200">
          <a:solidFill>
            <a:schemeClr val="tx1">
              <a:lumMod val="75000"/>
              <a:lumOff val="25000"/>
            </a:schemeClr>
          </a:solidFill>
          <a:latin typeface="+mn-lt"/>
          <a:ea typeface="+mn-ea"/>
          <a:cs typeface="+mn-cs"/>
        </a:defRPr>
      </a:lvl6pPr>
      <a:lvl7pPr marL="1345760" indent="-236647" algn="l" defTabSz="946587" rtl="0" eaLnBrk="1" latinLnBrk="0" hangingPunct="1">
        <a:lnSpc>
          <a:spcPct val="90000"/>
        </a:lnSpc>
        <a:spcBef>
          <a:spcPts val="207"/>
        </a:spcBef>
        <a:spcAft>
          <a:spcPts val="414"/>
        </a:spcAft>
        <a:buClr>
          <a:schemeClr val="accent1"/>
        </a:buClr>
        <a:buFont typeface="Calibri" pitchFamily="34" charset="0"/>
        <a:buChar char="◦"/>
        <a:defRPr sz="1449" kern="1200">
          <a:solidFill>
            <a:schemeClr val="tx1">
              <a:lumMod val="75000"/>
              <a:lumOff val="25000"/>
            </a:schemeClr>
          </a:solidFill>
          <a:latin typeface="+mn-lt"/>
          <a:ea typeface="+mn-ea"/>
          <a:cs typeface="+mn-cs"/>
        </a:defRPr>
      </a:lvl7pPr>
      <a:lvl8pPr marL="1552800" indent="-236647" algn="l" defTabSz="946587" rtl="0" eaLnBrk="1" latinLnBrk="0" hangingPunct="1">
        <a:lnSpc>
          <a:spcPct val="90000"/>
        </a:lnSpc>
        <a:spcBef>
          <a:spcPts val="207"/>
        </a:spcBef>
        <a:spcAft>
          <a:spcPts val="414"/>
        </a:spcAft>
        <a:buClr>
          <a:schemeClr val="accent1"/>
        </a:buClr>
        <a:buFont typeface="Calibri" pitchFamily="34" charset="0"/>
        <a:buChar char="◦"/>
        <a:defRPr sz="1449" kern="1200">
          <a:solidFill>
            <a:schemeClr val="tx1">
              <a:lumMod val="75000"/>
              <a:lumOff val="25000"/>
            </a:schemeClr>
          </a:solidFill>
          <a:latin typeface="+mn-lt"/>
          <a:ea typeface="+mn-ea"/>
          <a:cs typeface="+mn-cs"/>
        </a:defRPr>
      </a:lvl8pPr>
      <a:lvl9pPr marL="1759840" indent="-236647" algn="l" defTabSz="946587" rtl="0" eaLnBrk="1" latinLnBrk="0" hangingPunct="1">
        <a:lnSpc>
          <a:spcPct val="90000"/>
        </a:lnSpc>
        <a:spcBef>
          <a:spcPts val="207"/>
        </a:spcBef>
        <a:spcAft>
          <a:spcPts val="414"/>
        </a:spcAft>
        <a:buClr>
          <a:schemeClr val="accent1"/>
        </a:buClr>
        <a:buFont typeface="Calibri" pitchFamily="34" charset="0"/>
        <a:buChar char="◦"/>
        <a:defRPr sz="1449" kern="1200">
          <a:solidFill>
            <a:schemeClr val="tx1">
              <a:lumMod val="75000"/>
              <a:lumOff val="25000"/>
            </a:schemeClr>
          </a:solidFill>
          <a:latin typeface="+mn-lt"/>
          <a:ea typeface="+mn-ea"/>
          <a:cs typeface="+mn-cs"/>
        </a:defRPr>
      </a:lvl9pPr>
    </p:bodyStyle>
    <p:otherStyle>
      <a:defPPr>
        <a:defRPr lang="en-US"/>
      </a:defPPr>
      <a:lvl1pPr marL="0" algn="l" defTabSz="946587" rtl="0" eaLnBrk="1" latinLnBrk="0" hangingPunct="1">
        <a:defRPr sz="1863" kern="1200">
          <a:solidFill>
            <a:schemeClr val="tx1"/>
          </a:solidFill>
          <a:latin typeface="+mn-lt"/>
          <a:ea typeface="+mn-ea"/>
          <a:cs typeface="+mn-cs"/>
        </a:defRPr>
      </a:lvl1pPr>
      <a:lvl2pPr marL="473293" algn="l" defTabSz="946587" rtl="0" eaLnBrk="1" latinLnBrk="0" hangingPunct="1">
        <a:defRPr sz="1863" kern="1200">
          <a:solidFill>
            <a:schemeClr val="tx1"/>
          </a:solidFill>
          <a:latin typeface="+mn-lt"/>
          <a:ea typeface="+mn-ea"/>
          <a:cs typeface="+mn-cs"/>
        </a:defRPr>
      </a:lvl2pPr>
      <a:lvl3pPr marL="946587" algn="l" defTabSz="946587" rtl="0" eaLnBrk="1" latinLnBrk="0" hangingPunct="1">
        <a:defRPr sz="1863" kern="1200">
          <a:solidFill>
            <a:schemeClr val="tx1"/>
          </a:solidFill>
          <a:latin typeface="+mn-lt"/>
          <a:ea typeface="+mn-ea"/>
          <a:cs typeface="+mn-cs"/>
        </a:defRPr>
      </a:lvl3pPr>
      <a:lvl4pPr marL="1419880" algn="l" defTabSz="946587" rtl="0" eaLnBrk="1" latinLnBrk="0" hangingPunct="1">
        <a:defRPr sz="1863" kern="1200">
          <a:solidFill>
            <a:schemeClr val="tx1"/>
          </a:solidFill>
          <a:latin typeface="+mn-lt"/>
          <a:ea typeface="+mn-ea"/>
          <a:cs typeface="+mn-cs"/>
        </a:defRPr>
      </a:lvl4pPr>
      <a:lvl5pPr marL="1893174" algn="l" defTabSz="946587" rtl="0" eaLnBrk="1" latinLnBrk="0" hangingPunct="1">
        <a:defRPr sz="1863" kern="1200">
          <a:solidFill>
            <a:schemeClr val="tx1"/>
          </a:solidFill>
          <a:latin typeface="+mn-lt"/>
          <a:ea typeface="+mn-ea"/>
          <a:cs typeface="+mn-cs"/>
        </a:defRPr>
      </a:lvl5pPr>
      <a:lvl6pPr marL="2366467" algn="l" defTabSz="946587" rtl="0" eaLnBrk="1" latinLnBrk="0" hangingPunct="1">
        <a:defRPr sz="1863" kern="1200">
          <a:solidFill>
            <a:schemeClr val="tx1"/>
          </a:solidFill>
          <a:latin typeface="+mn-lt"/>
          <a:ea typeface="+mn-ea"/>
          <a:cs typeface="+mn-cs"/>
        </a:defRPr>
      </a:lvl6pPr>
      <a:lvl7pPr marL="2839761" algn="l" defTabSz="946587" rtl="0" eaLnBrk="1" latinLnBrk="0" hangingPunct="1">
        <a:defRPr sz="1863" kern="1200">
          <a:solidFill>
            <a:schemeClr val="tx1"/>
          </a:solidFill>
          <a:latin typeface="+mn-lt"/>
          <a:ea typeface="+mn-ea"/>
          <a:cs typeface="+mn-cs"/>
        </a:defRPr>
      </a:lvl7pPr>
      <a:lvl8pPr marL="3313054" algn="l" defTabSz="946587" rtl="0" eaLnBrk="1" latinLnBrk="0" hangingPunct="1">
        <a:defRPr sz="1863" kern="1200">
          <a:solidFill>
            <a:schemeClr val="tx1"/>
          </a:solidFill>
          <a:latin typeface="+mn-lt"/>
          <a:ea typeface="+mn-ea"/>
          <a:cs typeface="+mn-cs"/>
        </a:defRPr>
      </a:lvl8pPr>
      <a:lvl9pPr marL="3786348" algn="l" defTabSz="946587" rtl="0" eaLnBrk="1" latinLnBrk="0" hangingPunct="1">
        <a:defRPr sz="18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svg"/><Relationship Id="rId4" Type="http://schemas.openxmlformats.org/officeDocument/2006/relationships/image" Target="../media/image11.png"/><Relationship Id="rId5" Type="http://schemas.openxmlformats.org/officeDocument/2006/relationships/image" Target="../media/image11.sv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20.wmf"/><Relationship Id="rId4" Type="http://schemas.openxmlformats.org/officeDocument/2006/relationships/image" Target="../media/image21.jpeg"/><Relationship Id="rId5" Type="http://schemas.openxmlformats.org/officeDocument/2006/relationships/image" Target="../media/image22.wmf"/><Relationship Id="rId6" Type="http://schemas.openxmlformats.org/officeDocument/2006/relationships/image" Target="../media/image23.jpeg"/><Relationship Id="rId7" Type="http://schemas.openxmlformats.org/officeDocument/2006/relationships/image" Target="../media/image24.jpeg"/><Relationship Id="rId8" Type="http://schemas.openxmlformats.org/officeDocument/2006/relationships/image" Target="../media/image11.png"/><Relationship Id="rId9" Type="http://schemas.openxmlformats.org/officeDocument/2006/relationships/image" Target="../media/image11.sv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g"/><Relationship Id="rId3" Type="http://schemas.openxmlformats.org/officeDocument/2006/relationships/hyperlink" Target="https://pixabay.com/zh/%E6%80%9D%E6%83%B3%E5%AE%B6-%E8%AE%A4%E4%B8%BA-%E6%80%9D%E7%BB%B4-%E6%99%BA%E6%85%A7-%E5%93%8D%E5%BA%94-%E5%90%AF%E7%A4%BA-%E4%BA%BA%E7%9A%84-%E9%9B%95%E5%83%8F-%E6%80%9D%E8%80%83-1027594/"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eg"/><Relationship Id="rId3" Type="http://schemas.openxmlformats.org/officeDocument/2006/relationships/image" Target="../media/image38.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9.svg"/><Relationship Id="rId8" Type="http://schemas.openxmlformats.org/officeDocument/2006/relationships/image" Target="../media/image11.png"/><Relationship Id="rId9" Type="http://schemas.openxmlformats.org/officeDocument/2006/relationships/image" Target="../media/image11.sv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eg"/></Relationships>
</file>

<file path=ppt/slides/_rels/slide35.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6.jpeg"/><Relationship Id="rId5" Type="http://schemas.openxmlformats.org/officeDocument/2006/relationships/image" Target="../media/image47.jpeg"/><Relationship Id="rId6" Type="http://schemas.openxmlformats.org/officeDocument/2006/relationships/image" Target="../media/image48.jpeg"/><Relationship Id="rId1" Type="http://schemas.openxmlformats.org/officeDocument/2006/relationships/slideLayout" Target="../slideLayouts/slideLayout2.xml"/><Relationship Id="rId2" Type="http://schemas.openxmlformats.org/officeDocument/2006/relationships/image" Target="../media/image4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jpeg"/><Relationship Id="rId3" Type="http://schemas.openxmlformats.org/officeDocument/2006/relationships/image" Target="../media/image50.jpeg"/></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jpeg"/><Relationship Id="rId1" Type="http://schemas.openxmlformats.org/officeDocument/2006/relationships/slideLayout" Target="../slideLayouts/slideLayout2.xml"/><Relationship Id="rId2" Type="http://schemas.openxmlformats.org/officeDocument/2006/relationships/image" Target="../media/image51.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eg"/><Relationship Id="rId3" Type="http://schemas.openxmlformats.org/officeDocument/2006/relationships/image" Target="../media/image55.jpeg"/></Relationships>
</file>

<file path=ppt/slides/_rels/slide39.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jpeg"/><Relationship Id="rId5" Type="http://schemas.openxmlformats.org/officeDocument/2006/relationships/image" Target="../media/image59.jpeg"/><Relationship Id="rId6" Type="http://schemas.openxmlformats.org/officeDocument/2006/relationships/image" Target="../media/image60.jpeg"/><Relationship Id="rId1" Type="http://schemas.openxmlformats.org/officeDocument/2006/relationships/slideLayout" Target="../slideLayouts/slideLayout2.xml"/><Relationship Id="rId2" Type="http://schemas.openxmlformats.org/officeDocument/2006/relationships/image" Target="../media/image56.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8" Type="http://schemas.openxmlformats.org/officeDocument/2006/relationships/image" Target="../media/image11.png"/><Relationship Id="rId9" Type="http://schemas.openxmlformats.org/officeDocument/2006/relationships/image" Target="../media/image11.svg"/><Relationship Id="rId10" Type="http://schemas.openxmlformats.org/officeDocument/2006/relationships/image" Target="../media/image12.jpeg"/><Relationship Id="rId11"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2.jpeg"/><Relationship Id="rId4" Type="http://schemas.openxmlformats.org/officeDocument/2006/relationships/image" Target="../media/image63.jpeg"/><Relationship Id="rId5" Type="http://schemas.openxmlformats.org/officeDocument/2006/relationships/image" Target="../media/image64.jpeg"/><Relationship Id="rId6" Type="http://schemas.openxmlformats.org/officeDocument/2006/relationships/image" Target="../media/image65.jpeg"/><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jpeg"/><Relationship Id="rId3" Type="http://schemas.openxmlformats.org/officeDocument/2006/relationships/image" Target="../media/image68.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69.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jpeg"/><Relationship Id="rId3" Type="http://schemas.openxmlformats.org/officeDocument/2006/relationships/image" Target="../media/image71.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 Id="rId3" Type="http://schemas.openxmlformats.org/officeDocument/2006/relationships/image" Target="../media/image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jpeg"/><Relationship Id="rId3" Type="http://schemas.openxmlformats.org/officeDocument/2006/relationships/image" Target="../media/image80.jpeg"/></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jpeg"/><Relationship Id="rId7" Type="http://schemas.openxmlformats.org/officeDocument/2006/relationships/image" Target="../media/image90.jpeg"/><Relationship Id="rId8" Type="http://schemas.openxmlformats.org/officeDocument/2006/relationships/image" Target="../media/image91.png"/><Relationship Id="rId9" Type="http://schemas.openxmlformats.org/officeDocument/2006/relationships/image" Target="../media/image24.jpeg"/><Relationship Id="rId10" Type="http://schemas.openxmlformats.org/officeDocument/2006/relationships/image" Target="../media/image11.png"/><Relationship Id="rId11" Type="http://schemas.openxmlformats.org/officeDocument/2006/relationships/image" Target="../media/image11.svg"/><Relationship Id="rId1" Type="http://schemas.microsoft.com/office/2007/relationships/media" Target="../media/media1.mp4"/><Relationship Id="rId2" Type="http://schemas.openxmlformats.org/officeDocument/2006/relationships/video" Target="../media/media1.mp4"/></Relationships>
</file>

<file path=ppt/slides/_rels/slide54.xml.rels><?xml version="1.0" encoding="UTF-8" standalone="yes"?>
<Relationships xmlns="http://schemas.openxmlformats.org/package/2006/relationships"><Relationship Id="rId3" Type="http://schemas.openxmlformats.org/officeDocument/2006/relationships/image" Target="../media/image92.jpeg"/><Relationship Id="rId4" Type="http://schemas.openxmlformats.org/officeDocument/2006/relationships/hyperlink" Target="https://www.reddit.com/r/memes/comments/8s6wq1/terrifying_artificial_intelligence/?utm_source=ifttt"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eplearning.cms.waikato.ac.nz/" TargetMode="External"/><Relationship Id="rId3" Type="http://schemas.openxmlformats.org/officeDocument/2006/relationships/image" Target="../media/image93.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 Id="rId3" Type="http://schemas.openxmlformats.org/officeDocument/2006/relationships/image" Target="../media/image9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hyperlink" Target="https://scikit-learn.org/stable/"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1.svg"/><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jpeg"/><Relationship Id="rId3" Type="http://schemas.openxmlformats.org/officeDocument/2006/relationships/image" Target="../media/image99.jpeg"/></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hyperlink" Target="http://www.pngall.com/ok-png" TargetMode="External"/><Relationship Id="rId7" Type="http://schemas.openxmlformats.org/officeDocument/2006/relationships/image" Target="../media/image11.png"/><Relationship Id="rId8" Type="http://schemas.openxmlformats.org/officeDocument/2006/relationships/image" Target="../media/image11.svg"/><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80.png"/><Relationship Id="rId4" Type="http://schemas.openxmlformats.org/officeDocument/2006/relationships/image" Target="../media/image890.png"/><Relationship Id="rId5" Type="http://schemas.openxmlformats.org/officeDocument/2006/relationships/image" Target="../media/image900.png"/><Relationship Id="rId6" Type="http://schemas.openxmlformats.org/officeDocument/2006/relationships/image" Target="../media/image910.png"/><Relationship Id="rId7" Type="http://schemas.openxmlformats.org/officeDocument/2006/relationships/image" Target="../media/image9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jpeg"/></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jpeg"/><Relationship Id="rId3"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eg"/><Relationship Id="rId5" Type="http://schemas.openxmlformats.org/officeDocument/2006/relationships/image" Target="../media/image11.png"/><Relationship Id="rId6" Type="http://schemas.openxmlformats.org/officeDocument/2006/relationships/image" Target="../media/image11.sv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jpeg"/></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jpeg"/><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1.sv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80.xml.rels><?xml version="1.0" encoding="UTF-8" standalone="yes"?>
<Relationships xmlns="http://schemas.openxmlformats.org/package/2006/relationships"><Relationship Id="rId11" Type="http://schemas.openxmlformats.org/officeDocument/2006/relationships/image" Target="../media/image123.png"/><Relationship Id="rId12" Type="http://schemas.openxmlformats.org/officeDocument/2006/relationships/image" Target="../media/image124.png"/><Relationship Id="rId13" Type="http://schemas.openxmlformats.org/officeDocument/2006/relationships/image" Target="../media/image1140.png"/><Relationship Id="rId14" Type="http://schemas.openxmlformats.org/officeDocument/2006/relationships/image" Target="../media/image125.png"/><Relationship Id="rId15" Type="http://schemas.openxmlformats.org/officeDocument/2006/relationships/image" Target="../media/image1160.pn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6" Type="http://schemas.openxmlformats.org/officeDocument/2006/relationships/image" Target="../media/image118.png"/><Relationship Id="rId7" Type="http://schemas.openxmlformats.org/officeDocument/2006/relationships/image" Target="../media/image119.png"/><Relationship Id="rId8" Type="http://schemas.openxmlformats.org/officeDocument/2006/relationships/image" Target="../media/image120.png"/><Relationship Id="rId9" Type="http://schemas.openxmlformats.org/officeDocument/2006/relationships/image" Target="../media/image121.png"/><Relationship Id="rId10" Type="http://schemas.openxmlformats.org/officeDocument/2006/relationships/image" Target="../media/image12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8.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CF0497-F9EA-AD46-A4E3-ADF233115143}"/>
              </a:ext>
            </a:extLst>
          </p:cNvPr>
          <p:cNvSpPr>
            <a:spLocks noGrp="1"/>
          </p:cNvSpPr>
          <p:nvPr>
            <p:ph type="ctrTitle"/>
          </p:nvPr>
        </p:nvSpPr>
        <p:spPr/>
        <p:txBody>
          <a:bodyPr>
            <a:noAutofit/>
          </a:bodyPr>
          <a:lstStyle/>
          <a:p>
            <a:r>
              <a:rPr lang="zh-CN" altLang="en-US" sz="3312" dirty="0">
                <a:latin typeface="Microsoft YaHei" panose="020B0503020204020204" pitchFamily="34" charset="-122"/>
                <a:ea typeface="Microsoft YaHei" panose="020B0503020204020204" pitchFamily="34" charset="-122"/>
              </a:rPr>
              <a:t>机器学习</a:t>
            </a:r>
            <a:r>
              <a:rPr lang="en-US" altLang="zh-CN" sz="3312" dirty="0">
                <a:latin typeface="Microsoft YaHei" panose="020B0503020204020204" pitchFamily="34" charset="-122"/>
                <a:ea typeface="Microsoft YaHei" panose="020B0503020204020204" pitchFamily="34" charset="-122"/>
              </a:rPr>
              <a:t/>
            </a:r>
            <a:br>
              <a:rPr lang="en-US" altLang="zh-CN" sz="3312" dirty="0">
                <a:latin typeface="Microsoft YaHei" panose="020B0503020204020204" pitchFamily="34" charset="-122"/>
                <a:ea typeface="Microsoft YaHei" panose="020B0503020204020204" pitchFamily="34" charset="-122"/>
              </a:rPr>
            </a:br>
            <a:r>
              <a:rPr lang="en-US" altLang="zh-CN" sz="4417" dirty="0">
                <a:latin typeface="Microsoft YaHei" panose="020B0503020204020204" pitchFamily="34" charset="-122"/>
                <a:ea typeface="Microsoft YaHei" panose="020B0503020204020204" pitchFamily="34" charset="-122"/>
              </a:rPr>
              <a:t/>
            </a:r>
            <a:br>
              <a:rPr lang="en-US" altLang="zh-CN" sz="4417" dirty="0">
                <a:latin typeface="Microsoft YaHei" panose="020B0503020204020204" pitchFamily="34" charset="-122"/>
                <a:ea typeface="Microsoft YaHei" panose="020B0503020204020204" pitchFamily="34" charset="-122"/>
              </a:rPr>
            </a:br>
            <a:r>
              <a:rPr lang="zh-CN" altLang="en-US" sz="5400" b="1" dirty="0">
                <a:latin typeface="Microsoft YaHei" panose="020B0503020204020204" pitchFamily="34" charset="-122"/>
                <a:ea typeface="Microsoft YaHei" panose="020B0503020204020204" pitchFamily="34" charset="-122"/>
              </a:rPr>
              <a:t>机器学习</a:t>
            </a:r>
            <a:r>
              <a:rPr lang="en-US" altLang="zh-CN" sz="5400" b="1" dirty="0">
                <a:latin typeface="Microsoft YaHei" panose="020B0503020204020204" pitchFamily="34" charset="-122"/>
                <a:ea typeface="Microsoft YaHei" panose="020B0503020204020204" pitchFamily="34" charset="-122"/>
              </a:rPr>
              <a:t>A</a:t>
            </a:r>
            <a:endParaRPr lang="en-US" sz="3312" b="1" dirty="0">
              <a:latin typeface="Microsoft YaHei" panose="020B0503020204020204" pitchFamily="34" charset="-122"/>
              <a:ea typeface="Microsoft YaHei" panose="020B0503020204020204" pitchFamily="34" charset="-122"/>
            </a:endParaRPr>
          </a:p>
        </p:txBody>
      </p:sp>
      <p:sp>
        <p:nvSpPr>
          <p:cNvPr id="3" name="Subtitle 2">
            <a:extLst>
              <a:ext uri="{FF2B5EF4-FFF2-40B4-BE49-F238E27FC236}">
                <a16:creationId xmlns="" xmlns:a16="http://schemas.microsoft.com/office/drawing/2014/main" id="{7E63E31B-EF5F-DD40-8583-A4B89AEE0E9F}"/>
              </a:ext>
            </a:extLst>
          </p:cNvPr>
          <p:cNvSpPr>
            <a:spLocks noGrp="1"/>
          </p:cNvSpPr>
          <p:nvPr>
            <p:ph type="subTitle" idx="1"/>
          </p:nvPr>
        </p:nvSpPr>
        <p:spPr>
          <a:xfrm>
            <a:off x="909161" y="4224987"/>
            <a:ext cx="7099300" cy="1714020"/>
          </a:xfrm>
        </p:spPr>
        <p:txBody>
          <a:bodyPr anchor="b"/>
          <a:lstStyle/>
          <a:p>
            <a:r>
              <a:rPr lang="zh-CN" altLang="en-US" dirty="0">
                <a:latin typeface="Microsoft YaHei" panose="020B0503020204020204" pitchFamily="34" charset="-122"/>
                <a:ea typeface="Microsoft YaHei" panose="020B0503020204020204" pitchFamily="34" charset="-122"/>
              </a:rPr>
              <a:t>西南交通大学信息科学与技术学院</a:t>
            </a:r>
            <a:endParaRPr lang="en-US"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 xmlns:a16="http://schemas.microsoft.com/office/drawing/2014/main" id="{671F579E-9638-44C6-B949-9EE621E49DA4}"/>
              </a:ext>
            </a:extLst>
          </p:cNvPr>
          <p:cNvPicPr>
            <a:picLocks noChangeAspect="1"/>
          </p:cNvPicPr>
          <p:nvPr/>
        </p:nvPicPr>
        <p:blipFill>
          <a:blip r:embed="rId3"/>
          <a:stretch>
            <a:fillRect/>
          </a:stretch>
        </p:blipFill>
        <p:spPr>
          <a:xfrm>
            <a:off x="-1" y="0"/>
            <a:ext cx="9466263" cy="3202752"/>
          </a:xfrm>
          <a:prstGeom prst="rect">
            <a:avLst/>
          </a:prstGeom>
        </p:spPr>
      </p:pic>
    </p:spTree>
    <p:extLst>
      <p:ext uri="{BB962C8B-B14F-4D97-AF65-F5344CB8AC3E}">
        <p14:creationId xmlns:p14="http://schemas.microsoft.com/office/powerpoint/2010/main" val="4128411291"/>
      </p:ext>
    </p:extLst>
  </p:cSld>
  <p:clrMapOvr>
    <a:masterClrMapping/>
  </p:clrMapOvr>
  <mc:AlternateContent xmlns:mc="http://schemas.openxmlformats.org/markup-compatibility/2006" xmlns:p14="http://schemas.microsoft.com/office/powerpoint/2010/main">
    <mc:Choice Requires="p14">
      <p:transition spd="slow" p14:dur="2000" advTm="4179"/>
    </mc:Choice>
    <mc:Fallback xmlns="">
      <p:transition spd="slow" advTm="417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CEEDAC5-9E6C-422A-9CE6-FC3989F3E82D}"/>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历史进程</a:t>
            </a:r>
            <a:endParaRPr lang="zh-CN" altLang="en-US" sz="6000" dirty="0"/>
          </a:p>
        </p:txBody>
      </p:sp>
      <p:sp>
        <p:nvSpPr>
          <p:cNvPr id="4" name="灯片编号占位符 3">
            <a:extLst>
              <a:ext uri="{FF2B5EF4-FFF2-40B4-BE49-F238E27FC236}">
                <a16:creationId xmlns="" xmlns:a16="http://schemas.microsoft.com/office/drawing/2014/main" id="{28F3C478-AE16-4517-88D8-F46DB83050C3}"/>
              </a:ext>
            </a:extLst>
          </p:cNvPr>
          <p:cNvSpPr>
            <a:spLocks noGrp="1"/>
          </p:cNvSpPr>
          <p:nvPr>
            <p:ph type="sldNum" sz="quarter" idx="12"/>
          </p:nvPr>
        </p:nvSpPr>
        <p:spPr/>
        <p:txBody>
          <a:bodyPr/>
          <a:lstStyle/>
          <a:p>
            <a:fld id="{5F8E3D9E-0B09-9345-B286-EB2EB76A2E3E}" type="slidenum">
              <a:rPr kumimoji="1" lang="zh-CN" altLang="en-US" smtClean="0"/>
              <a:pPr/>
              <a:t>10</a:t>
            </a:fld>
            <a:endParaRPr kumimoji="1" lang="zh-CN" altLang="en-US"/>
          </a:p>
        </p:txBody>
      </p:sp>
      <p:sp>
        <p:nvSpPr>
          <p:cNvPr id="11" name="内容占位符 2">
            <a:extLst>
              <a:ext uri="{FF2B5EF4-FFF2-40B4-BE49-F238E27FC236}">
                <a16:creationId xmlns="" xmlns:a16="http://schemas.microsoft.com/office/drawing/2014/main" id="{CC10D994-CAFB-4633-82AD-49D4B2B8ADF5}"/>
              </a:ext>
            </a:extLst>
          </p:cNvPr>
          <p:cNvSpPr>
            <a:spLocks noGrp="1"/>
          </p:cNvSpPr>
          <p:nvPr>
            <p:ph idx="1"/>
          </p:nvPr>
        </p:nvSpPr>
        <p:spPr>
          <a:xfrm>
            <a:off x="851963" y="1910676"/>
            <a:ext cx="7809668" cy="4164923"/>
          </a:xfrm>
        </p:spPr>
        <p:txBody>
          <a:bodyPr/>
          <a:lstStyle/>
          <a:p>
            <a:r>
              <a:rPr lang="zh-CN" altLang="en-US" dirty="0"/>
              <a:t>第一阶段：推理期</a:t>
            </a:r>
            <a:endParaRPr lang="en-US" altLang="zh-CN" dirty="0"/>
          </a:p>
          <a:p>
            <a:pPr lvl="1"/>
            <a:r>
              <a:rPr lang="en-US" altLang="zh-CN" dirty="0"/>
              <a:t>1956-1960s</a:t>
            </a:r>
            <a:r>
              <a:rPr lang="zh-CN" altLang="en-US" dirty="0"/>
              <a:t>：</a:t>
            </a:r>
            <a:r>
              <a:rPr lang="en-US" altLang="zh-CN" dirty="0"/>
              <a:t>Logic Reasoning</a:t>
            </a:r>
          </a:p>
          <a:p>
            <a:pPr lvl="1"/>
            <a:r>
              <a:rPr lang="zh-CN" altLang="en-US" dirty="0"/>
              <a:t>自动定理证明系统，</a:t>
            </a:r>
            <a:r>
              <a:rPr lang="en-US" altLang="zh-CN" dirty="0"/>
              <a:t>Logic Theorist</a:t>
            </a:r>
          </a:p>
          <a:p>
            <a:r>
              <a:rPr lang="zh-CN" altLang="en-US" dirty="0"/>
              <a:t>第二阶段：知识期</a:t>
            </a:r>
            <a:endParaRPr lang="en-US" altLang="zh-CN" dirty="0"/>
          </a:p>
          <a:p>
            <a:pPr lvl="1"/>
            <a:r>
              <a:rPr lang="en-US" altLang="zh-CN" dirty="0"/>
              <a:t>1970s-1980s: Knowledge Engineering</a:t>
            </a:r>
          </a:p>
          <a:p>
            <a:pPr lvl="1"/>
            <a:r>
              <a:rPr lang="zh-CN" altLang="en-US" dirty="0"/>
              <a:t>专家系统：</a:t>
            </a:r>
            <a:r>
              <a:rPr lang="en-US" altLang="zh-CN" dirty="0"/>
              <a:t>DENDRAL</a:t>
            </a:r>
          </a:p>
          <a:p>
            <a:r>
              <a:rPr lang="zh-CN" altLang="en-US" dirty="0"/>
              <a:t>第三阶段：学习期</a:t>
            </a:r>
            <a:endParaRPr lang="en-US" altLang="zh-CN" dirty="0"/>
          </a:p>
          <a:p>
            <a:pPr lvl="1"/>
            <a:r>
              <a:rPr lang="en-US" altLang="zh-CN" dirty="0"/>
              <a:t>1990s-now</a:t>
            </a:r>
            <a:r>
              <a:rPr lang="zh-CN" altLang="en-US" dirty="0"/>
              <a:t>：</a:t>
            </a:r>
            <a:r>
              <a:rPr lang="en-US" altLang="zh-CN" dirty="0"/>
              <a:t>Machine Learning</a:t>
            </a:r>
          </a:p>
          <a:p>
            <a:pPr lvl="1"/>
            <a:r>
              <a:rPr lang="zh-CN" altLang="en-US" dirty="0"/>
              <a:t>机器学习：自动数据分析技术</a:t>
            </a:r>
          </a:p>
        </p:txBody>
      </p:sp>
      <p:sp>
        <p:nvSpPr>
          <p:cNvPr id="12" name="矩形 11">
            <a:extLst>
              <a:ext uri="{FF2B5EF4-FFF2-40B4-BE49-F238E27FC236}">
                <a16:creationId xmlns="" xmlns:a16="http://schemas.microsoft.com/office/drawing/2014/main" id="{45AAD994-56E5-4E2C-B8FF-038AB16CF3C3}"/>
              </a:ext>
            </a:extLst>
          </p:cNvPr>
          <p:cNvSpPr/>
          <p:nvPr/>
        </p:nvSpPr>
        <p:spPr>
          <a:xfrm>
            <a:off x="4971612" y="1912838"/>
            <a:ext cx="4494651" cy="929742"/>
          </a:xfrm>
          <a:prstGeom prst="rect">
            <a:avLst/>
          </a:prstGeom>
        </p:spPr>
        <p:txBody>
          <a:bodyPr wrap="square">
            <a:spAutoFit/>
          </a:bodyPr>
          <a:lstStyle/>
          <a:p>
            <a:pPr lvl="0" defTabSz="914400">
              <a:lnSpc>
                <a:spcPts val="3508"/>
              </a:lnSpc>
              <a:tabLst>
                <a:tab pos="419100" algn="l"/>
                <a:tab pos="6870700" algn="l"/>
                <a:tab pos="6921500" algn="l"/>
              </a:tabLst>
              <a:defRPr/>
            </a:pPr>
            <a:r>
              <a:rPr lang="zh-CN" altLang="en-US" dirty="0">
                <a:solidFill>
                  <a:srgbClr val="3333FF"/>
                </a:solidFill>
                <a:latin typeface="微软雅黑"/>
                <a:ea typeface="微软雅黑" panose="020B0503020204020204" pitchFamily="34" charset="-122"/>
              </a:rPr>
              <a:t>渐渐地，研究者们意识到，仅有逻辑推理能力是不够的 </a:t>
            </a:r>
            <a:r>
              <a:rPr lang="en-US" altLang="zh-CN" dirty="0">
                <a:solidFill>
                  <a:srgbClr val="3333FF"/>
                </a:solidFill>
                <a:latin typeface="微软雅黑"/>
                <a:ea typeface="微软雅黑" panose="020B0503020204020204" pitchFamily="34" charset="-122"/>
              </a:rPr>
              <a:t>…</a:t>
            </a:r>
          </a:p>
        </p:txBody>
      </p:sp>
      <p:sp>
        <p:nvSpPr>
          <p:cNvPr id="13" name="矩形 12">
            <a:extLst>
              <a:ext uri="{FF2B5EF4-FFF2-40B4-BE49-F238E27FC236}">
                <a16:creationId xmlns="" xmlns:a16="http://schemas.microsoft.com/office/drawing/2014/main" id="{EE6B3074-94C6-42F6-9E1A-9316FCA2DF1E}"/>
              </a:ext>
            </a:extLst>
          </p:cNvPr>
          <p:cNvSpPr/>
          <p:nvPr/>
        </p:nvSpPr>
        <p:spPr>
          <a:xfrm>
            <a:off x="4953145" y="3324729"/>
            <a:ext cx="4513118" cy="907300"/>
          </a:xfrm>
          <a:prstGeom prst="rect">
            <a:avLst/>
          </a:prstGeom>
        </p:spPr>
        <p:txBody>
          <a:bodyPr wrap="square">
            <a:spAutoFit/>
          </a:bodyPr>
          <a:lstStyle/>
          <a:p>
            <a:pPr lvl="0" defTabSz="914400">
              <a:lnSpc>
                <a:spcPts val="3388"/>
              </a:lnSpc>
              <a:tabLst>
                <a:tab pos="38100" algn="l"/>
                <a:tab pos="457200" algn="l"/>
                <a:tab pos="6896100" algn="l"/>
              </a:tabLst>
              <a:defRPr/>
            </a:pPr>
            <a:r>
              <a:rPr lang="en-US" altLang="zh-CN" sz="1600" dirty="0">
                <a:solidFill>
                  <a:srgbClr val="000000"/>
                </a:solidFill>
                <a:latin typeface="微软雅黑"/>
                <a:ea typeface="微软雅黑" panose="020B0503020204020204" pitchFamily="34" charset="-122"/>
              </a:rPr>
              <a:t>	</a:t>
            </a:r>
            <a:r>
              <a:rPr lang="zh-CN" altLang="en-US" dirty="0">
                <a:solidFill>
                  <a:srgbClr val="3333FF"/>
                </a:solidFill>
                <a:latin typeface="微软雅黑"/>
                <a:ea typeface="微软雅黑" panose="020B0503020204020204" pitchFamily="34" charset="-122"/>
              </a:rPr>
              <a:t>渐渐地，研究者们发现，要总结出知识再“教”给系统，实在太难了 </a:t>
            </a:r>
            <a:r>
              <a:rPr lang="en-US" altLang="zh-CN" dirty="0">
                <a:solidFill>
                  <a:srgbClr val="3333FF"/>
                </a:solidFill>
                <a:latin typeface="微软雅黑"/>
                <a:ea typeface="微软雅黑" panose="020B0503020204020204" pitchFamily="34" charset="-122"/>
              </a:rPr>
              <a:t>…</a:t>
            </a:r>
            <a:endParaRPr lang="zh-CN" altLang="en-US" dirty="0">
              <a:solidFill>
                <a:srgbClr val="3333FF"/>
              </a:solidFill>
              <a:latin typeface="微软雅黑"/>
              <a:ea typeface="微软雅黑" panose="020B0503020204020204" pitchFamily="34" charset="-122"/>
            </a:endParaRPr>
          </a:p>
        </p:txBody>
      </p:sp>
      <p:sp>
        <p:nvSpPr>
          <p:cNvPr id="14" name="矩形 13">
            <a:extLst>
              <a:ext uri="{FF2B5EF4-FFF2-40B4-BE49-F238E27FC236}">
                <a16:creationId xmlns="" xmlns:a16="http://schemas.microsoft.com/office/drawing/2014/main" id="{6B6E9404-0DE2-40ED-B5E2-3C866E43DAA6}"/>
              </a:ext>
            </a:extLst>
          </p:cNvPr>
          <p:cNvSpPr/>
          <p:nvPr/>
        </p:nvSpPr>
        <p:spPr>
          <a:xfrm>
            <a:off x="4953145" y="4746068"/>
            <a:ext cx="4513118" cy="1096454"/>
          </a:xfrm>
          <a:prstGeom prst="rect">
            <a:avLst/>
          </a:prstGeom>
        </p:spPr>
        <p:txBody>
          <a:bodyPr wrap="square">
            <a:spAutoFit/>
          </a:bodyPr>
          <a:lstStyle/>
          <a:p>
            <a:pPr lvl="0" defTabSz="914400">
              <a:lnSpc>
                <a:spcPts val="2728"/>
              </a:lnSpc>
              <a:tabLst>
                <a:tab pos="254000" algn="l"/>
                <a:tab pos="685800" algn="l"/>
                <a:tab pos="3594100" algn="l"/>
              </a:tabLst>
              <a:defRPr/>
            </a:pPr>
            <a:r>
              <a:rPr lang="zh-CN" altLang="en-US" dirty="0">
                <a:solidFill>
                  <a:srgbClr val="0000FF"/>
                </a:solidFill>
                <a:latin typeface="微软雅黑"/>
                <a:ea typeface="微软雅黑" panose="020B0503020204020204" pitchFamily="34" charset="-122"/>
              </a:rPr>
              <a:t>恰好在</a:t>
            </a:r>
            <a:r>
              <a:rPr lang="en-US" altLang="zh-CN" dirty="0">
                <a:solidFill>
                  <a:srgbClr val="0000FF"/>
                </a:solidFill>
                <a:latin typeface="微软雅黑"/>
                <a:ea typeface="微软雅黑" panose="020B0503020204020204" pitchFamily="34" charset="-122"/>
              </a:rPr>
              <a:t>20</a:t>
            </a:r>
            <a:r>
              <a:rPr lang="zh-CN" altLang="en-US" dirty="0">
                <a:solidFill>
                  <a:srgbClr val="0000FF"/>
                </a:solidFill>
                <a:latin typeface="微软雅黑"/>
                <a:ea typeface="微软雅黑" panose="020B0503020204020204" pitchFamily="34" charset="-122"/>
              </a:rPr>
              <a:t>世纪</a:t>
            </a:r>
            <a:r>
              <a:rPr lang="en-US" altLang="zh-CN" dirty="0">
                <a:solidFill>
                  <a:srgbClr val="0000FF"/>
                </a:solidFill>
                <a:latin typeface="微软雅黑"/>
                <a:ea typeface="微软雅黑" panose="020B0503020204020204" pitchFamily="34" charset="-122"/>
              </a:rPr>
              <a:t>90</a:t>
            </a:r>
            <a:r>
              <a:rPr lang="zh-CN" altLang="en-US" dirty="0">
                <a:solidFill>
                  <a:srgbClr val="0000FF"/>
                </a:solidFill>
                <a:latin typeface="微软雅黑"/>
                <a:ea typeface="微软雅黑" panose="020B0503020204020204" pitchFamily="34" charset="-122"/>
              </a:rPr>
              <a:t>年代中后期，人类发现自己淹没在数据的汪洋中，对自动数据分析技术</a:t>
            </a:r>
            <a:r>
              <a:rPr lang="en-US" altLang="zh-CN" dirty="0">
                <a:solidFill>
                  <a:srgbClr val="0000FF"/>
                </a:solidFill>
                <a:latin typeface="微软雅黑"/>
                <a:ea typeface="微软雅黑" panose="020B0503020204020204" pitchFamily="34" charset="-122"/>
              </a:rPr>
              <a:t>——</a:t>
            </a:r>
            <a:r>
              <a:rPr lang="zh-CN" altLang="en-US" dirty="0">
                <a:solidFill>
                  <a:srgbClr val="0000FF"/>
                </a:solidFill>
                <a:latin typeface="微软雅黑"/>
                <a:ea typeface="微软雅黑" panose="020B0503020204020204" pitchFamily="34" charset="-122"/>
              </a:rPr>
              <a:t>机器学习的需求日益迫切</a:t>
            </a:r>
          </a:p>
        </p:txBody>
      </p:sp>
      <p:sp>
        <p:nvSpPr>
          <p:cNvPr id="15" name="矩形 14">
            <a:extLst>
              <a:ext uri="{FF2B5EF4-FFF2-40B4-BE49-F238E27FC236}">
                <a16:creationId xmlns="" xmlns:a16="http://schemas.microsoft.com/office/drawing/2014/main" id="{1B957E43-F32F-4D41-A180-A195974AF4E6}"/>
              </a:ext>
            </a:extLst>
          </p:cNvPr>
          <p:cNvSpPr/>
          <p:nvPr/>
        </p:nvSpPr>
        <p:spPr>
          <a:xfrm>
            <a:off x="552187" y="5348468"/>
            <a:ext cx="4180943" cy="466153"/>
          </a:xfrm>
          <a:prstGeom prst="rect">
            <a:avLst/>
          </a:prstGeom>
        </p:spPr>
        <p:txBody>
          <a:bodyPr wrap="square">
            <a:spAutoFit/>
          </a:bodyPr>
          <a:lstStyle/>
          <a:p>
            <a:pPr lvl="0" defTabSz="914400">
              <a:lnSpc>
                <a:spcPts val="3304"/>
              </a:lnSpc>
              <a:tabLst>
                <a:tab pos="254000" algn="l"/>
                <a:tab pos="685800" algn="l"/>
                <a:tab pos="3594100" algn="l"/>
              </a:tabLst>
              <a:defRPr/>
            </a:pPr>
            <a:r>
              <a:rPr lang="zh-CN" altLang="en-US" dirty="0">
                <a:solidFill>
                  <a:srgbClr val="CC0000"/>
                </a:solidFill>
                <a:latin typeface="微软雅黑"/>
                <a:ea typeface="微软雅黑" panose="020B0503020204020204" pitchFamily="34" charset="-122"/>
              </a:rPr>
              <a:t>机器学习：突破知识工程瓶颈”的利器</a:t>
            </a:r>
            <a:endParaRPr lang="zh-CN" altLang="en-US" dirty="0">
              <a:ea typeface="微软雅黑" panose="020B0503020204020204" pitchFamily="34" charset="-122"/>
            </a:endParaRPr>
          </a:p>
        </p:txBody>
      </p:sp>
      <p:sp>
        <p:nvSpPr>
          <p:cNvPr id="21" name="箭头: 左弧形 20">
            <a:extLst>
              <a:ext uri="{FF2B5EF4-FFF2-40B4-BE49-F238E27FC236}">
                <a16:creationId xmlns="" xmlns:a16="http://schemas.microsoft.com/office/drawing/2014/main" id="{B0CDE4E2-D773-4C40-A887-7E46AD70255A}"/>
              </a:ext>
            </a:extLst>
          </p:cNvPr>
          <p:cNvSpPr/>
          <p:nvPr/>
        </p:nvSpPr>
        <p:spPr>
          <a:xfrm flipV="1">
            <a:off x="162377" y="2050107"/>
            <a:ext cx="539698" cy="259666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Tree>
    <p:extLst>
      <p:ext uri="{BB962C8B-B14F-4D97-AF65-F5344CB8AC3E}">
        <p14:creationId xmlns:p14="http://schemas.microsoft.com/office/powerpoint/2010/main" val="31570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 xmlns:a16="http://schemas.microsoft.com/office/drawing/2014/main" id="{DE7ED040-223E-4827-B9AE-4F1FB2DC5532}"/>
              </a:ext>
            </a:extLst>
          </p:cNvPr>
          <p:cNvPicPr>
            <a:picLocks noChangeAspect="1"/>
          </p:cNvPicPr>
          <p:nvPr/>
        </p:nvPicPr>
        <p:blipFill>
          <a:blip r:embed="rId2"/>
          <a:stretch>
            <a:fillRect/>
          </a:stretch>
        </p:blipFill>
        <p:spPr>
          <a:xfrm>
            <a:off x="4690135" y="1910676"/>
            <a:ext cx="4753093" cy="4291445"/>
          </a:xfrm>
          <a:prstGeom prst="rect">
            <a:avLst/>
          </a:prstGeom>
        </p:spPr>
      </p:pic>
      <p:sp>
        <p:nvSpPr>
          <p:cNvPr id="2" name="标题 1">
            <a:extLst>
              <a:ext uri="{FF2B5EF4-FFF2-40B4-BE49-F238E27FC236}">
                <a16:creationId xmlns="" xmlns:a16="http://schemas.microsoft.com/office/drawing/2014/main" id="{A0F452E2-B50F-43F7-8EE7-A770A1E5F289}"/>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机器学习的今天</a:t>
            </a:r>
          </a:p>
        </p:txBody>
      </p:sp>
      <p:sp>
        <p:nvSpPr>
          <p:cNvPr id="3" name="内容占位符 2">
            <a:extLst>
              <a:ext uri="{FF2B5EF4-FFF2-40B4-BE49-F238E27FC236}">
                <a16:creationId xmlns="" xmlns:a16="http://schemas.microsoft.com/office/drawing/2014/main" id="{1CDBBB1D-4A0B-40AB-B990-D99DC3A0E3C9}"/>
              </a:ext>
            </a:extLst>
          </p:cNvPr>
          <p:cNvSpPr>
            <a:spLocks noGrp="1"/>
          </p:cNvSpPr>
          <p:nvPr>
            <p:ph idx="1"/>
          </p:nvPr>
        </p:nvSpPr>
        <p:spPr/>
        <p:txBody>
          <a:bodyPr/>
          <a:lstStyle/>
          <a:p>
            <a:pPr lvl="0">
              <a:buClr>
                <a:srgbClr val="E48312"/>
              </a:buClr>
            </a:pPr>
            <a:r>
              <a:rPr lang="zh-CN" altLang="en-US" dirty="0">
                <a:solidFill>
                  <a:srgbClr val="000000">
                    <a:lumMod val="75000"/>
                    <a:lumOff val="25000"/>
                  </a:srgbClr>
                </a:solidFill>
                <a:ea typeface="微软雅黑" panose="020B0503020204020204" pitchFamily="34" charset="-122"/>
              </a:rPr>
              <a:t>广袤的科学领域</a:t>
            </a:r>
            <a:endParaRPr lang="en-US" altLang="zh-CN" dirty="0">
              <a:solidFill>
                <a:srgbClr val="000000">
                  <a:lumMod val="75000"/>
                  <a:lumOff val="25000"/>
                </a:srgbClr>
              </a:solidFill>
              <a:ea typeface="微软雅黑" panose="020B0503020204020204" pitchFamily="34" charset="-122"/>
            </a:endParaRPr>
          </a:p>
          <a:p>
            <a:pPr lvl="0">
              <a:buClr>
                <a:srgbClr val="E48312"/>
              </a:buClr>
            </a:pPr>
            <a:r>
              <a:rPr lang="zh-CN" altLang="en-US" dirty="0">
                <a:solidFill>
                  <a:srgbClr val="000000">
                    <a:lumMod val="75000"/>
                    <a:lumOff val="25000"/>
                  </a:srgbClr>
                </a:solidFill>
                <a:ea typeface="微软雅黑" panose="020B0503020204020204" pitchFamily="34" charset="-122"/>
              </a:rPr>
              <a:t>大数据时代的关键技术</a:t>
            </a:r>
            <a:endParaRPr lang="en-US" altLang="zh-CN" dirty="0">
              <a:solidFill>
                <a:srgbClr val="000000">
                  <a:lumMod val="75000"/>
                  <a:lumOff val="25000"/>
                </a:srgbClr>
              </a:solidFill>
              <a:ea typeface="微软雅黑" panose="020B0503020204020204" pitchFamily="34" charset="-122"/>
            </a:endParaRPr>
          </a:p>
          <a:p>
            <a:endParaRPr lang="zh-CN" altLang="en-US" dirty="0"/>
          </a:p>
        </p:txBody>
      </p:sp>
      <p:sp>
        <p:nvSpPr>
          <p:cNvPr id="4" name="灯片编号占位符 3">
            <a:extLst>
              <a:ext uri="{FF2B5EF4-FFF2-40B4-BE49-F238E27FC236}">
                <a16:creationId xmlns="" xmlns:a16="http://schemas.microsoft.com/office/drawing/2014/main" id="{49F9AC41-397B-4B6C-B771-0002971983CB}"/>
              </a:ext>
            </a:extLst>
          </p:cNvPr>
          <p:cNvSpPr>
            <a:spLocks noGrp="1"/>
          </p:cNvSpPr>
          <p:nvPr>
            <p:ph type="sldNum" sz="quarter" idx="12"/>
          </p:nvPr>
        </p:nvSpPr>
        <p:spPr/>
        <p:txBody>
          <a:bodyPr/>
          <a:lstStyle/>
          <a:p>
            <a:fld id="{5F8E3D9E-0B09-9345-B286-EB2EB76A2E3E}" type="slidenum">
              <a:rPr kumimoji="1" lang="zh-CN" altLang="en-US" smtClean="0"/>
              <a:pPr/>
              <a:t>11</a:t>
            </a:fld>
            <a:endParaRPr kumimoji="1" lang="zh-CN" altLang="en-US"/>
          </a:p>
        </p:txBody>
      </p:sp>
      <p:sp>
        <p:nvSpPr>
          <p:cNvPr id="5" name="文本框 4">
            <a:extLst>
              <a:ext uri="{FF2B5EF4-FFF2-40B4-BE49-F238E27FC236}">
                <a16:creationId xmlns="" xmlns:a16="http://schemas.microsoft.com/office/drawing/2014/main" id="{0AB264EC-D560-460A-A348-B1F9C88F6350}"/>
              </a:ext>
            </a:extLst>
          </p:cNvPr>
          <p:cNvSpPr txBox="1"/>
          <p:nvPr/>
        </p:nvSpPr>
        <p:spPr>
          <a:xfrm>
            <a:off x="124631" y="3410067"/>
            <a:ext cx="4619738" cy="646331"/>
          </a:xfrm>
          <a:prstGeom prst="rect">
            <a:avLst/>
          </a:prstGeom>
          <a:noFill/>
        </p:spPr>
        <p:txBody>
          <a:bodyPr wrap="square" rtlCol="0">
            <a:spAutoFit/>
          </a:bodyPr>
          <a:lstStyle/>
          <a:p>
            <a:r>
              <a:rPr lang="en-US" altLang="zh-CN" dirty="0">
                <a:solidFill>
                  <a:srgbClr val="0000FF"/>
                </a:solidFill>
                <a:latin typeface="微软雅黑"/>
                <a:ea typeface="微软雅黑" panose="020B0503020204020204" pitchFamily="34" charset="-122"/>
              </a:rPr>
              <a:t>2006</a:t>
            </a:r>
            <a:r>
              <a:rPr lang="zh-CN" altLang="en-US" dirty="0">
                <a:solidFill>
                  <a:srgbClr val="0000FF"/>
                </a:solidFill>
                <a:latin typeface="微软雅黑"/>
                <a:ea typeface="微软雅黑" panose="020B0503020204020204" pitchFamily="34" charset="-122"/>
              </a:rPr>
              <a:t>年，美国</a:t>
            </a:r>
            <a:r>
              <a:rPr lang="en-US" altLang="zh-CN" dirty="0">
                <a:solidFill>
                  <a:srgbClr val="0000FF"/>
                </a:solidFill>
                <a:latin typeface="微软雅黑"/>
                <a:ea typeface="微软雅黑" panose="020B0503020204020204" pitchFamily="34" charset="-122"/>
              </a:rPr>
              <a:t>CMU (</a:t>
            </a:r>
            <a:r>
              <a:rPr lang="zh-CN" altLang="en-US" dirty="0">
                <a:solidFill>
                  <a:srgbClr val="0000FF"/>
                </a:solidFill>
                <a:latin typeface="微软雅黑"/>
                <a:ea typeface="微软雅黑" panose="020B0503020204020204" pitchFamily="34" charset="-122"/>
              </a:rPr>
              <a:t>卡内基梅隆大学</a:t>
            </a:r>
            <a:r>
              <a:rPr lang="en-US" altLang="zh-CN" dirty="0">
                <a:solidFill>
                  <a:srgbClr val="0000FF"/>
                </a:solidFill>
                <a:latin typeface="微软雅黑"/>
                <a:ea typeface="微软雅黑" panose="020B0503020204020204" pitchFamily="34" charset="-122"/>
              </a:rPr>
              <a:t>) </a:t>
            </a:r>
            <a:r>
              <a:rPr lang="zh-CN" altLang="en-US" dirty="0">
                <a:solidFill>
                  <a:srgbClr val="0000FF"/>
                </a:solidFill>
                <a:latin typeface="微软雅黑"/>
                <a:ea typeface="微软雅黑" panose="020B0503020204020204" pitchFamily="34" charset="-122"/>
              </a:rPr>
              <a:t>成立“机器学习系”</a:t>
            </a:r>
          </a:p>
        </p:txBody>
      </p:sp>
      <p:sp>
        <p:nvSpPr>
          <p:cNvPr id="6" name="文本框 5">
            <a:extLst>
              <a:ext uri="{FF2B5EF4-FFF2-40B4-BE49-F238E27FC236}">
                <a16:creationId xmlns="" xmlns:a16="http://schemas.microsoft.com/office/drawing/2014/main" id="{5BB3FBDD-C79F-4B54-9242-75759BCC42FE}"/>
              </a:ext>
            </a:extLst>
          </p:cNvPr>
          <p:cNvSpPr txBox="1"/>
          <p:nvPr/>
        </p:nvSpPr>
        <p:spPr>
          <a:xfrm>
            <a:off x="124631" y="4341241"/>
            <a:ext cx="4619738" cy="923330"/>
          </a:xfrm>
          <a:prstGeom prst="rect">
            <a:avLst/>
          </a:prstGeom>
          <a:noFill/>
        </p:spPr>
        <p:txBody>
          <a:bodyPr wrap="square" rtlCol="0">
            <a:spAutoFit/>
          </a:bodyPr>
          <a:lstStyle/>
          <a:p>
            <a:r>
              <a:rPr lang="zh-CN" altLang="en-US" dirty="0">
                <a:solidFill>
                  <a:srgbClr val="0000FF"/>
                </a:solidFill>
                <a:latin typeface="微软雅黑"/>
                <a:ea typeface="微软雅黑" panose="020B0503020204020204" pitchFamily="34" charset="-122"/>
              </a:rPr>
              <a:t>奥巴马政府提出“大数据计划”中将“数据”转换为“信息”的三大关键技术之一</a:t>
            </a:r>
            <a:r>
              <a:rPr lang="en-US" altLang="zh-CN" dirty="0">
                <a:solidFill>
                  <a:srgbClr val="0000FF"/>
                </a:solidFill>
                <a:latin typeface="微软雅黑"/>
                <a:ea typeface="微软雅黑" panose="020B0503020204020204" pitchFamily="34" charset="-122"/>
              </a:rPr>
              <a:t>——</a:t>
            </a:r>
            <a:r>
              <a:rPr lang="zh-CN" altLang="en-US" dirty="0">
                <a:solidFill>
                  <a:srgbClr val="0000FF"/>
                </a:solidFill>
                <a:latin typeface="微软雅黑"/>
                <a:ea typeface="微软雅黑" panose="020B0503020204020204" pitchFamily="34" charset="-122"/>
              </a:rPr>
              <a:t>机器学习、云计算、众包</a:t>
            </a:r>
          </a:p>
        </p:txBody>
      </p:sp>
      <p:sp>
        <p:nvSpPr>
          <p:cNvPr id="7" name="文本框 6">
            <a:extLst>
              <a:ext uri="{FF2B5EF4-FFF2-40B4-BE49-F238E27FC236}">
                <a16:creationId xmlns="" xmlns:a16="http://schemas.microsoft.com/office/drawing/2014/main" id="{EAF4ACBE-CC7F-4F6D-AE7A-54AD11ED2513}"/>
              </a:ext>
            </a:extLst>
          </p:cNvPr>
          <p:cNvSpPr txBox="1"/>
          <p:nvPr/>
        </p:nvSpPr>
        <p:spPr>
          <a:xfrm>
            <a:off x="124631" y="5613934"/>
            <a:ext cx="4619738" cy="923330"/>
          </a:xfrm>
          <a:prstGeom prst="rect">
            <a:avLst/>
          </a:prstGeom>
          <a:noFill/>
        </p:spPr>
        <p:txBody>
          <a:bodyPr wrap="square" rtlCol="0">
            <a:spAutoFit/>
          </a:bodyPr>
          <a:lstStyle/>
          <a:p>
            <a:r>
              <a:rPr lang="zh-CN" altLang="en-US" dirty="0">
                <a:solidFill>
                  <a:srgbClr val="FF0000"/>
                </a:solidFill>
                <a:latin typeface="微软雅黑"/>
                <a:ea typeface="微软雅黑" panose="020B0503020204020204" pitchFamily="34" charset="-122"/>
              </a:rPr>
              <a:t>收集、传输、存储</a:t>
            </a:r>
            <a:r>
              <a:rPr lang="zh-CN" altLang="en-US" dirty="0">
                <a:latin typeface="微软雅黑"/>
                <a:ea typeface="微软雅黑" panose="020B0503020204020204" pitchFamily="34" charset="-122"/>
              </a:rPr>
              <a:t>大数据的目的是为了利用大数据；没有机器学习技术</a:t>
            </a:r>
            <a:r>
              <a:rPr lang="zh-CN" altLang="en-US" dirty="0">
                <a:solidFill>
                  <a:srgbClr val="FF0000"/>
                </a:solidFill>
                <a:latin typeface="微软雅黑"/>
                <a:ea typeface="微软雅黑" panose="020B0503020204020204" pitchFamily="34" charset="-122"/>
              </a:rPr>
              <a:t>分析</a:t>
            </a:r>
            <a:r>
              <a:rPr lang="zh-CN" altLang="en-US" dirty="0">
                <a:latin typeface="微软雅黑"/>
                <a:ea typeface="微软雅黑" panose="020B0503020204020204" pitchFamily="34" charset="-122"/>
              </a:rPr>
              <a:t>大数据，利用无从谈起。</a:t>
            </a:r>
          </a:p>
        </p:txBody>
      </p:sp>
    </p:spTree>
    <p:extLst>
      <p:ext uri="{BB962C8B-B14F-4D97-AF65-F5344CB8AC3E}">
        <p14:creationId xmlns:p14="http://schemas.microsoft.com/office/powerpoint/2010/main" val="183368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2F447B8-538E-4DAE-94BB-005296B0F469}"/>
              </a:ext>
            </a:extLst>
          </p:cNvPr>
          <p:cNvSpPr>
            <a:spLocks noGrp="1"/>
          </p:cNvSpPr>
          <p:nvPr>
            <p:ph type="title"/>
          </p:nvPr>
        </p:nvSpPr>
        <p:spPr/>
        <p:txBody>
          <a:bodyPr/>
          <a:lstStyle/>
          <a:p>
            <a:r>
              <a:rPr lang="zh-CN" altLang="en-US" sz="5400" b="1" dirty="0">
                <a:latin typeface="微软雅黑" panose="020B0503020204020204" pitchFamily="34" charset="-122"/>
                <a:ea typeface="微软雅黑" panose="020B0503020204020204" pitchFamily="34" charset="-122"/>
              </a:rPr>
              <a:t>机器学习的内涵</a:t>
            </a:r>
            <a:endParaRPr lang="zh-CN" altLang="en-US" dirty="0"/>
          </a:p>
        </p:txBody>
      </p:sp>
      <p:sp>
        <p:nvSpPr>
          <p:cNvPr id="3" name="内容占位符 2">
            <a:extLst>
              <a:ext uri="{FF2B5EF4-FFF2-40B4-BE49-F238E27FC236}">
                <a16:creationId xmlns="" xmlns:a16="http://schemas.microsoft.com/office/drawing/2014/main" id="{1194F34A-D634-4023-B8EF-54BD9D6686B4}"/>
              </a:ext>
            </a:extLst>
          </p:cNvPr>
          <p:cNvSpPr>
            <a:spLocks noGrp="1"/>
          </p:cNvSpPr>
          <p:nvPr>
            <p:ph idx="1"/>
          </p:nvPr>
        </p:nvSpPr>
        <p:spPr/>
        <p:txBody>
          <a:bodyPr/>
          <a:lstStyle/>
          <a:p>
            <a:r>
              <a:rPr lang="zh-CN" altLang="en-US" b="1" dirty="0"/>
              <a:t>什么是机器学习？</a:t>
            </a:r>
            <a:endParaRPr lang="en-US" altLang="zh-CN" b="1" dirty="0"/>
          </a:p>
          <a:p>
            <a:r>
              <a:rPr lang="zh-CN" altLang="en-US" dirty="0"/>
              <a:t>传统的编程：</a:t>
            </a:r>
            <a:endParaRPr lang="en-US" altLang="zh-CN" dirty="0"/>
          </a:p>
          <a:p>
            <a:endParaRPr lang="en-US" altLang="zh-CN" dirty="0"/>
          </a:p>
          <a:p>
            <a:endParaRPr lang="en-US" altLang="zh-CN" dirty="0"/>
          </a:p>
          <a:p>
            <a:endParaRPr lang="en-US" altLang="zh-CN" dirty="0"/>
          </a:p>
          <a:p>
            <a:r>
              <a:rPr lang="zh-CN" altLang="en-US" dirty="0"/>
              <a:t>机器学习：</a:t>
            </a:r>
          </a:p>
        </p:txBody>
      </p:sp>
      <p:sp>
        <p:nvSpPr>
          <p:cNvPr id="4" name="灯片编号占位符 3">
            <a:extLst>
              <a:ext uri="{FF2B5EF4-FFF2-40B4-BE49-F238E27FC236}">
                <a16:creationId xmlns="" xmlns:a16="http://schemas.microsoft.com/office/drawing/2014/main" id="{D9FB253E-B9E5-466F-A470-C56B8D9D67AD}"/>
              </a:ext>
            </a:extLst>
          </p:cNvPr>
          <p:cNvSpPr>
            <a:spLocks noGrp="1"/>
          </p:cNvSpPr>
          <p:nvPr>
            <p:ph type="sldNum" sz="quarter" idx="12"/>
          </p:nvPr>
        </p:nvSpPr>
        <p:spPr/>
        <p:txBody>
          <a:bodyPr/>
          <a:lstStyle/>
          <a:p>
            <a:fld id="{5F8E3D9E-0B09-9345-B286-EB2EB76A2E3E}" type="slidenum">
              <a:rPr kumimoji="1" lang="zh-CN" altLang="en-US" smtClean="0"/>
              <a:pPr/>
              <a:t>12</a:t>
            </a:fld>
            <a:endParaRPr kumimoji="1" lang="zh-CN" altLang="en-US"/>
          </a:p>
        </p:txBody>
      </p:sp>
      <p:sp>
        <p:nvSpPr>
          <p:cNvPr id="5" name="矩形 4">
            <a:extLst>
              <a:ext uri="{FF2B5EF4-FFF2-40B4-BE49-F238E27FC236}">
                <a16:creationId xmlns="" xmlns:a16="http://schemas.microsoft.com/office/drawing/2014/main" id="{D54FBB74-8CDD-44D4-930E-41F9F2B89698}"/>
              </a:ext>
            </a:extLst>
          </p:cNvPr>
          <p:cNvSpPr/>
          <p:nvPr/>
        </p:nvSpPr>
        <p:spPr>
          <a:xfrm>
            <a:off x="2489200" y="2980265"/>
            <a:ext cx="1920240" cy="934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a typeface="微软雅黑" panose="020B0503020204020204" pitchFamily="34" charset="-122"/>
              </a:rPr>
              <a:t>计算机</a:t>
            </a:r>
          </a:p>
        </p:txBody>
      </p:sp>
      <p:cxnSp>
        <p:nvCxnSpPr>
          <p:cNvPr id="7" name="直接箭头连接符 6">
            <a:extLst>
              <a:ext uri="{FF2B5EF4-FFF2-40B4-BE49-F238E27FC236}">
                <a16:creationId xmlns="" xmlns:a16="http://schemas.microsoft.com/office/drawing/2014/main" id="{3331AEF4-A228-451A-8D9A-68CE5561561B}"/>
              </a:ext>
            </a:extLst>
          </p:cNvPr>
          <p:cNvCxnSpPr/>
          <p:nvPr/>
        </p:nvCxnSpPr>
        <p:spPr>
          <a:xfrm>
            <a:off x="1544320" y="3098800"/>
            <a:ext cx="944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 xmlns:a16="http://schemas.microsoft.com/office/drawing/2014/main" id="{1288CB6F-3F6C-426C-9A8A-A53E7974DF81}"/>
              </a:ext>
            </a:extLst>
          </p:cNvPr>
          <p:cNvCxnSpPr/>
          <p:nvPr/>
        </p:nvCxnSpPr>
        <p:spPr>
          <a:xfrm>
            <a:off x="1544320" y="3718560"/>
            <a:ext cx="944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 xmlns:a16="http://schemas.microsoft.com/office/drawing/2014/main" id="{3B1E283F-9352-4AC7-BC0C-AB808E94CC3D}"/>
              </a:ext>
            </a:extLst>
          </p:cNvPr>
          <p:cNvCxnSpPr/>
          <p:nvPr/>
        </p:nvCxnSpPr>
        <p:spPr>
          <a:xfrm>
            <a:off x="4409440" y="3478105"/>
            <a:ext cx="944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 xmlns:a16="http://schemas.microsoft.com/office/drawing/2014/main" id="{22BA762B-7503-4A2A-8745-DF085BA2CAC4}"/>
              </a:ext>
            </a:extLst>
          </p:cNvPr>
          <p:cNvSpPr txBox="1"/>
          <p:nvPr/>
        </p:nvSpPr>
        <p:spPr>
          <a:xfrm>
            <a:off x="1693594" y="2729468"/>
            <a:ext cx="646331" cy="369332"/>
          </a:xfrm>
          <a:prstGeom prst="rect">
            <a:avLst/>
          </a:prstGeom>
          <a:noFill/>
        </p:spPr>
        <p:txBody>
          <a:bodyPr wrap="none" rtlCol="0">
            <a:spAutoFit/>
          </a:bodyPr>
          <a:lstStyle/>
          <a:p>
            <a:r>
              <a:rPr lang="zh-CN" altLang="en-US" dirty="0">
                <a:ea typeface="微软雅黑" panose="020B0503020204020204" pitchFamily="34" charset="-122"/>
              </a:rPr>
              <a:t>数据</a:t>
            </a:r>
          </a:p>
        </p:txBody>
      </p:sp>
      <p:sp>
        <p:nvSpPr>
          <p:cNvPr id="12" name="文本框 11">
            <a:extLst>
              <a:ext uri="{FF2B5EF4-FFF2-40B4-BE49-F238E27FC236}">
                <a16:creationId xmlns="" xmlns:a16="http://schemas.microsoft.com/office/drawing/2014/main" id="{3CA6D1C3-0167-4D25-9EBC-D6F49886ACAB}"/>
              </a:ext>
            </a:extLst>
          </p:cNvPr>
          <p:cNvSpPr txBox="1"/>
          <p:nvPr/>
        </p:nvSpPr>
        <p:spPr>
          <a:xfrm>
            <a:off x="1693593" y="3349228"/>
            <a:ext cx="646331" cy="369332"/>
          </a:xfrm>
          <a:prstGeom prst="rect">
            <a:avLst/>
          </a:prstGeom>
          <a:noFill/>
        </p:spPr>
        <p:txBody>
          <a:bodyPr wrap="none" rtlCol="0">
            <a:spAutoFit/>
          </a:bodyPr>
          <a:lstStyle/>
          <a:p>
            <a:r>
              <a:rPr lang="zh-CN" altLang="en-US" dirty="0">
                <a:ea typeface="微软雅黑" panose="020B0503020204020204" pitchFamily="34" charset="-122"/>
              </a:rPr>
              <a:t>程序</a:t>
            </a:r>
          </a:p>
        </p:txBody>
      </p:sp>
      <p:sp>
        <p:nvSpPr>
          <p:cNvPr id="13" name="文本框 12">
            <a:extLst>
              <a:ext uri="{FF2B5EF4-FFF2-40B4-BE49-F238E27FC236}">
                <a16:creationId xmlns="" xmlns:a16="http://schemas.microsoft.com/office/drawing/2014/main" id="{00AD39D5-B330-46A2-95D6-271AD5BA685B}"/>
              </a:ext>
            </a:extLst>
          </p:cNvPr>
          <p:cNvSpPr txBox="1"/>
          <p:nvPr/>
        </p:nvSpPr>
        <p:spPr>
          <a:xfrm>
            <a:off x="4558714" y="3109199"/>
            <a:ext cx="646331" cy="369332"/>
          </a:xfrm>
          <a:prstGeom prst="rect">
            <a:avLst/>
          </a:prstGeom>
          <a:noFill/>
        </p:spPr>
        <p:txBody>
          <a:bodyPr wrap="none" rtlCol="0">
            <a:spAutoFit/>
          </a:bodyPr>
          <a:lstStyle/>
          <a:p>
            <a:r>
              <a:rPr lang="zh-CN" altLang="en-US" dirty="0">
                <a:ea typeface="微软雅黑" panose="020B0503020204020204" pitchFamily="34" charset="-122"/>
              </a:rPr>
              <a:t>输出</a:t>
            </a:r>
          </a:p>
        </p:txBody>
      </p:sp>
      <p:sp>
        <p:nvSpPr>
          <p:cNvPr id="14" name="矩形: 圆角 13">
            <a:extLst>
              <a:ext uri="{FF2B5EF4-FFF2-40B4-BE49-F238E27FC236}">
                <a16:creationId xmlns="" xmlns:a16="http://schemas.microsoft.com/office/drawing/2014/main" id="{03E1A00B-4468-4E1A-927D-D0A819DD23C6}"/>
              </a:ext>
            </a:extLst>
          </p:cNvPr>
          <p:cNvSpPr/>
          <p:nvPr/>
        </p:nvSpPr>
        <p:spPr>
          <a:xfrm>
            <a:off x="6454725" y="2817661"/>
            <a:ext cx="1645920" cy="80442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ysClr val="windowText" lastClr="000000"/>
                </a:solidFill>
                <a:ea typeface="微软雅黑" panose="020B0503020204020204" pitchFamily="34" charset="-122"/>
              </a:rPr>
              <a:t>求平方根</a:t>
            </a:r>
          </a:p>
        </p:txBody>
      </p:sp>
      <p:sp>
        <p:nvSpPr>
          <p:cNvPr id="15" name="矩形 14">
            <a:extLst>
              <a:ext uri="{FF2B5EF4-FFF2-40B4-BE49-F238E27FC236}">
                <a16:creationId xmlns="" xmlns:a16="http://schemas.microsoft.com/office/drawing/2014/main" id="{B974EFC8-3DC5-4C16-838D-E4AE864EE7DA}"/>
              </a:ext>
            </a:extLst>
          </p:cNvPr>
          <p:cNvSpPr/>
          <p:nvPr/>
        </p:nvSpPr>
        <p:spPr>
          <a:xfrm>
            <a:off x="2492327" y="5189512"/>
            <a:ext cx="1920240" cy="934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a typeface="微软雅黑" panose="020B0503020204020204" pitchFamily="34" charset="-122"/>
              </a:rPr>
              <a:t>计算机</a:t>
            </a:r>
          </a:p>
        </p:txBody>
      </p:sp>
      <p:cxnSp>
        <p:nvCxnSpPr>
          <p:cNvPr id="16" name="直接箭头连接符 15">
            <a:extLst>
              <a:ext uri="{FF2B5EF4-FFF2-40B4-BE49-F238E27FC236}">
                <a16:creationId xmlns="" xmlns:a16="http://schemas.microsoft.com/office/drawing/2014/main" id="{9F4CFD75-1488-4A82-A5E6-E7EA01335157}"/>
              </a:ext>
            </a:extLst>
          </p:cNvPr>
          <p:cNvCxnSpPr/>
          <p:nvPr/>
        </p:nvCxnSpPr>
        <p:spPr>
          <a:xfrm>
            <a:off x="1547447" y="5308047"/>
            <a:ext cx="944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 xmlns:a16="http://schemas.microsoft.com/office/drawing/2014/main" id="{08400723-D9FA-43FA-AA01-7FC26EE38C80}"/>
              </a:ext>
            </a:extLst>
          </p:cNvPr>
          <p:cNvCxnSpPr/>
          <p:nvPr/>
        </p:nvCxnSpPr>
        <p:spPr>
          <a:xfrm>
            <a:off x="1547447" y="5927807"/>
            <a:ext cx="944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 xmlns:a16="http://schemas.microsoft.com/office/drawing/2014/main" id="{4D8210BF-658B-4E26-8016-15F7F7DE8440}"/>
              </a:ext>
            </a:extLst>
          </p:cNvPr>
          <p:cNvCxnSpPr/>
          <p:nvPr/>
        </p:nvCxnSpPr>
        <p:spPr>
          <a:xfrm>
            <a:off x="4412567" y="5687352"/>
            <a:ext cx="944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 xmlns:a16="http://schemas.microsoft.com/office/drawing/2014/main" id="{7CDDADFF-2630-4C37-A451-6CB18FE1FEAD}"/>
              </a:ext>
            </a:extLst>
          </p:cNvPr>
          <p:cNvSpPr txBox="1"/>
          <p:nvPr/>
        </p:nvSpPr>
        <p:spPr>
          <a:xfrm>
            <a:off x="1696721" y="4938715"/>
            <a:ext cx="646331" cy="369332"/>
          </a:xfrm>
          <a:prstGeom prst="rect">
            <a:avLst/>
          </a:prstGeom>
          <a:noFill/>
        </p:spPr>
        <p:txBody>
          <a:bodyPr wrap="none" rtlCol="0">
            <a:spAutoFit/>
          </a:bodyPr>
          <a:lstStyle/>
          <a:p>
            <a:r>
              <a:rPr lang="zh-CN" altLang="en-US" dirty="0">
                <a:ea typeface="微软雅黑" panose="020B0503020204020204" pitchFamily="34" charset="-122"/>
              </a:rPr>
              <a:t>数据</a:t>
            </a:r>
          </a:p>
        </p:txBody>
      </p:sp>
      <p:sp>
        <p:nvSpPr>
          <p:cNvPr id="20" name="文本框 19">
            <a:extLst>
              <a:ext uri="{FF2B5EF4-FFF2-40B4-BE49-F238E27FC236}">
                <a16:creationId xmlns="" xmlns:a16="http://schemas.microsoft.com/office/drawing/2014/main" id="{BABF2F2E-D43F-4878-81B4-E45633B49473}"/>
              </a:ext>
            </a:extLst>
          </p:cNvPr>
          <p:cNvSpPr txBox="1"/>
          <p:nvPr/>
        </p:nvSpPr>
        <p:spPr>
          <a:xfrm>
            <a:off x="1696720" y="5558475"/>
            <a:ext cx="646331" cy="369332"/>
          </a:xfrm>
          <a:prstGeom prst="rect">
            <a:avLst/>
          </a:prstGeom>
          <a:noFill/>
        </p:spPr>
        <p:txBody>
          <a:bodyPr wrap="none" rtlCol="0">
            <a:spAutoFit/>
          </a:bodyPr>
          <a:lstStyle/>
          <a:p>
            <a:r>
              <a:rPr lang="zh-CN" altLang="en-US" dirty="0">
                <a:ea typeface="微软雅黑" panose="020B0503020204020204" pitchFamily="34" charset="-122"/>
              </a:rPr>
              <a:t>输出</a:t>
            </a:r>
          </a:p>
        </p:txBody>
      </p:sp>
      <p:sp>
        <p:nvSpPr>
          <p:cNvPr id="21" name="文本框 20">
            <a:extLst>
              <a:ext uri="{FF2B5EF4-FFF2-40B4-BE49-F238E27FC236}">
                <a16:creationId xmlns="" xmlns:a16="http://schemas.microsoft.com/office/drawing/2014/main" id="{49C9DD09-FED0-4EDD-8C82-9186FF2A8AF8}"/>
              </a:ext>
            </a:extLst>
          </p:cNvPr>
          <p:cNvSpPr txBox="1"/>
          <p:nvPr/>
        </p:nvSpPr>
        <p:spPr>
          <a:xfrm>
            <a:off x="4561841" y="5318446"/>
            <a:ext cx="646331" cy="369332"/>
          </a:xfrm>
          <a:prstGeom prst="rect">
            <a:avLst/>
          </a:prstGeom>
          <a:noFill/>
        </p:spPr>
        <p:txBody>
          <a:bodyPr wrap="none" rtlCol="0">
            <a:spAutoFit/>
          </a:bodyPr>
          <a:lstStyle/>
          <a:p>
            <a:r>
              <a:rPr lang="zh-CN" altLang="en-US" dirty="0">
                <a:ea typeface="微软雅黑" panose="020B0503020204020204" pitchFamily="34" charset="-122"/>
              </a:rPr>
              <a:t>程序</a:t>
            </a:r>
          </a:p>
        </p:txBody>
      </p:sp>
      <p:sp>
        <p:nvSpPr>
          <p:cNvPr id="22" name="矩形: 圆角 21">
            <a:extLst>
              <a:ext uri="{FF2B5EF4-FFF2-40B4-BE49-F238E27FC236}">
                <a16:creationId xmlns="" xmlns:a16="http://schemas.microsoft.com/office/drawing/2014/main" id="{93A10C27-FA6C-446F-B1BA-EE7DF6754EA0}"/>
              </a:ext>
            </a:extLst>
          </p:cNvPr>
          <p:cNvSpPr/>
          <p:nvPr/>
        </p:nvSpPr>
        <p:spPr>
          <a:xfrm>
            <a:off x="6457852" y="5026908"/>
            <a:ext cx="1645920" cy="80442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ysClr val="windowText" lastClr="000000"/>
                </a:solidFill>
                <a:ea typeface="微软雅黑" panose="020B0503020204020204" pitchFamily="34" charset="-122"/>
              </a:rPr>
              <a:t>线性回归拟合曲线</a:t>
            </a:r>
          </a:p>
        </p:txBody>
      </p:sp>
    </p:spTree>
    <p:extLst>
      <p:ext uri="{BB962C8B-B14F-4D97-AF65-F5344CB8AC3E}">
        <p14:creationId xmlns:p14="http://schemas.microsoft.com/office/powerpoint/2010/main" val="42556876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41D1868-71BF-44BF-9240-806AA420D57B}"/>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机器学习的内涵</a:t>
            </a:r>
            <a:r>
              <a:rPr lang="en-US" altLang="zh-CN" sz="5400" b="1" dirty="0">
                <a:latin typeface="微软雅黑" panose="020B0503020204020204" pitchFamily="34" charset="-122"/>
                <a:ea typeface="微软雅黑" panose="020B0503020204020204" pitchFamily="34" charset="-122"/>
              </a:rPr>
              <a:t>(2)</a:t>
            </a:r>
            <a:endParaRPr lang="zh-CN" altLang="en-US" sz="5400" dirty="0"/>
          </a:p>
        </p:txBody>
      </p:sp>
      <p:sp>
        <p:nvSpPr>
          <p:cNvPr id="3" name="内容占位符 2">
            <a:extLst>
              <a:ext uri="{FF2B5EF4-FFF2-40B4-BE49-F238E27FC236}">
                <a16:creationId xmlns="" xmlns:a16="http://schemas.microsoft.com/office/drawing/2014/main" id="{FCF63861-6068-4D22-95EC-54B4FA3C494C}"/>
              </a:ext>
            </a:extLst>
          </p:cNvPr>
          <p:cNvSpPr>
            <a:spLocks noGrp="1"/>
          </p:cNvSpPr>
          <p:nvPr>
            <p:ph idx="1"/>
          </p:nvPr>
        </p:nvSpPr>
        <p:spPr/>
        <p:txBody>
          <a:bodyPr/>
          <a:lstStyle/>
          <a:p>
            <a:r>
              <a:rPr lang="zh-CN" altLang="en-US" b="1" dirty="0"/>
              <a:t>如何学习事物？</a:t>
            </a:r>
            <a:endParaRPr lang="en-US" altLang="zh-CN" b="1" dirty="0"/>
          </a:p>
          <a:p>
            <a:pPr lvl="1"/>
            <a:r>
              <a:rPr lang="zh-CN" altLang="en-US" b="1" dirty="0"/>
              <a:t>记忆</a:t>
            </a:r>
            <a:endParaRPr lang="en-US" altLang="zh-CN" b="1" dirty="0"/>
          </a:p>
          <a:p>
            <a:pPr lvl="2"/>
            <a:r>
              <a:rPr lang="zh-CN" altLang="en-US" sz="1800" dirty="0"/>
              <a:t>积累单独的事实</a:t>
            </a:r>
            <a:endParaRPr lang="en-US" altLang="zh-CN" sz="1800" dirty="0"/>
          </a:p>
          <a:p>
            <a:pPr lvl="2"/>
            <a:r>
              <a:rPr lang="zh-CN" altLang="en-US" sz="1800" dirty="0"/>
              <a:t>限制</a:t>
            </a:r>
            <a:endParaRPr lang="en-US" altLang="zh-CN" sz="1800" dirty="0"/>
          </a:p>
          <a:p>
            <a:pPr lvl="3"/>
            <a:r>
              <a:rPr lang="zh-CN" altLang="en-US" sz="1800" dirty="0"/>
              <a:t>观察时间</a:t>
            </a:r>
            <a:endParaRPr lang="en-US" altLang="zh-CN" sz="1800" dirty="0"/>
          </a:p>
          <a:p>
            <a:pPr lvl="3"/>
            <a:r>
              <a:rPr lang="zh-CN" altLang="en-US" sz="1800" dirty="0"/>
              <a:t>存储空间</a:t>
            </a:r>
            <a:endParaRPr lang="en-US" altLang="zh-CN" sz="1800" dirty="0"/>
          </a:p>
          <a:p>
            <a:pPr lvl="1"/>
            <a:r>
              <a:rPr lang="zh-CN" altLang="en-US" b="1" dirty="0"/>
              <a:t>泛化</a:t>
            </a:r>
            <a:endParaRPr lang="en-US" altLang="zh-CN" b="1" dirty="0"/>
          </a:p>
          <a:p>
            <a:pPr lvl="2"/>
            <a:r>
              <a:rPr lang="zh-CN" altLang="en-US" sz="1800" dirty="0"/>
              <a:t>从旧的事实中推断新的事实</a:t>
            </a:r>
            <a:endParaRPr lang="en-US" altLang="zh-CN" sz="1800" dirty="0"/>
          </a:p>
          <a:p>
            <a:pPr lvl="2"/>
            <a:r>
              <a:rPr lang="zh-CN" altLang="en-US" sz="1800" dirty="0"/>
              <a:t>限制</a:t>
            </a:r>
            <a:endParaRPr lang="en-US" altLang="zh-CN" sz="1800" dirty="0"/>
          </a:p>
          <a:p>
            <a:pPr lvl="3"/>
            <a:r>
              <a:rPr lang="zh-CN" altLang="en-US" sz="1800" dirty="0"/>
              <a:t>推断过程的准确度</a:t>
            </a:r>
            <a:endParaRPr lang="en-US" altLang="zh-CN" sz="1800" dirty="0"/>
          </a:p>
          <a:p>
            <a:pPr lvl="3"/>
            <a:r>
              <a:rPr lang="zh-CN" altLang="en-US" sz="1800" dirty="0"/>
              <a:t>本质是一种预测活动</a:t>
            </a:r>
            <a:endParaRPr lang="en-US" altLang="zh-CN" sz="1800" dirty="0"/>
          </a:p>
          <a:p>
            <a:pPr lvl="3"/>
            <a:r>
              <a:rPr lang="zh-CN" altLang="en-US" sz="1800" dirty="0"/>
              <a:t>假设过去能够预测未来</a:t>
            </a:r>
            <a:endParaRPr lang="en-US" altLang="zh-CN" sz="1800" dirty="0"/>
          </a:p>
        </p:txBody>
      </p:sp>
      <p:sp>
        <p:nvSpPr>
          <p:cNvPr id="4" name="灯片编号占位符 3">
            <a:extLst>
              <a:ext uri="{FF2B5EF4-FFF2-40B4-BE49-F238E27FC236}">
                <a16:creationId xmlns="" xmlns:a16="http://schemas.microsoft.com/office/drawing/2014/main" id="{28770F52-9DC8-4BE4-B348-975FD5C5DD77}"/>
              </a:ext>
            </a:extLst>
          </p:cNvPr>
          <p:cNvSpPr>
            <a:spLocks noGrp="1"/>
          </p:cNvSpPr>
          <p:nvPr>
            <p:ph type="sldNum" sz="quarter" idx="12"/>
          </p:nvPr>
        </p:nvSpPr>
        <p:spPr/>
        <p:txBody>
          <a:bodyPr/>
          <a:lstStyle/>
          <a:p>
            <a:fld id="{5F8E3D9E-0B09-9345-B286-EB2EB76A2E3E}" type="slidenum">
              <a:rPr kumimoji="1" lang="zh-CN" altLang="en-US" smtClean="0"/>
              <a:pPr/>
              <a:t>13</a:t>
            </a:fld>
            <a:endParaRPr kumimoji="1" lang="zh-CN" altLang="en-US"/>
          </a:p>
        </p:txBody>
      </p:sp>
      <p:sp>
        <p:nvSpPr>
          <p:cNvPr id="5" name="矩形: 圆角 4">
            <a:extLst>
              <a:ext uri="{FF2B5EF4-FFF2-40B4-BE49-F238E27FC236}">
                <a16:creationId xmlns="" xmlns:a16="http://schemas.microsoft.com/office/drawing/2014/main" id="{6207BF05-79D3-4F02-A035-01FC524CB66E}"/>
              </a:ext>
            </a:extLst>
          </p:cNvPr>
          <p:cNvSpPr/>
          <p:nvPr/>
        </p:nvSpPr>
        <p:spPr>
          <a:xfrm>
            <a:off x="5537200" y="2418080"/>
            <a:ext cx="2149837" cy="883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ea typeface="微软雅黑" panose="020B0503020204020204" pitchFamily="34" charset="-122"/>
              </a:rPr>
              <a:t>Declarative Knowledge</a:t>
            </a:r>
            <a:endParaRPr lang="zh-CN" altLang="en-US" b="1" dirty="0">
              <a:ea typeface="微软雅黑" panose="020B0503020204020204" pitchFamily="34" charset="-122"/>
            </a:endParaRPr>
          </a:p>
        </p:txBody>
      </p:sp>
      <p:sp>
        <p:nvSpPr>
          <p:cNvPr id="6" name="矩形: 圆角 5">
            <a:extLst>
              <a:ext uri="{FF2B5EF4-FFF2-40B4-BE49-F238E27FC236}">
                <a16:creationId xmlns="" xmlns:a16="http://schemas.microsoft.com/office/drawing/2014/main" id="{DD80682D-F9C6-4DA5-BF81-E855CB2C09A4}"/>
              </a:ext>
            </a:extLst>
          </p:cNvPr>
          <p:cNvSpPr/>
          <p:nvPr/>
        </p:nvSpPr>
        <p:spPr>
          <a:xfrm>
            <a:off x="5537200" y="4500880"/>
            <a:ext cx="2149837" cy="883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ea typeface="微软雅黑" panose="020B0503020204020204" pitchFamily="34" charset="-122"/>
              </a:rPr>
              <a:t>Imperative Knowledge</a:t>
            </a:r>
          </a:p>
        </p:txBody>
      </p:sp>
    </p:spTree>
    <p:extLst>
      <p:ext uri="{BB962C8B-B14F-4D97-AF65-F5344CB8AC3E}">
        <p14:creationId xmlns:p14="http://schemas.microsoft.com/office/powerpoint/2010/main" val="16985961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BDFA4D7-59B7-455D-A01E-7E24359C0AE8}"/>
              </a:ext>
            </a:extLst>
          </p:cNvPr>
          <p:cNvSpPr>
            <a:spLocks noGrp="1"/>
          </p:cNvSpPr>
          <p:nvPr>
            <p:ph type="title"/>
          </p:nvPr>
        </p:nvSpPr>
        <p:spPr/>
        <p:txBody>
          <a:bodyPr/>
          <a:lstStyle/>
          <a:p>
            <a:r>
              <a:rPr lang="zh-CN" altLang="en-US" sz="5400" b="1" dirty="0">
                <a:latin typeface="微软雅黑" panose="020B0503020204020204" pitchFamily="34" charset="-122"/>
                <a:ea typeface="微软雅黑" panose="020B0503020204020204" pitchFamily="34" charset="-122"/>
              </a:rPr>
              <a:t>机器学习的内涵</a:t>
            </a:r>
            <a:r>
              <a:rPr lang="en-US" altLang="zh-CN" sz="5400" b="1" dirty="0">
                <a:latin typeface="微软雅黑" panose="020B0503020204020204" pitchFamily="34" charset="-122"/>
                <a:ea typeface="微软雅黑" panose="020B0503020204020204" pitchFamily="34" charset="-122"/>
              </a:rPr>
              <a:t>(3)</a:t>
            </a:r>
            <a:endParaRPr lang="zh-CN" altLang="en-US" dirty="0"/>
          </a:p>
        </p:txBody>
      </p:sp>
      <p:sp>
        <p:nvSpPr>
          <p:cNvPr id="4" name="灯片编号占位符 3">
            <a:extLst>
              <a:ext uri="{FF2B5EF4-FFF2-40B4-BE49-F238E27FC236}">
                <a16:creationId xmlns="" xmlns:a16="http://schemas.microsoft.com/office/drawing/2014/main" id="{C46BAA9B-09FF-4AD6-B4D1-7FC318FB1506}"/>
              </a:ext>
            </a:extLst>
          </p:cNvPr>
          <p:cNvSpPr>
            <a:spLocks noGrp="1"/>
          </p:cNvSpPr>
          <p:nvPr>
            <p:ph type="sldNum" sz="quarter" idx="12"/>
          </p:nvPr>
        </p:nvSpPr>
        <p:spPr/>
        <p:txBody>
          <a:bodyPr/>
          <a:lstStyle/>
          <a:p>
            <a:fld id="{5F8E3D9E-0B09-9345-B286-EB2EB76A2E3E}" type="slidenum">
              <a:rPr kumimoji="1" lang="zh-CN" altLang="en-US" smtClean="0"/>
              <a:pPr/>
              <a:t>14</a:t>
            </a:fld>
            <a:endParaRPr kumimoji="1" lang="zh-CN" altLang="en-US"/>
          </a:p>
        </p:txBody>
      </p:sp>
      <p:sp>
        <p:nvSpPr>
          <p:cNvPr id="5" name="矩形: 圆角 4">
            <a:extLst>
              <a:ext uri="{FF2B5EF4-FFF2-40B4-BE49-F238E27FC236}">
                <a16:creationId xmlns="" xmlns:a16="http://schemas.microsoft.com/office/drawing/2014/main" id="{A332BF21-D5A0-43C5-A31A-A8AEBD1FC650}"/>
              </a:ext>
            </a:extLst>
          </p:cNvPr>
          <p:cNvSpPr/>
          <p:nvPr/>
        </p:nvSpPr>
        <p:spPr>
          <a:xfrm>
            <a:off x="2184400" y="2438400"/>
            <a:ext cx="1757680" cy="873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a typeface="微软雅黑" panose="020B0503020204020204" pitchFamily="34" charset="-122"/>
              </a:rPr>
              <a:t>云计算</a:t>
            </a:r>
          </a:p>
        </p:txBody>
      </p:sp>
      <p:sp>
        <p:nvSpPr>
          <p:cNvPr id="6" name="矩形: 圆角 5">
            <a:extLst>
              <a:ext uri="{FF2B5EF4-FFF2-40B4-BE49-F238E27FC236}">
                <a16:creationId xmlns="" xmlns:a16="http://schemas.microsoft.com/office/drawing/2014/main" id="{62244EC6-0C5C-4FCC-894D-DBED64680CC6}"/>
              </a:ext>
            </a:extLst>
          </p:cNvPr>
          <p:cNvSpPr/>
          <p:nvPr/>
        </p:nvSpPr>
        <p:spPr>
          <a:xfrm>
            <a:off x="2184400" y="4114800"/>
            <a:ext cx="1757680" cy="873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a typeface="微软雅黑" panose="020B0503020204020204" pitchFamily="34" charset="-122"/>
              </a:rPr>
              <a:t>机器学习</a:t>
            </a:r>
          </a:p>
        </p:txBody>
      </p:sp>
      <p:sp>
        <p:nvSpPr>
          <p:cNvPr id="7" name="矩形: 圆角 6">
            <a:extLst>
              <a:ext uri="{FF2B5EF4-FFF2-40B4-BE49-F238E27FC236}">
                <a16:creationId xmlns="" xmlns:a16="http://schemas.microsoft.com/office/drawing/2014/main" id="{A22422F9-EB1F-4A30-98CC-8DC0B25252B0}"/>
              </a:ext>
            </a:extLst>
          </p:cNvPr>
          <p:cNvSpPr/>
          <p:nvPr/>
        </p:nvSpPr>
        <p:spPr>
          <a:xfrm>
            <a:off x="5628640" y="4114800"/>
            <a:ext cx="1757680" cy="873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a typeface="微软雅黑" panose="020B0503020204020204" pitchFamily="34" charset="-122"/>
              </a:rPr>
              <a:t>数据库</a:t>
            </a:r>
          </a:p>
        </p:txBody>
      </p:sp>
      <p:sp>
        <p:nvSpPr>
          <p:cNvPr id="8" name="矩形: 圆角 7">
            <a:extLst>
              <a:ext uri="{FF2B5EF4-FFF2-40B4-BE49-F238E27FC236}">
                <a16:creationId xmlns="" xmlns:a16="http://schemas.microsoft.com/office/drawing/2014/main" id="{31A8B0F8-6B57-4E26-A6E5-F34115B2EDEC}"/>
              </a:ext>
            </a:extLst>
          </p:cNvPr>
          <p:cNvSpPr/>
          <p:nvPr/>
        </p:nvSpPr>
        <p:spPr>
          <a:xfrm>
            <a:off x="5628640" y="2438400"/>
            <a:ext cx="1757680" cy="873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a typeface="微软雅黑" panose="020B0503020204020204" pitchFamily="34" charset="-122"/>
              </a:rPr>
              <a:t>数据挖掘</a:t>
            </a:r>
          </a:p>
        </p:txBody>
      </p:sp>
      <p:cxnSp>
        <p:nvCxnSpPr>
          <p:cNvPr id="10" name="直接箭头连接符 9">
            <a:extLst>
              <a:ext uri="{FF2B5EF4-FFF2-40B4-BE49-F238E27FC236}">
                <a16:creationId xmlns="" xmlns:a16="http://schemas.microsoft.com/office/drawing/2014/main" id="{A9EE3AA8-6A64-4F9A-B3D1-09E45204DF20}"/>
              </a:ext>
            </a:extLst>
          </p:cNvPr>
          <p:cNvCxnSpPr>
            <a:stCxn id="5" idx="3"/>
          </p:cNvCxnSpPr>
          <p:nvPr/>
        </p:nvCxnSpPr>
        <p:spPr>
          <a:xfrm>
            <a:off x="3942080" y="2875280"/>
            <a:ext cx="1686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 xmlns:a16="http://schemas.microsoft.com/office/drawing/2014/main" id="{57E31B22-BFA4-4B4C-8BA5-5CB147B2CF47}"/>
              </a:ext>
            </a:extLst>
          </p:cNvPr>
          <p:cNvCxnSpPr>
            <a:cxnSpLocks/>
            <a:stCxn id="6" idx="0"/>
          </p:cNvCxnSpPr>
          <p:nvPr/>
        </p:nvCxnSpPr>
        <p:spPr>
          <a:xfrm flipV="1">
            <a:off x="3063240" y="3312160"/>
            <a:ext cx="0" cy="802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 xmlns:a16="http://schemas.microsoft.com/office/drawing/2014/main" id="{309850B3-10DF-4EBE-BAC4-9C13DDBCFBED}"/>
              </a:ext>
            </a:extLst>
          </p:cNvPr>
          <p:cNvCxnSpPr>
            <a:cxnSpLocks/>
          </p:cNvCxnSpPr>
          <p:nvPr/>
        </p:nvCxnSpPr>
        <p:spPr>
          <a:xfrm flipV="1">
            <a:off x="6507480" y="3312160"/>
            <a:ext cx="0" cy="802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 xmlns:a16="http://schemas.microsoft.com/office/drawing/2014/main" id="{20EC24FB-2D6E-42BE-AE3F-43D595D54D6C}"/>
              </a:ext>
            </a:extLst>
          </p:cNvPr>
          <p:cNvCxnSpPr>
            <a:cxnSpLocks/>
            <a:stCxn id="6" idx="3"/>
          </p:cNvCxnSpPr>
          <p:nvPr/>
        </p:nvCxnSpPr>
        <p:spPr>
          <a:xfrm flipV="1">
            <a:off x="3942080" y="3246120"/>
            <a:ext cx="1686560" cy="1305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 xmlns:a16="http://schemas.microsoft.com/office/drawing/2014/main" id="{D5A050CA-FC85-42DF-A753-04B1BCF40C8F}"/>
              </a:ext>
            </a:extLst>
          </p:cNvPr>
          <p:cNvCxnSpPr>
            <a:cxnSpLocks/>
            <a:stCxn id="7" idx="1"/>
          </p:cNvCxnSpPr>
          <p:nvPr/>
        </p:nvCxnSpPr>
        <p:spPr>
          <a:xfrm flipH="1" flipV="1">
            <a:off x="3865881" y="3279100"/>
            <a:ext cx="1762759" cy="1272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 xmlns:a16="http://schemas.microsoft.com/office/drawing/2014/main" id="{671CA0EF-DCDD-48BD-984F-16AD9C4E39CB}"/>
              </a:ext>
            </a:extLst>
          </p:cNvPr>
          <p:cNvSpPr txBox="1"/>
          <p:nvPr/>
        </p:nvSpPr>
        <p:spPr>
          <a:xfrm>
            <a:off x="2334321" y="5067735"/>
            <a:ext cx="1569660" cy="369332"/>
          </a:xfrm>
          <a:prstGeom prst="rect">
            <a:avLst/>
          </a:prstGeom>
          <a:noFill/>
        </p:spPr>
        <p:txBody>
          <a:bodyPr wrap="none" rtlCol="0">
            <a:spAutoFit/>
          </a:bodyPr>
          <a:lstStyle/>
          <a:p>
            <a:r>
              <a:rPr lang="zh-CN" altLang="en-US" dirty="0">
                <a:ea typeface="微软雅黑" panose="020B0503020204020204" pitchFamily="34" charset="-122"/>
              </a:rPr>
              <a:t>数据分析技术</a:t>
            </a:r>
          </a:p>
        </p:txBody>
      </p:sp>
      <p:sp>
        <p:nvSpPr>
          <p:cNvPr id="22" name="文本框 21">
            <a:extLst>
              <a:ext uri="{FF2B5EF4-FFF2-40B4-BE49-F238E27FC236}">
                <a16:creationId xmlns="" xmlns:a16="http://schemas.microsoft.com/office/drawing/2014/main" id="{5415D03F-EDF6-412B-98F3-2DC1E87466B5}"/>
              </a:ext>
            </a:extLst>
          </p:cNvPr>
          <p:cNvSpPr txBox="1"/>
          <p:nvPr/>
        </p:nvSpPr>
        <p:spPr>
          <a:xfrm>
            <a:off x="5781101" y="5055699"/>
            <a:ext cx="1569660" cy="369332"/>
          </a:xfrm>
          <a:prstGeom prst="rect">
            <a:avLst/>
          </a:prstGeom>
          <a:noFill/>
        </p:spPr>
        <p:txBody>
          <a:bodyPr wrap="none" rtlCol="0">
            <a:spAutoFit/>
          </a:bodyPr>
          <a:lstStyle/>
          <a:p>
            <a:r>
              <a:rPr lang="zh-CN" altLang="en-US" dirty="0">
                <a:ea typeface="微软雅黑" panose="020B0503020204020204" pitchFamily="34" charset="-122"/>
              </a:rPr>
              <a:t>数据管理技术</a:t>
            </a:r>
          </a:p>
        </p:txBody>
      </p:sp>
      <p:sp>
        <p:nvSpPr>
          <p:cNvPr id="23" name="文本框 22">
            <a:extLst>
              <a:ext uri="{FF2B5EF4-FFF2-40B4-BE49-F238E27FC236}">
                <a16:creationId xmlns="" xmlns:a16="http://schemas.microsoft.com/office/drawing/2014/main" id="{05ACA3D9-EC1B-4CC6-B016-FF717643A6B4}"/>
              </a:ext>
            </a:extLst>
          </p:cNvPr>
          <p:cNvSpPr txBox="1"/>
          <p:nvPr/>
        </p:nvSpPr>
        <p:spPr>
          <a:xfrm>
            <a:off x="2536874" y="2008598"/>
            <a:ext cx="1107996" cy="369332"/>
          </a:xfrm>
          <a:prstGeom prst="rect">
            <a:avLst/>
          </a:prstGeom>
          <a:noFill/>
        </p:spPr>
        <p:txBody>
          <a:bodyPr wrap="none" rtlCol="0">
            <a:spAutoFit/>
          </a:bodyPr>
          <a:lstStyle/>
          <a:p>
            <a:r>
              <a:rPr lang="zh-CN" altLang="en-US" dirty="0">
                <a:ea typeface="微软雅黑" panose="020B0503020204020204" pitchFamily="34" charset="-122"/>
              </a:rPr>
              <a:t>实现技术</a:t>
            </a:r>
          </a:p>
        </p:txBody>
      </p:sp>
      <p:pic>
        <p:nvPicPr>
          <p:cNvPr id="16" name="内容占位符 8">
            <a:extLst>
              <a:ext uri="{FF2B5EF4-FFF2-40B4-BE49-F238E27FC236}">
                <a16:creationId xmlns="" xmlns:a16="http://schemas.microsoft.com/office/drawing/2014/main" id="{F5F2FCA3-98C7-442C-A137-DC245673396B}"/>
              </a:ext>
            </a:extLst>
          </p:cNvPr>
          <p:cNvPicPr>
            <a:picLocks noGrp="1" noChangeAspect="1"/>
          </p:cNvPicPr>
          <p:nvPr>
            <p:ph idx="1"/>
          </p:nvPr>
        </p:nvPicPr>
        <p:blipFill>
          <a:blip r:embed="rId2">
            <a:extLst>
              <a:ext uri="{96DAC541-7B7A-43D3-8B79-37D633B846F1}">
                <asvg:svgBlip xmlns="" xmlns:asvg="http://schemas.microsoft.com/office/drawing/2016/SVG/main" r:embed="rId3"/>
              </a:ext>
            </a:extLst>
          </a:blip>
          <a:stretch>
            <a:fillRect/>
          </a:stretch>
        </p:blipFill>
        <p:spPr>
          <a:xfrm>
            <a:off x="8433023" y="5437067"/>
            <a:ext cx="1033240" cy="1033240"/>
          </a:xfrm>
        </p:spPr>
      </p:pic>
      <p:pic>
        <p:nvPicPr>
          <p:cNvPr id="17" name="图形 16">
            <a:extLst>
              <a:ext uri="{FF2B5EF4-FFF2-40B4-BE49-F238E27FC236}">
                <a16:creationId xmlns="" xmlns:a16="http://schemas.microsoft.com/office/drawing/2014/main" id="{C26D5986-3B06-42A6-8A72-E51C5F30AD64}"/>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7505760" y="4115235"/>
            <a:ext cx="952500" cy="952500"/>
          </a:xfrm>
          <a:prstGeom prst="rect">
            <a:avLst/>
          </a:prstGeom>
        </p:spPr>
      </p:pic>
    </p:spTree>
    <p:extLst>
      <p:ext uri="{BB962C8B-B14F-4D97-AF65-F5344CB8AC3E}">
        <p14:creationId xmlns:p14="http://schemas.microsoft.com/office/powerpoint/2010/main" val="33952207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8DBBE2B-BDA0-4849-BBCC-38C38D490269}"/>
              </a:ext>
            </a:extLst>
          </p:cNvPr>
          <p:cNvSpPr>
            <a:spLocks noGrp="1"/>
          </p:cNvSpPr>
          <p:nvPr>
            <p:ph type="title"/>
          </p:nvPr>
        </p:nvSpPr>
        <p:spPr/>
        <p:txBody>
          <a:bodyPr/>
          <a:lstStyle/>
          <a:p>
            <a:r>
              <a:rPr lang="zh-CN" altLang="en-US" sz="5400" b="1" dirty="0">
                <a:latin typeface="微软雅黑" panose="020B0503020204020204" pitchFamily="34" charset="-122"/>
                <a:ea typeface="微软雅黑" panose="020B0503020204020204" pitchFamily="34" charset="-122"/>
              </a:rPr>
              <a:t>机器学习的动机</a:t>
            </a:r>
            <a:endParaRPr lang="zh-CN" altLang="en-US" dirty="0"/>
          </a:p>
        </p:txBody>
      </p:sp>
      <p:sp>
        <p:nvSpPr>
          <p:cNvPr id="3" name="内容占位符 2">
            <a:extLst>
              <a:ext uri="{FF2B5EF4-FFF2-40B4-BE49-F238E27FC236}">
                <a16:creationId xmlns="" xmlns:a16="http://schemas.microsoft.com/office/drawing/2014/main" id="{B453D614-B36C-464D-A687-5D1D63A68A0E}"/>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从商业角度看：</a:t>
            </a:r>
            <a:endParaRPr lang="en-US" altLang="zh-CN" b="1" dirty="0">
              <a:latin typeface="微软雅黑" panose="020B0503020204020204" pitchFamily="34" charset="-122"/>
              <a:ea typeface="微软雅黑" panose="020B0503020204020204" pitchFamily="34" charset="-122"/>
            </a:endParaRPr>
          </a:p>
          <a:p>
            <a:pPr lvl="1"/>
            <a:r>
              <a:rPr lang="zh-CN" altLang="en-US" sz="1800" b="1" dirty="0"/>
              <a:t>大量经济活动数据被收集</a:t>
            </a:r>
            <a:endParaRPr lang="en-US" altLang="zh-CN" sz="1800" b="1" dirty="0"/>
          </a:p>
          <a:p>
            <a:pPr lvl="2"/>
            <a:r>
              <a:rPr lang="zh-CN" altLang="en-US" sz="1800" dirty="0"/>
              <a:t>商店</a:t>
            </a:r>
            <a:endParaRPr lang="en-US" altLang="zh-CN" sz="1800" dirty="0"/>
          </a:p>
          <a:p>
            <a:pPr lvl="2"/>
            <a:r>
              <a:rPr lang="zh-CN" altLang="en-US" sz="1800" dirty="0"/>
              <a:t>网络</a:t>
            </a:r>
            <a:endParaRPr lang="en-US" altLang="zh-CN" sz="1800" dirty="0"/>
          </a:p>
          <a:p>
            <a:pPr lvl="2"/>
            <a:r>
              <a:rPr lang="zh-CN" altLang="en-US" sz="1800" dirty="0"/>
              <a:t>电子商务（京东、天猫）</a:t>
            </a:r>
            <a:endParaRPr lang="en-US" altLang="zh-CN" sz="1800" dirty="0"/>
          </a:p>
          <a:p>
            <a:pPr lvl="2"/>
            <a:r>
              <a:rPr lang="zh-CN" altLang="en-US" sz="1800" dirty="0"/>
              <a:t>手机支付</a:t>
            </a:r>
            <a:endParaRPr lang="en-US" altLang="zh-CN" sz="1800" dirty="0"/>
          </a:p>
          <a:p>
            <a:pPr lvl="2"/>
            <a:r>
              <a:rPr lang="zh-CN" altLang="en-US" sz="1800" dirty="0"/>
              <a:t>金融业务</a:t>
            </a:r>
            <a:endParaRPr lang="en-US" altLang="zh-CN" sz="1800" dirty="0"/>
          </a:p>
          <a:p>
            <a:pPr lvl="2"/>
            <a:r>
              <a:rPr lang="zh-CN" altLang="en-US" sz="1800" dirty="0"/>
              <a:t>社交网络</a:t>
            </a:r>
            <a:endParaRPr lang="en-US" altLang="zh-CN" sz="1800" dirty="0"/>
          </a:p>
          <a:p>
            <a:pPr lvl="2"/>
            <a:r>
              <a:rPr lang="zh-CN" altLang="en-US" sz="1800" dirty="0"/>
              <a:t>等等</a:t>
            </a:r>
            <a:endParaRPr lang="en-US" altLang="zh-CN" sz="1800" dirty="0"/>
          </a:p>
          <a:p>
            <a:pPr lvl="1"/>
            <a:r>
              <a:rPr lang="zh-CN" altLang="en-US" sz="1800" b="1" dirty="0"/>
              <a:t>计算机变得越来越便宜</a:t>
            </a:r>
            <a:endParaRPr lang="en-US" altLang="zh-CN" sz="1800" b="1" dirty="0"/>
          </a:p>
          <a:p>
            <a:pPr lvl="1"/>
            <a:r>
              <a:rPr lang="zh-CN" altLang="en-US" sz="1800" b="1" dirty="0"/>
              <a:t>商家如何利用数据获得</a:t>
            </a:r>
            <a:r>
              <a:rPr lang="en-US" altLang="zh-CN" sz="1800" b="1" dirty="0"/>
              <a:t/>
            </a:r>
            <a:br>
              <a:rPr lang="en-US" altLang="zh-CN" sz="1800" b="1" dirty="0"/>
            </a:br>
            <a:r>
              <a:rPr lang="zh-CN" altLang="en-US" sz="1800" b="1" dirty="0"/>
              <a:t>竞争优势</a:t>
            </a:r>
          </a:p>
        </p:txBody>
      </p:sp>
      <p:sp>
        <p:nvSpPr>
          <p:cNvPr id="4" name="灯片编号占位符 3">
            <a:extLst>
              <a:ext uri="{FF2B5EF4-FFF2-40B4-BE49-F238E27FC236}">
                <a16:creationId xmlns="" xmlns:a16="http://schemas.microsoft.com/office/drawing/2014/main" id="{70FF23F0-BD60-42B7-B855-513514BDF877}"/>
              </a:ext>
            </a:extLst>
          </p:cNvPr>
          <p:cNvSpPr>
            <a:spLocks noGrp="1"/>
          </p:cNvSpPr>
          <p:nvPr>
            <p:ph type="sldNum" sz="quarter" idx="12"/>
          </p:nvPr>
        </p:nvSpPr>
        <p:spPr/>
        <p:txBody>
          <a:bodyPr/>
          <a:lstStyle/>
          <a:p>
            <a:fld id="{5F8E3D9E-0B09-9345-B286-EB2EB76A2E3E}" type="slidenum">
              <a:rPr kumimoji="1" lang="zh-CN" altLang="en-US" smtClean="0"/>
              <a:pPr/>
              <a:t>15</a:t>
            </a:fld>
            <a:endParaRPr kumimoji="1" lang="zh-CN" altLang="en-US"/>
          </a:p>
        </p:txBody>
      </p:sp>
      <p:pic>
        <p:nvPicPr>
          <p:cNvPr id="5" name="图片 4">
            <a:extLst>
              <a:ext uri="{FF2B5EF4-FFF2-40B4-BE49-F238E27FC236}">
                <a16:creationId xmlns="" xmlns:a16="http://schemas.microsoft.com/office/drawing/2014/main" id="{8A99DC0F-379D-4EB9-8766-5619B9C9A15D}"/>
              </a:ext>
            </a:extLst>
          </p:cNvPr>
          <p:cNvPicPr/>
          <p:nvPr/>
        </p:nvPicPr>
        <p:blipFill>
          <a:blip r:embed="rId2"/>
          <a:stretch>
            <a:fillRect/>
          </a:stretch>
        </p:blipFill>
        <p:spPr>
          <a:xfrm>
            <a:off x="3696653" y="4901309"/>
            <a:ext cx="5759450" cy="19018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a:extLst>
              <a:ext uri="{FF2B5EF4-FFF2-40B4-BE49-F238E27FC236}">
                <a16:creationId xmlns="" xmlns:a16="http://schemas.microsoft.com/office/drawing/2014/main" id="{66239351-5E4B-411F-BDCA-0C3B0592837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8764" y="1727743"/>
            <a:ext cx="1008000" cy="1099872"/>
          </a:xfrm>
          <a:prstGeom prst="rect">
            <a:avLst/>
          </a:prstGeom>
          <a:noFill/>
          <a:ln>
            <a:noFill/>
          </a:ln>
          <a:effectLst/>
          <a:extLst/>
        </p:spPr>
      </p:pic>
      <p:pic>
        <p:nvPicPr>
          <p:cNvPr id="7" name="Picture 8" descr="story-3dimensional-2">
            <a:extLst>
              <a:ext uri="{FF2B5EF4-FFF2-40B4-BE49-F238E27FC236}">
                <a16:creationId xmlns="" xmlns:a16="http://schemas.microsoft.com/office/drawing/2014/main" id="{E1D5767B-23C8-4841-B807-AC89834C80F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18764" y="2879189"/>
            <a:ext cx="1008000" cy="727026"/>
          </a:xfrm>
          <a:prstGeom prst="rect">
            <a:avLst/>
          </a:prstGeom>
          <a:noFill/>
          <a:extLst/>
        </p:spPr>
      </p:pic>
      <p:pic>
        <p:nvPicPr>
          <p:cNvPr id="8" name="图片 7">
            <a:extLst>
              <a:ext uri="{FF2B5EF4-FFF2-40B4-BE49-F238E27FC236}">
                <a16:creationId xmlns="" xmlns:a16="http://schemas.microsoft.com/office/drawing/2014/main" id="{65A1B996-7347-486C-B507-1E9A98FB7A3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18764" y="3756971"/>
            <a:ext cx="1008000" cy="1057125"/>
          </a:xfrm>
          <a:prstGeom prst="rect">
            <a:avLst/>
          </a:prstGeom>
          <a:noFill/>
          <a:ln>
            <a:noFill/>
          </a:ln>
          <a:effectLst/>
          <a:extLst/>
        </p:spPr>
      </p:pic>
      <p:pic>
        <p:nvPicPr>
          <p:cNvPr id="10" name="图片 9" descr="http://5b0988e595225.cdn.sohucs.com/images/20200325/db219a4b4a7647bf8bd1177fed3beca3.jpeg">
            <a:extLst>
              <a:ext uri="{FF2B5EF4-FFF2-40B4-BE49-F238E27FC236}">
                <a16:creationId xmlns="" xmlns:a16="http://schemas.microsoft.com/office/drawing/2014/main" id="{7907F30A-7BBB-4373-89D0-001C1DFB667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87667" y="1658162"/>
            <a:ext cx="2376000" cy="1653385"/>
          </a:xfrm>
          <a:prstGeom prst="rect">
            <a:avLst/>
          </a:prstGeom>
          <a:noFill/>
          <a:ln>
            <a:noFill/>
          </a:ln>
        </p:spPr>
      </p:pic>
      <p:pic>
        <p:nvPicPr>
          <p:cNvPr id="11" name="图片 10" descr="天猫首页扫雷达福利红包亲测10元无门槛红包3.7可用- 网赚活动网">
            <a:extLst>
              <a:ext uri="{FF2B5EF4-FFF2-40B4-BE49-F238E27FC236}">
                <a16:creationId xmlns="" xmlns:a16="http://schemas.microsoft.com/office/drawing/2014/main" id="{32071012-4208-41A0-BEDD-C87C90D6374B}"/>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87667" y="3455631"/>
            <a:ext cx="2376000" cy="1439640"/>
          </a:xfrm>
          <a:prstGeom prst="rect">
            <a:avLst/>
          </a:prstGeom>
          <a:noFill/>
          <a:ln>
            <a:noFill/>
          </a:ln>
        </p:spPr>
      </p:pic>
      <p:pic>
        <p:nvPicPr>
          <p:cNvPr id="12" name="图形 11">
            <a:extLst>
              <a:ext uri="{FF2B5EF4-FFF2-40B4-BE49-F238E27FC236}">
                <a16:creationId xmlns="" xmlns:a16="http://schemas.microsoft.com/office/drawing/2014/main" id="{B17E1D7F-71A9-4793-AC63-2161DE65ED77}"/>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2509047" y="5711534"/>
            <a:ext cx="952500" cy="952500"/>
          </a:xfrm>
          <a:prstGeom prst="rect">
            <a:avLst/>
          </a:prstGeom>
        </p:spPr>
      </p:pic>
    </p:spTree>
    <p:extLst>
      <p:ext uri="{BB962C8B-B14F-4D97-AF65-F5344CB8AC3E}">
        <p14:creationId xmlns:p14="http://schemas.microsoft.com/office/powerpoint/2010/main" val="3297235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64107BB-6E55-473E-BE2A-99437AD99626}"/>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机器学习的动机</a:t>
            </a:r>
            <a:r>
              <a:rPr lang="en-US" altLang="zh-CN" sz="5400" b="1" dirty="0">
                <a:latin typeface="微软雅黑" panose="020B0503020204020204" pitchFamily="34" charset="-122"/>
              </a:rPr>
              <a:t>(2)</a:t>
            </a:r>
            <a:endParaRPr lang="zh-CN" altLang="en-US" sz="5400" dirty="0"/>
          </a:p>
        </p:txBody>
      </p:sp>
      <p:sp>
        <p:nvSpPr>
          <p:cNvPr id="3" name="内容占位符 2">
            <a:extLst>
              <a:ext uri="{FF2B5EF4-FFF2-40B4-BE49-F238E27FC236}">
                <a16:creationId xmlns="" xmlns:a16="http://schemas.microsoft.com/office/drawing/2014/main" id="{023944D7-396B-4EE7-BFA3-55900EB1DDD6}"/>
              </a:ext>
            </a:extLst>
          </p:cNvPr>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从学术角度看：</a:t>
            </a:r>
            <a:endParaRPr lang="en-US" altLang="zh-CN" b="1" dirty="0">
              <a:latin typeface="微软雅黑" panose="020B0503020204020204" pitchFamily="34" charset="-122"/>
              <a:ea typeface="微软雅黑" panose="020B0503020204020204" pitchFamily="34" charset="-122"/>
            </a:endParaRPr>
          </a:p>
          <a:p>
            <a:pPr lvl="1"/>
            <a:r>
              <a:rPr lang="zh-CN" altLang="en-US" sz="1800" b="1" dirty="0"/>
              <a:t>数据产生和收集越来越快、越来越多</a:t>
            </a:r>
            <a:endParaRPr lang="en-US" altLang="zh-CN" sz="1800" b="1" dirty="0"/>
          </a:p>
          <a:p>
            <a:pPr lvl="2"/>
            <a:r>
              <a:rPr lang="zh-CN" altLang="en-US" sz="1800" dirty="0"/>
              <a:t>卫星</a:t>
            </a:r>
            <a:endParaRPr lang="en-US" altLang="zh-CN" sz="1800" dirty="0"/>
          </a:p>
          <a:p>
            <a:pPr lvl="2"/>
            <a:r>
              <a:rPr lang="zh-CN" altLang="en-US" sz="1800" dirty="0"/>
              <a:t>天文望远镜</a:t>
            </a:r>
            <a:endParaRPr lang="en-US" altLang="zh-CN" sz="1800" dirty="0"/>
          </a:p>
          <a:p>
            <a:pPr lvl="2"/>
            <a:r>
              <a:rPr lang="zh-CN" altLang="en-US" sz="1800" dirty="0"/>
              <a:t>科学模拟</a:t>
            </a:r>
            <a:endParaRPr lang="en-US" altLang="zh-CN" sz="1800" dirty="0"/>
          </a:p>
          <a:p>
            <a:pPr lvl="1"/>
            <a:r>
              <a:rPr lang="zh-CN" altLang="en-US" sz="1800" b="1" dirty="0"/>
              <a:t>知识发现必然由数据中来</a:t>
            </a:r>
            <a:endParaRPr lang="en-US" altLang="zh-CN" sz="1800" b="1" dirty="0"/>
          </a:p>
          <a:p>
            <a:pPr lvl="1"/>
            <a:r>
              <a:rPr lang="zh-CN" altLang="en-US" sz="1800" b="1" dirty="0"/>
              <a:t>传统技术不适合分析如此</a:t>
            </a:r>
            <a:r>
              <a:rPr lang="en-US" altLang="zh-CN" sz="1800" b="1" dirty="0"/>
              <a:t/>
            </a:r>
            <a:br>
              <a:rPr lang="en-US" altLang="zh-CN" sz="1800" b="1" dirty="0"/>
            </a:br>
            <a:r>
              <a:rPr lang="zh-CN" altLang="en-US" sz="1800" b="1" dirty="0"/>
              <a:t>复杂和巨大的科学数据</a:t>
            </a:r>
          </a:p>
        </p:txBody>
      </p:sp>
      <p:sp>
        <p:nvSpPr>
          <p:cNvPr id="4" name="灯片编号占位符 3">
            <a:extLst>
              <a:ext uri="{FF2B5EF4-FFF2-40B4-BE49-F238E27FC236}">
                <a16:creationId xmlns="" xmlns:a16="http://schemas.microsoft.com/office/drawing/2014/main" id="{78B6D069-A1BA-41CD-A76B-2485BFD250EF}"/>
              </a:ext>
            </a:extLst>
          </p:cNvPr>
          <p:cNvSpPr>
            <a:spLocks noGrp="1"/>
          </p:cNvSpPr>
          <p:nvPr>
            <p:ph type="sldNum" sz="quarter" idx="12"/>
          </p:nvPr>
        </p:nvSpPr>
        <p:spPr/>
        <p:txBody>
          <a:bodyPr/>
          <a:lstStyle/>
          <a:p>
            <a:fld id="{5F8E3D9E-0B09-9345-B286-EB2EB76A2E3E}" type="slidenum">
              <a:rPr kumimoji="1" lang="zh-CN" altLang="en-US" smtClean="0"/>
              <a:pPr/>
              <a:t>16</a:t>
            </a:fld>
            <a:endParaRPr kumimoji="1" lang="zh-CN" altLang="en-US"/>
          </a:p>
        </p:txBody>
      </p:sp>
      <p:pic>
        <p:nvPicPr>
          <p:cNvPr id="5" name="Picture 17">
            <a:extLst>
              <a:ext uri="{FF2B5EF4-FFF2-40B4-BE49-F238E27FC236}">
                <a16:creationId xmlns="" xmlns:a16="http://schemas.microsoft.com/office/drawing/2014/main" id="{F5E750A2-9133-423B-8D5A-4798F60AE670}"/>
              </a:ext>
            </a:extLst>
          </p:cNvPr>
          <p:cNvPicPr>
            <a:picLocks noChangeAspect="1"/>
          </p:cNvPicPr>
          <p:nvPr/>
        </p:nvPicPr>
        <p:blipFill>
          <a:blip r:embed="rId2" cstate="print">
            <a:clrChange>
              <a:clrFrom>
                <a:srgbClr val="FFFFFF"/>
              </a:clrFrom>
              <a:clrTo>
                <a:srgbClr val="FFFFFF">
                  <a:alpha val="0"/>
                </a:srgbClr>
              </a:clrTo>
            </a:clrChange>
            <a:lum contrast="12000"/>
            <a:extLst>
              <a:ext uri="{28A0092B-C50C-407E-A947-70E740481C1C}">
                <a14:useLocalDpi xmlns:a14="http://schemas.microsoft.com/office/drawing/2010/main" val="0"/>
              </a:ext>
            </a:extLst>
          </a:blip>
          <a:srcRect l="946" t="2650" r="946" b="2745"/>
          <a:stretch>
            <a:fillRect/>
          </a:stretch>
        </p:blipFill>
        <p:spPr bwMode="auto">
          <a:xfrm>
            <a:off x="6742068" y="1862970"/>
            <a:ext cx="2508136" cy="212123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 xmlns:a16="http://schemas.microsoft.com/office/drawing/2014/main" id="{526A6FE4-9336-4E32-A429-1596D76F137E}"/>
              </a:ext>
            </a:extLst>
          </p:cNvPr>
          <p:cNvPicPr/>
          <p:nvPr/>
        </p:nvPicPr>
        <p:blipFill>
          <a:blip r:embed="rId3"/>
          <a:stretch>
            <a:fillRect/>
          </a:stretch>
        </p:blipFill>
        <p:spPr>
          <a:xfrm>
            <a:off x="4960779" y="4096385"/>
            <a:ext cx="4319905" cy="2401570"/>
          </a:xfrm>
          <a:prstGeom prst="rect">
            <a:avLst/>
          </a:prstGeom>
        </p:spPr>
      </p:pic>
      <p:grpSp>
        <p:nvGrpSpPr>
          <p:cNvPr id="7" name="Group 2">
            <a:extLst>
              <a:ext uri="{FF2B5EF4-FFF2-40B4-BE49-F238E27FC236}">
                <a16:creationId xmlns="" xmlns:a16="http://schemas.microsoft.com/office/drawing/2014/main" id="{70E26304-F04D-4BE3-A5A2-1CD8F0BDDFCC}"/>
              </a:ext>
            </a:extLst>
          </p:cNvPr>
          <p:cNvGrpSpPr/>
          <p:nvPr/>
        </p:nvGrpSpPr>
        <p:grpSpPr bwMode="auto">
          <a:xfrm>
            <a:off x="1609407" y="4652010"/>
            <a:ext cx="2360295" cy="1744345"/>
            <a:chOff x="0" y="0"/>
            <a:chExt cx="1487" cy="1099"/>
          </a:xfrm>
        </p:grpSpPr>
        <p:sp>
          <p:nvSpPr>
            <p:cNvPr id="8" name="Rectangle 3">
              <a:extLst>
                <a:ext uri="{FF2B5EF4-FFF2-40B4-BE49-F238E27FC236}">
                  <a16:creationId xmlns="" xmlns:a16="http://schemas.microsoft.com/office/drawing/2014/main" id="{011FAA31-B2B6-44C8-9821-83271CEA6534}"/>
                </a:ext>
              </a:extLst>
            </p:cNvPr>
            <p:cNvSpPr>
              <a:spLocks noChangeArrowheads="1"/>
            </p:cNvSpPr>
            <p:nvPr/>
          </p:nvSpPr>
          <p:spPr bwMode="auto">
            <a:xfrm>
              <a:off x="0" y="0"/>
              <a:ext cx="1487" cy="10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ea typeface="微软雅黑" panose="020B0503020204020204" pitchFamily="34" charset="-122"/>
              </a:endParaRPr>
            </a:p>
          </p:txBody>
        </p:sp>
        <p:sp>
          <p:nvSpPr>
            <p:cNvPr id="9" name="Rectangle 4">
              <a:extLst>
                <a:ext uri="{FF2B5EF4-FFF2-40B4-BE49-F238E27FC236}">
                  <a16:creationId xmlns="" xmlns:a16="http://schemas.microsoft.com/office/drawing/2014/main" id="{8FC26917-C9AE-4767-970A-EEFC572FB97C}"/>
                </a:ext>
              </a:extLst>
            </p:cNvPr>
            <p:cNvSpPr>
              <a:spLocks noChangeArrowheads="1"/>
            </p:cNvSpPr>
            <p:nvPr/>
          </p:nvSpPr>
          <p:spPr bwMode="auto">
            <a:xfrm>
              <a:off x="0" y="0"/>
              <a:ext cx="1487" cy="1098"/>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dirty="0">
                <a:ea typeface="微软雅黑" panose="020B0503020204020204" pitchFamily="34" charset="-122"/>
              </a:endParaRPr>
            </a:p>
          </p:txBody>
        </p:sp>
        <p:pic>
          <p:nvPicPr>
            <p:cNvPr id="10" name="Picture 5">
              <a:extLst>
                <a:ext uri="{FF2B5EF4-FFF2-40B4-BE49-F238E27FC236}">
                  <a16:creationId xmlns="" xmlns:a16="http://schemas.microsoft.com/office/drawing/2014/main" id="{F3A06D03-2742-4378-8FD1-C1028EFC89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487"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6">
              <a:extLst>
                <a:ext uri="{FF2B5EF4-FFF2-40B4-BE49-F238E27FC236}">
                  <a16:creationId xmlns="" xmlns:a16="http://schemas.microsoft.com/office/drawing/2014/main" id="{DE63D657-BEC9-49A7-92E7-9C0A828E8360}"/>
                </a:ext>
              </a:extLst>
            </p:cNvPr>
            <p:cNvSpPr>
              <a:spLocks noChangeShapeType="1"/>
            </p:cNvSpPr>
            <p:nvPr/>
          </p:nvSpPr>
          <p:spPr bwMode="auto">
            <a:xfrm>
              <a:off x="0" y="1098"/>
              <a:ext cx="148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dirty="0">
                <a:ea typeface="微软雅黑" panose="020B0503020204020204" pitchFamily="34" charset="-122"/>
              </a:endParaRPr>
            </a:p>
          </p:txBody>
        </p:sp>
        <p:sp>
          <p:nvSpPr>
            <p:cNvPr id="12" name="Freeform 7">
              <a:extLst>
                <a:ext uri="{FF2B5EF4-FFF2-40B4-BE49-F238E27FC236}">
                  <a16:creationId xmlns="" xmlns:a16="http://schemas.microsoft.com/office/drawing/2014/main" id="{FE360E1F-BD5A-470D-9AA5-378AB6AFBFB9}"/>
                </a:ext>
              </a:extLst>
            </p:cNvPr>
            <p:cNvSpPr>
              <a:spLocks/>
            </p:cNvSpPr>
            <p:nvPr/>
          </p:nvSpPr>
          <p:spPr bwMode="auto">
            <a:xfrm>
              <a:off x="0" y="0"/>
              <a:ext cx="1487" cy="1098"/>
            </a:xfrm>
            <a:custGeom>
              <a:avLst/>
              <a:gdLst>
                <a:gd name="T0" fmla="*/ 0 w 744"/>
                <a:gd name="T1" fmla="*/ 0 h 586"/>
                <a:gd name="T2" fmla="*/ 744 w 744"/>
                <a:gd name="T3" fmla="*/ 0 h 586"/>
                <a:gd name="T4" fmla="*/ 744 w 744"/>
                <a:gd name="T5" fmla="*/ 586 h 586"/>
              </a:gdLst>
              <a:ahLst/>
              <a:cxnLst>
                <a:cxn ang="0">
                  <a:pos x="T0" y="T1"/>
                </a:cxn>
                <a:cxn ang="0">
                  <a:pos x="T2" y="T3"/>
                </a:cxn>
                <a:cxn ang="0">
                  <a:pos x="T4" y="T5"/>
                </a:cxn>
              </a:cxnLst>
              <a:rect l="0" t="0" r="r" b="b"/>
              <a:pathLst>
                <a:path w="744" h="586">
                  <a:moveTo>
                    <a:pt x="0" y="0"/>
                  </a:moveTo>
                  <a:lnTo>
                    <a:pt x="744" y="0"/>
                  </a:lnTo>
                  <a:lnTo>
                    <a:pt x="744" y="58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dirty="0">
                <a:ea typeface="微软雅黑" panose="020B0503020204020204" pitchFamily="34" charset="-122"/>
              </a:endParaRPr>
            </a:p>
          </p:txBody>
        </p:sp>
        <p:sp>
          <p:nvSpPr>
            <p:cNvPr id="13" name="Freeform 8">
              <a:extLst>
                <a:ext uri="{FF2B5EF4-FFF2-40B4-BE49-F238E27FC236}">
                  <a16:creationId xmlns="" xmlns:a16="http://schemas.microsoft.com/office/drawing/2014/main" id="{5B5565C2-3F3E-40A2-9EBA-834C66437213}"/>
                </a:ext>
              </a:extLst>
            </p:cNvPr>
            <p:cNvSpPr>
              <a:spLocks/>
            </p:cNvSpPr>
            <p:nvPr/>
          </p:nvSpPr>
          <p:spPr bwMode="auto">
            <a:xfrm>
              <a:off x="0" y="0"/>
              <a:ext cx="1487" cy="1098"/>
            </a:xfrm>
            <a:custGeom>
              <a:avLst/>
              <a:gdLst>
                <a:gd name="T0" fmla="*/ 0 w 744"/>
                <a:gd name="T1" fmla="*/ 0 h 586"/>
                <a:gd name="T2" fmla="*/ 0 w 744"/>
                <a:gd name="T3" fmla="*/ 586 h 586"/>
                <a:gd name="T4" fmla="*/ 744 w 744"/>
                <a:gd name="T5" fmla="*/ 586 h 586"/>
              </a:gdLst>
              <a:ahLst/>
              <a:cxnLst>
                <a:cxn ang="0">
                  <a:pos x="T0" y="T1"/>
                </a:cxn>
                <a:cxn ang="0">
                  <a:pos x="T2" y="T3"/>
                </a:cxn>
                <a:cxn ang="0">
                  <a:pos x="T4" y="T5"/>
                </a:cxn>
              </a:cxnLst>
              <a:rect l="0" t="0" r="r" b="b"/>
              <a:pathLst>
                <a:path w="744" h="586">
                  <a:moveTo>
                    <a:pt x="0" y="0"/>
                  </a:moveTo>
                  <a:lnTo>
                    <a:pt x="0" y="586"/>
                  </a:lnTo>
                  <a:lnTo>
                    <a:pt x="744" y="58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dirty="0">
                <a:ea typeface="微软雅黑" panose="020B0503020204020204" pitchFamily="34" charset="-122"/>
              </a:endParaRPr>
            </a:p>
          </p:txBody>
        </p:sp>
        <p:sp>
          <p:nvSpPr>
            <p:cNvPr id="14" name="Freeform 9">
              <a:extLst>
                <a:ext uri="{FF2B5EF4-FFF2-40B4-BE49-F238E27FC236}">
                  <a16:creationId xmlns="" xmlns:a16="http://schemas.microsoft.com/office/drawing/2014/main" id="{89955381-6D52-4611-9157-B6C173F5D97D}"/>
                </a:ext>
              </a:extLst>
            </p:cNvPr>
            <p:cNvSpPr>
              <a:spLocks/>
            </p:cNvSpPr>
            <p:nvPr/>
          </p:nvSpPr>
          <p:spPr bwMode="auto">
            <a:xfrm>
              <a:off x="0" y="0"/>
              <a:ext cx="1487" cy="1098"/>
            </a:xfrm>
            <a:custGeom>
              <a:avLst/>
              <a:gdLst>
                <a:gd name="T0" fmla="*/ 0 w 744"/>
                <a:gd name="T1" fmla="*/ 0 h 586"/>
                <a:gd name="T2" fmla="*/ 0 w 744"/>
                <a:gd name="T3" fmla="*/ 586 h 586"/>
                <a:gd name="T4" fmla="*/ 744 w 744"/>
                <a:gd name="T5" fmla="*/ 586 h 586"/>
              </a:gdLst>
              <a:ahLst/>
              <a:cxnLst>
                <a:cxn ang="0">
                  <a:pos x="T0" y="T1"/>
                </a:cxn>
                <a:cxn ang="0">
                  <a:pos x="T2" y="T3"/>
                </a:cxn>
                <a:cxn ang="0">
                  <a:pos x="T4" y="T5"/>
                </a:cxn>
              </a:cxnLst>
              <a:rect l="0" t="0" r="r" b="b"/>
              <a:pathLst>
                <a:path w="744" h="586">
                  <a:moveTo>
                    <a:pt x="0" y="0"/>
                  </a:moveTo>
                  <a:lnTo>
                    <a:pt x="0" y="586"/>
                  </a:lnTo>
                  <a:lnTo>
                    <a:pt x="744" y="58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dirty="0">
                <a:ea typeface="微软雅黑" panose="020B0503020204020204" pitchFamily="34" charset="-122"/>
              </a:endParaRPr>
            </a:p>
          </p:txBody>
        </p:sp>
        <p:sp>
          <p:nvSpPr>
            <p:cNvPr id="15" name="Freeform 10">
              <a:extLst>
                <a:ext uri="{FF2B5EF4-FFF2-40B4-BE49-F238E27FC236}">
                  <a16:creationId xmlns="" xmlns:a16="http://schemas.microsoft.com/office/drawing/2014/main" id="{A79E9E28-5958-43B4-A1AD-25805411952B}"/>
                </a:ext>
              </a:extLst>
            </p:cNvPr>
            <p:cNvSpPr>
              <a:spLocks/>
            </p:cNvSpPr>
            <p:nvPr/>
          </p:nvSpPr>
          <p:spPr bwMode="auto">
            <a:xfrm>
              <a:off x="0" y="0"/>
              <a:ext cx="1487" cy="1098"/>
            </a:xfrm>
            <a:custGeom>
              <a:avLst/>
              <a:gdLst>
                <a:gd name="T0" fmla="*/ 0 w 744"/>
                <a:gd name="T1" fmla="*/ 0 h 586"/>
                <a:gd name="T2" fmla="*/ 744 w 744"/>
                <a:gd name="T3" fmla="*/ 0 h 586"/>
                <a:gd name="T4" fmla="*/ 744 w 744"/>
                <a:gd name="T5" fmla="*/ 586 h 586"/>
              </a:gdLst>
              <a:ahLst/>
              <a:cxnLst>
                <a:cxn ang="0">
                  <a:pos x="T0" y="T1"/>
                </a:cxn>
                <a:cxn ang="0">
                  <a:pos x="T2" y="T3"/>
                </a:cxn>
                <a:cxn ang="0">
                  <a:pos x="T4" y="T5"/>
                </a:cxn>
              </a:cxnLst>
              <a:rect l="0" t="0" r="r" b="b"/>
              <a:pathLst>
                <a:path w="744" h="586">
                  <a:moveTo>
                    <a:pt x="0" y="0"/>
                  </a:moveTo>
                  <a:lnTo>
                    <a:pt x="744" y="0"/>
                  </a:lnTo>
                  <a:lnTo>
                    <a:pt x="744" y="58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dirty="0">
                <a:ea typeface="微软雅黑" panose="020B0503020204020204" pitchFamily="34" charset="-122"/>
              </a:endParaRPr>
            </a:p>
          </p:txBody>
        </p:sp>
        <p:sp>
          <p:nvSpPr>
            <p:cNvPr id="16" name="Line 11">
              <a:extLst>
                <a:ext uri="{FF2B5EF4-FFF2-40B4-BE49-F238E27FC236}">
                  <a16:creationId xmlns="" xmlns:a16="http://schemas.microsoft.com/office/drawing/2014/main" id="{335C15BC-19F7-43E4-B10E-BD9EED095C27}"/>
                </a:ext>
              </a:extLst>
            </p:cNvPr>
            <p:cNvSpPr>
              <a:spLocks noChangeShapeType="1"/>
            </p:cNvSpPr>
            <p:nvPr/>
          </p:nvSpPr>
          <p:spPr bwMode="auto">
            <a:xfrm>
              <a:off x="0" y="0"/>
              <a:ext cx="1" cy="109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dirty="0">
                <a:ea typeface="微软雅黑" panose="020B0503020204020204" pitchFamily="34" charset="-122"/>
              </a:endParaRPr>
            </a:p>
          </p:txBody>
        </p:sp>
      </p:grpSp>
    </p:spTree>
    <p:extLst>
      <p:ext uri="{BB962C8B-B14F-4D97-AF65-F5344CB8AC3E}">
        <p14:creationId xmlns:p14="http://schemas.microsoft.com/office/powerpoint/2010/main" val="18174789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617356E-D8D3-443B-B696-93D8BE897003}"/>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大纲</a:t>
            </a:r>
          </a:p>
        </p:txBody>
      </p:sp>
      <p:sp>
        <p:nvSpPr>
          <p:cNvPr id="3" name="内容占位符 2">
            <a:extLst>
              <a:ext uri="{FF2B5EF4-FFF2-40B4-BE49-F238E27FC236}">
                <a16:creationId xmlns="" xmlns:a16="http://schemas.microsoft.com/office/drawing/2014/main" id="{51E5EBCE-EE64-4B7B-A7DC-D65E25437A8E}"/>
              </a:ext>
            </a:extLst>
          </p:cNvPr>
          <p:cNvSpPr>
            <a:spLocks noGrp="1"/>
          </p:cNvSpPr>
          <p:nvPr>
            <p:ph idx="1"/>
          </p:nvPr>
        </p:nvSpPr>
        <p:spPr/>
        <p:txBody>
          <a:bodyPr>
            <a:normAutofit/>
          </a:bodyPr>
          <a:lstStyle/>
          <a:p>
            <a:pPr>
              <a:buFont typeface="Wingdings" panose="05000000000000000000" pitchFamily="2" charset="2"/>
              <a:buChar char="n"/>
            </a:pPr>
            <a:r>
              <a:rPr lang="zh-CN" altLang="en-US" sz="3200" b="1" dirty="0">
                <a:solidFill>
                  <a:srgbClr val="404040"/>
                </a:solidFill>
                <a:latin typeface="微软雅黑" panose="020B0503020204020204" pitchFamily="34" charset="-122"/>
                <a:ea typeface="微软雅黑" panose="020B0503020204020204" pitchFamily="34" charset="-122"/>
              </a:rPr>
              <a:t>机器学习的起源、内涵、动机</a:t>
            </a:r>
            <a:endParaRPr lang="en-US" altLang="zh-CN" sz="3200" b="1" dirty="0">
              <a:solidFill>
                <a:srgbClr val="404040"/>
              </a:solidFill>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solidFill>
                  <a:srgbClr val="FF0000"/>
                </a:solidFill>
                <a:latin typeface="微软雅黑" panose="020B0503020204020204" pitchFamily="34" charset="-122"/>
                <a:ea typeface="微软雅黑" panose="020B0503020204020204" pitchFamily="34" charset="-122"/>
              </a:rPr>
              <a:t>机器学习主要算法</a:t>
            </a:r>
            <a:endParaRPr lang="en-US" altLang="zh-CN" sz="3200" b="1" dirty="0">
              <a:solidFill>
                <a:srgbClr val="FF0000"/>
              </a:solidFill>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latin typeface="微软雅黑" panose="020B0503020204020204" pitchFamily="34" charset="-122"/>
                <a:ea typeface="微软雅黑" panose="020B0503020204020204" pitchFamily="34" charset="-122"/>
              </a:rPr>
              <a:t>机器学习主要应用</a:t>
            </a:r>
            <a:endParaRPr lang="en-US" altLang="zh-CN" sz="32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latin typeface="微软雅黑" panose="020B0503020204020204" pitchFamily="34" charset="-122"/>
                <a:ea typeface="微软雅黑" panose="020B0503020204020204" pitchFamily="34" charset="-122"/>
              </a:rPr>
              <a:t>机器学习算法实现</a:t>
            </a:r>
            <a:endParaRPr lang="en-US" altLang="zh-CN" sz="32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latin typeface="微软雅黑" panose="020B0503020204020204" pitchFamily="34" charset="-122"/>
                <a:ea typeface="微软雅黑" panose="020B0503020204020204" pitchFamily="34" charset="-122"/>
              </a:rPr>
              <a:t>前置基础知识</a:t>
            </a:r>
            <a:endParaRPr lang="en-US" altLang="zh-CN" sz="32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latin typeface="微软雅黑" panose="020B0503020204020204" pitchFamily="34" charset="-122"/>
                <a:ea typeface="微软雅黑" panose="020B0503020204020204" pitchFamily="34" charset="-122"/>
              </a:rPr>
              <a:t>本课程介绍</a:t>
            </a:r>
          </a:p>
        </p:txBody>
      </p:sp>
      <p:sp>
        <p:nvSpPr>
          <p:cNvPr id="4" name="灯片编号占位符 3">
            <a:extLst>
              <a:ext uri="{FF2B5EF4-FFF2-40B4-BE49-F238E27FC236}">
                <a16:creationId xmlns="" xmlns:a16="http://schemas.microsoft.com/office/drawing/2014/main" id="{DBE6B763-00FD-431C-9A5C-B0FFE406E696}"/>
              </a:ext>
            </a:extLst>
          </p:cNvPr>
          <p:cNvSpPr>
            <a:spLocks noGrp="1"/>
          </p:cNvSpPr>
          <p:nvPr>
            <p:ph type="sldNum" sz="quarter" idx="12"/>
          </p:nvPr>
        </p:nvSpPr>
        <p:spPr/>
        <p:txBody>
          <a:bodyPr/>
          <a:lstStyle/>
          <a:p>
            <a:fld id="{5F8E3D9E-0B09-9345-B286-EB2EB76A2E3E}" type="slidenum">
              <a:rPr kumimoji="1" lang="zh-CN" altLang="en-US" smtClean="0"/>
              <a:pPr/>
              <a:t>17</a:t>
            </a:fld>
            <a:endParaRPr kumimoji="1" lang="zh-CN" altLang="en-US"/>
          </a:p>
        </p:txBody>
      </p:sp>
    </p:spTree>
    <p:extLst>
      <p:ext uri="{BB962C8B-B14F-4D97-AF65-F5344CB8AC3E}">
        <p14:creationId xmlns:p14="http://schemas.microsoft.com/office/powerpoint/2010/main" val="30235709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F8D3BDF-9870-48E2-B713-471ED409026C}"/>
              </a:ext>
            </a:extLst>
          </p:cNvPr>
          <p:cNvSpPr>
            <a:spLocks noGrp="1"/>
          </p:cNvSpPr>
          <p:nvPr>
            <p:ph type="title"/>
          </p:nvPr>
        </p:nvSpPr>
        <p:spPr/>
        <p:txBody>
          <a:bodyPr/>
          <a:lstStyle/>
          <a:p>
            <a:r>
              <a:rPr lang="zh-CN" altLang="en-US" sz="5400" b="1" dirty="0">
                <a:latin typeface="微软雅黑" panose="020B0503020204020204" pitchFamily="34" charset="-122"/>
                <a:ea typeface="微软雅黑" panose="020B0503020204020204" pitchFamily="34" charset="-122"/>
              </a:rPr>
              <a:t>典型的机器学习过程</a:t>
            </a:r>
            <a:endParaRPr lang="zh-CN" altLang="en-US" dirty="0"/>
          </a:p>
        </p:txBody>
      </p:sp>
      <p:sp>
        <p:nvSpPr>
          <p:cNvPr id="3" name="内容占位符 2">
            <a:extLst>
              <a:ext uri="{FF2B5EF4-FFF2-40B4-BE49-F238E27FC236}">
                <a16:creationId xmlns="" xmlns:a16="http://schemas.microsoft.com/office/drawing/2014/main" id="{DC18AFD7-035D-4B48-B58A-2A2E9F334FEB}"/>
              </a:ext>
            </a:extLst>
          </p:cNvPr>
          <p:cNvSpPr>
            <a:spLocks noGrp="1"/>
          </p:cNvSpPr>
          <p:nvPr>
            <p:ph idx="1"/>
          </p:nvPr>
        </p:nvSpPr>
        <p:spPr/>
        <p:txBody>
          <a:bodyPr/>
          <a:lstStyle/>
          <a:p>
            <a:r>
              <a:rPr lang="zh-CN" altLang="en-US" dirty="0"/>
              <a:t>典型的机器学习算法开发和应用过程可以分为以下几个阶段</a:t>
            </a:r>
            <a:r>
              <a:rPr lang="en-US" altLang="zh-CN" dirty="0"/>
              <a:t>:</a:t>
            </a:r>
          </a:p>
          <a:p>
            <a:pPr>
              <a:buFont typeface="Wingdings" panose="05000000000000000000" pitchFamily="2" charset="2"/>
              <a:buChar char="p"/>
            </a:pPr>
            <a:r>
              <a:rPr lang="zh-CN" altLang="en-US" dirty="0"/>
              <a:t>收集数据</a:t>
            </a:r>
            <a:endParaRPr lang="en-US" altLang="zh-CN" dirty="0"/>
          </a:p>
          <a:p>
            <a:pPr>
              <a:buFont typeface="Wingdings" panose="05000000000000000000" pitchFamily="2" charset="2"/>
              <a:buChar char="p"/>
            </a:pPr>
            <a:r>
              <a:rPr lang="zh-CN" altLang="en-US" dirty="0"/>
              <a:t>准备数据</a:t>
            </a:r>
            <a:endParaRPr lang="en-US" altLang="zh-CN" dirty="0"/>
          </a:p>
          <a:p>
            <a:pPr>
              <a:buFont typeface="Wingdings" panose="05000000000000000000" pitchFamily="2" charset="2"/>
              <a:buChar char="p"/>
            </a:pPr>
            <a:r>
              <a:rPr lang="zh-CN" altLang="en-US" dirty="0"/>
              <a:t>分析数据</a:t>
            </a:r>
            <a:endParaRPr lang="en-US" altLang="zh-CN" dirty="0"/>
          </a:p>
          <a:p>
            <a:pPr>
              <a:buFont typeface="Wingdings" panose="05000000000000000000" pitchFamily="2" charset="2"/>
              <a:buChar char="p"/>
            </a:pPr>
            <a:r>
              <a:rPr lang="zh-CN" altLang="en-US" dirty="0"/>
              <a:t>训练数据</a:t>
            </a:r>
            <a:endParaRPr lang="en-US" altLang="zh-CN" dirty="0"/>
          </a:p>
          <a:p>
            <a:pPr>
              <a:buFont typeface="Wingdings" panose="05000000000000000000" pitchFamily="2" charset="2"/>
              <a:buChar char="p"/>
            </a:pPr>
            <a:r>
              <a:rPr lang="zh-CN" altLang="en-US" dirty="0"/>
              <a:t>测试算法</a:t>
            </a:r>
            <a:endParaRPr lang="en-US" altLang="zh-CN" dirty="0"/>
          </a:p>
          <a:p>
            <a:pPr>
              <a:buFont typeface="Wingdings" panose="05000000000000000000" pitchFamily="2" charset="2"/>
              <a:buChar char="p"/>
            </a:pPr>
            <a:r>
              <a:rPr lang="zh-CN" altLang="en-US" dirty="0"/>
              <a:t>使用算法</a:t>
            </a:r>
            <a:endParaRPr lang="en-US" altLang="zh-CN" dirty="0"/>
          </a:p>
        </p:txBody>
      </p:sp>
      <p:sp>
        <p:nvSpPr>
          <p:cNvPr id="4" name="灯片编号占位符 3">
            <a:extLst>
              <a:ext uri="{FF2B5EF4-FFF2-40B4-BE49-F238E27FC236}">
                <a16:creationId xmlns="" xmlns:a16="http://schemas.microsoft.com/office/drawing/2014/main" id="{126465EB-F38E-4A19-9A85-617FC598C8F1}"/>
              </a:ext>
            </a:extLst>
          </p:cNvPr>
          <p:cNvSpPr>
            <a:spLocks noGrp="1"/>
          </p:cNvSpPr>
          <p:nvPr>
            <p:ph type="sldNum" sz="quarter" idx="12"/>
          </p:nvPr>
        </p:nvSpPr>
        <p:spPr/>
        <p:txBody>
          <a:bodyPr/>
          <a:lstStyle/>
          <a:p>
            <a:fld id="{5F8E3D9E-0B09-9345-B286-EB2EB76A2E3E}" type="slidenum">
              <a:rPr kumimoji="1" lang="zh-CN" altLang="en-US" smtClean="0"/>
              <a:pPr/>
              <a:t>18</a:t>
            </a:fld>
            <a:endParaRPr kumimoji="1" lang="zh-CN" altLang="en-US"/>
          </a:p>
        </p:txBody>
      </p:sp>
      <p:pic>
        <p:nvPicPr>
          <p:cNvPr id="5" name="Picture 2">
            <a:extLst>
              <a:ext uri="{FF2B5EF4-FFF2-40B4-BE49-F238E27FC236}">
                <a16:creationId xmlns="" xmlns:a16="http://schemas.microsoft.com/office/drawing/2014/main" id="{8CE1C455-1681-48F0-92FB-56BB4B1A54E1}"/>
              </a:ext>
            </a:extLst>
          </p:cNvPr>
          <p:cNvPicPr/>
          <p:nvPr/>
        </p:nvPicPr>
        <p:blipFill>
          <a:blip r:embed="rId2">
            <a:extLst>
              <a:ext uri="{28A0092B-C50C-407E-A947-70E740481C1C}">
                <a14:useLocalDpi xmlns:a14="http://schemas.microsoft.com/office/drawing/2010/main" val="0"/>
              </a:ext>
            </a:extLst>
          </a:blip>
          <a:srcRect l="5333" b="2116"/>
          <a:stretch>
            <a:fillRect/>
          </a:stretch>
        </p:blipFill>
        <p:spPr bwMode="auto">
          <a:xfrm>
            <a:off x="3544411" y="2840274"/>
            <a:ext cx="5486400" cy="32353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本框 7">
            <a:extLst>
              <a:ext uri="{FF2B5EF4-FFF2-40B4-BE49-F238E27FC236}">
                <a16:creationId xmlns="" xmlns:a16="http://schemas.microsoft.com/office/drawing/2014/main" id="{EE70F989-0980-44A8-A8C0-28A3532BBEA8}"/>
              </a:ext>
            </a:extLst>
          </p:cNvPr>
          <p:cNvSpPr txBox="1"/>
          <p:nvPr/>
        </p:nvSpPr>
        <p:spPr>
          <a:xfrm>
            <a:off x="6335798" y="3454309"/>
            <a:ext cx="554587" cy="276999"/>
          </a:xfrm>
          <a:prstGeom prst="rect">
            <a:avLst/>
          </a:prstGeom>
          <a:solidFill>
            <a:srgbClr val="DCDCDC"/>
          </a:solidFill>
        </p:spPr>
        <p:txBody>
          <a:bodyPr wrap="square" rtlCol="0">
            <a:spAutoFit/>
          </a:bodyPr>
          <a:lstStyle/>
          <a:p>
            <a:endParaRPr lang="zh-CN" altLang="en-US" sz="1200" dirty="0">
              <a:ea typeface="微软雅黑" panose="020B0503020204020204" pitchFamily="34" charset="-122"/>
            </a:endParaRPr>
          </a:p>
        </p:txBody>
      </p:sp>
      <p:sp>
        <p:nvSpPr>
          <p:cNvPr id="6" name="文本框 5">
            <a:extLst>
              <a:ext uri="{FF2B5EF4-FFF2-40B4-BE49-F238E27FC236}">
                <a16:creationId xmlns="" xmlns:a16="http://schemas.microsoft.com/office/drawing/2014/main" id="{A2547970-453C-42EF-BA6F-4433E560A70A}"/>
              </a:ext>
            </a:extLst>
          </p:cNvPr>
          <p:cNvSpPr txBox="1"/>
          <p:nvPr/>
        </p:nvSpPr>
        <p:spPr>
          <a:xfrm>
            <a:off x="6173874" y="3444219"/>
            <a:ext cx="609831" cy="246221"/>
          </a:xfrm>
          <a:prstGeom prst="rect">
            <a:avLst/>
          </a:prstGeom>
          <a:solidFill>
            <a:srgbClr val="DCDCDC"/>
          </a:solidFill>
        </p:spPr>
        <p:txBody>
          <a:bodyPr wrap="square" rtlCol="0">
            <a:spAutoFit/>
          </a:bodyPr>
          <a:lstStyle/>
          <a:p>
            <a:r>
              <a:rPr lang="en-US" altLang="zh-CN" sz="1000" dirty="0">
                <a:ea typeface="微软雅黑" panose="020B0503020204020204" pitchFamily="34" charset="-122"/>
              </a:rPr>
              <a:t>Training</a:t>
            </a:r>
            <a:endParaRPr lang="zh-CN" altLang="en-US" sz="1200" dirty="0">
              <a:ea typeface="微软雅黑" panose="020B0503020204020204" pitchFamily="34" charset="-122"/>
            </a:endParaRPr>
          </a:p>
        </p:txBody>
      </p:sp>
      <p:sp>
        <p:nvSpPr>
          <p:cNvPr id="7" name="文本框 6">
            <a:extLst>
              <a:ext uri="{FF2B5EF4-FFF2-40B4-BE49-F238E27FC236}">
                <a16:creationId xmlns="" xmlns:a16="http://schemas.microsoft.com/office/drawing/2014/main" id="{3577C819-2313-4867-8997-E83A649CFF1D}"/>
              </a:ext>
            </a:extLst>
          </p:cNvPr>
          <p:cNvSpPr txBox="1"/>
          <p:nvPr/>
        </p:nvSpPr>
        <p:spPr>
          <a:xfrm>
            <a:off x="8194153" y="2778981"/>
            <a:ext cx="1245021" cy="369332"/>
          </a:xfrm>
          <a:prstGeom prst="rect">
            <a:avLst/>
          </a:prstGeom>
          <a:solidFill>
            <a:srgbClr val="D3D3D3"/>
          </a:solidFill>
        </p:spPr>
        <p:txBody>
          <a:bodyPr wrap="none" rtlCol="0">
            <a:spAutoFit/>
          </a:bodyPr>
          <a:lstStyle/>
          <a:p>
            <a:r>
              <a:rPr lang="en-US" altLang="zh-CN" dirty="0">
                <a:ea typeface="微软雅黑" panose="020B0503020204020204" pitchFamily="34" charset="-122"/>
              </a:rPr>
              <a:t>Application</a:t>
            </a:r>
            <a:endParaRPr lang="zh-CN" altLang="en-US" dirty="0">
              <a:ea typeface="微软雅黑" panose="020B0503020204020204" pitchFamily="34" charset="-122"/>
            </a:endParaRPr>
          </a:p>
        </p:txBody>
      </p:sp>
    </p:spTree>
    <p:extLst>
      <p:ext uri="{BB962C8B-B14F-4D97-AF65-F5344CB8AC3E}">
        <p14:creationId xmlns:p14="http://schemas.microsoft.com/office/powerpoint/2010/main" val="3650167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F57C6EC-936B-48BA-A623-E50D66A42435}"/>
              </a:ext>
            </a:extLst>
          </p:cNvPr>
          <p:cNvSpPr>
            <a:spLocks noGrp="1"/>
          </p:cNvSpPr>
          <p:nvPr>
            <p:ph type="title"/>
          </p:nvPr>
        </p:nvSpPr>
        <p:spPr/>
        <p:txBody>
          <a:bodyPr/>
          <a:lstStyle/>
          <a:p>
            <a:r>
              <a:rPr lang="zh-CN" altLang="en-US" sz="4800" b="1" dirty="0">
                <a:latin typeface="微软雅黑" panose="020B0503020204020204" pitchFamily="34" charset="-122"/>
                <a:ea typeface="微软雅黑" panose="020B0503020204020204" pitchFamily="34" charset="-122"/>
              </a:rPr>
              <a:t>西瓜数据集</a:t>
            </a:r>
            <a:endParaRPr lang="zh-CN" altLang="en-US" dirty="0"/>
          </a:p>
        </p:txBody>
      </p:sp>
      <p:sp>
        <p:nvSpPr>
          <p:cNvPr id="3" name="内容占位符 2">
            <a:extLst>
              <a:ext uri="{FF2B5EF4-FFF2-40B4-BE49-F238E27FC236}">
                <a16:creationId xmlns="" xmlns:a16="http://schemas.microsoft.com/office/drawing/2014/main" id="{11C52DA3-2064-4692-999C-E8FADB04457B}"/>
              </a:ext>
            </a:extLst>
          </p:cNvPr>
          <p:cNvSpPr>
            <a:spLocks noGrp="1"/>
          </p:cNvSpPr>
          <p:nvPr>
            <p:ph idx="1"/>
          </p:nvPr>
        </p:nvSpPr>
        <p:spPr/>
        <p:txBody>
          <a:bodyPr/>
          <a:lstStyle/>
          <a:p>
            <a:r>
              <a:rPr lang="zh-CN" altLang="en-US" b="1" dirty="0"/>
              <a:t>西瓜数据集</a:t>
            </a:r>
            <a:r>
              <a:rPr lang="zh-CN" altLang="en-US" dirty="0"/>
              <a:t>：</a:t>
            </a:r>
            <a:endParaRPr lang="en-US" altLang="zh-CN" dirty="0"/>
          </a:p>
          <a:p>
            <a:pPr lvl="1"/>
            <a:r>
              <a:rPr lang="en-US" altLang="zh-CN" dirty="0"/>
              <a:t>1)</a:t>
            </a:r>
            <a:r>
              <a:rPr lang="zh-CN" altLang="en-US" b="1" dirty="0"/>
              <a:t>收集</a:t>
            </a:r>
            <a:r>
              <a:rPr lang="zh-CN" altLang="en-US" dirty="0"/>
              <a:t>一些西瓜的训练数据，特征，是否好瓜的标注数据。特征包括，色泽：取值情况为青绿、乌黑；根蒂：取值情况包括：蜷缩、硬挺、稍蜷；敲击声：浊响、清脆、沉闷等。</a:t>
            </a:r>
          </a:p>
          <a:p>
            <a:pPr lvl="1"/>
            <a:r>
              <a:rPr lang="en-US" altLang="zh-CN" dirty="0"/>
              <a:t>2)</a:t>
            </a:r>
            <a:r>
              <a:rPr lang="zh-CN" altLang="en-US" b="1" dirty="0"/>
              <a:t>准备</a:t>
            </a:r>
            <a:r>
              <a:rPr lang="zh-CN" altLang="en-US" dirty="0"/>
              <a:t>数据：采用特定的数据结构和格式对数据进行表示，比如用一个向量表示某个瓜的特征集合，用一个矩阵表示整个数据集</a:t>
            </a:r>
          </a:p>
          <a:p>
            <a:pPr lvl="1"/>
            <a:r>
              <a:rPr lang="en-US" altLang="zh-CN" dirty="0"/>
              <a:t>3)</a:t>
            </a:r>
            <a:r>
              <a:rPr lang="zh-CN" altLang="en-US" b="1" dirty="0"/>
              <a:t>分析</a:t>
            </a:r>
            <a:r>
              <a:rPr lang="zh-CN" altLang="en-US" dirty="0"/>
              <a:t>数据：是否有异常值，是否有明显的模式，特征的特点离散还是连续？特征的数据，进行可视化？确保数据中没有垃圾数据。</a:t>
            </a:r>
          </a:p>
          <a:p>
            <a:pPr lvl="1"/>
            <a:r>
              <a:rPr lang="en-US" altLang="zh-CN" dirty="0"/>
              <a:t>4)</a:t>
            </a:r>
            <a:r>
              <a:rPr lang="zh-CN" altLang="en-US" b="1" dirty="0"/>
              <a:t>训练</a:t>
            </a:r>
            <a:r>
              <a:rPr lang="zh-CN" altLang="en-US" dirty="0"/>
              <a:t>算法：比如决策树、神经网络、</a:t>
            </a:r>
            <a:r>
              <a:rPr lang="en-US" altLang="zh-CN" dirty="0"/>
              <a:t>SVM</a:t>
            </a:r>
            <a:r>
              <a:rPr lang="zh-CN" altLang="en-US" dirty="0"/>
              <a:t>、</a:t>
            </a:r>
            <a:r>
              <a:rPr lang="en-US" altLang="zh-CN" dirty="0"/>
              <a:t>Boosting</a:t>
            </a:r>
            <a:r>
              <a:rPr lang="zh-CN" altLang="en-US" dirty="0"/>
              <a:t>、贝叶斯网络等稍后介绍</a:t>
            </a:r>
          </a:p>
          <a:p>
            <a:pPr lvl="1"/>
            <a:r>
              <a:rPr lang="en-US" altLang="zh-CN" dirty="0"/>
              <a:t>5)</a:t>
            </a:r>
            <a:r>
              <a:rPr lang="zh-CN" altLang="en-US" b="1" dirty="0"/>
              <a:t>测试</a:t>
            </a:r>
            <a:r>
              <a:rPr lang="zh-CN" altLang="en-US" dirty="0"/>
              <a:t>算法：新的数据样本，稍后介绍</a:t>
            </a:r>
          </a:p>
          <a:p>
            <a:pPr lvl="1"/>
            <a:r>
              <a:rPr lang="en-US" altLang="zh-CN" dirty="0"/>
              <a:t>6)</a:t>
            </a:r>
            <a:r>
              <a:rPr lang="zh-CN" altLang="en-US" b="1" dirty="0"/>
              <a:t>使用</a:t>
            </a:r>
            <a:r>
              <a:rPr lang="zh-CN" altLang="en-US" dirty="0"/>
              <a:t>算法：判断新的数据样本是否是好瓜。</a:t>
            </a:r>
          </a:p>
        </p:txBody>
      </p:sp>
      <p:sp>
        <p:nvSpPr>
          <p:cNvPr id="4" name="灯片编号占位符 3">
            <a:extLst>
              <a:ext uri="{FF2B5EF4-FFF2-40B4-BE49-F238E27FC236}">
                <a16:creationId xmlns="" xmlns:a16="http://schemas.microsoft.com/office/drawing/2014/main" id="{D91E12DA-B85B-4B48-89E6-83A220E3B809}"/>
              </a:ext>
            </a:extLst>
          </p:cNvPr>
          <p:cNvSpPr>
            <a:spLocks noGrp="1"/>
          </p:cNvSpPr>
          <p:nvPr>
            <p:ph type="sldNum" sz="quarter" idx="12"/>
          </p:nvPr>
        </p:nvSpPr>
        <p:spPr/>
        <p:txBody>
          <a:bodyPr/>
          <a:lstStyle/>
          <a:p>
            <a:fld id="{5F8E3D9E-0B09-9345-B286-EB2EB76A2E3E}" type="slidenum">
              <a:rPr kumimoji="1" lang="zh-CN" altLang="en-US" smtClean="0"/>
              <a:pPr/>
              <a:t>19</a:t>
            </a:fld>
            <a:endParaRPr kumimoji="1" lang="zh-CN" altLang="en-US"/>
          </a:p>
        </p:txBody>
      </p:sp>
      <p:pic>
        <p:nvPicPr>
          <p:cNvPr id="17410" name="Picture 2" descr="今年西瓜多少钱一斤？2020年西瓜价格行情分析">
            <a:extLst>
              <a:ext uri="{FF2B5EF4-FFF2-40B4-BE49-F238E27FC236}">
                <a16:creationId xmlns="" xmlns:a16="http://schemas.microsoft.com/office/drawing/2014/main" id="{D6D88D2F-9745-4FB6-806D-AFCD4BBF5A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547" y="4657994"/>
            <a:ext cx="2745290" cy="18051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4731932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 xmlns:a16="http://schemas.microsoft.com/office/drawing/2014/main" id="{0A9EE310-F1C4-4FA9-89D9-146D8A4748BA}"/>
              </a:ext>
            </a:extLst>
          </p:cNvPr>
          <p:cNvSpPr>
            <a:spLocks noGrp="1"/>
          </p:cNvSpPr>
          <p:nvPr>
            <p:ph type="sldNum" sz="quarter" idx="12"/>
          </p:nvPr>
        </p:nvSpPr>
        <p:spPr/>
        <p:txBody>
          <a:bodyPr/>
          <a:lstStyle/>
          <a:p>
            <a:fld id="{5F8E3D9E-0B09-9345-B286-EB2EB76A2E3E}" type="slidenum">
              <a:rPr kumimoji="1" lang="zh-CN" altLang="en-US" smtClean="0"/>
              <a:pPr/>
              <a:t>2</a:t>
            </a:fld>
            <a:endParaRPr kumimoji="1" lang="zh-CN" altLang="en-US"/>
          </a:p>
        </p:txBody>
      </p:sp>
      <p:pic>
        <p:nvPicPr>
          <p:cNvPr id="6146" name="Picture 2" descr="https://faculty.swjtu.edu.cn/_tsf/00/02/ZBvU3a2IJ3Yb.png">
            <a:extLst>
              <a:ext uri="{FF2B5EF4-FFF2-40B4-BE49-F238E27FC236}">
                <a16:creationId xmlns="" xmlns:a16="http://schemas.microsoft.com/office/drawing/2014/main" id="{4586A8C0-5ED0-4091-A67B-EF2C67855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669" y="1945535"/>
            <a:ext cx="2362200" cy="283845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 xmlns:a16="http://schemas.microsoft.com/office/drawing/2014/main" id="{E4651D9E-0616-4D07-8560-B605FFE74B7B}"/>
              </a:ext>
            </a:extLst>
          </p:cNvPr>
          <p:cNvSpPr txBox="1"/>
          <p:nvPr/>
        </p:nvSpPr>
        <p:spPr>
          <a:xfrm>
            <a:off x="8038027" y="1878120"/>
            <a:ext cx="1415772" cy="830997"/>
          </a:xfrm>
          <a:prstGeom prst="rect">
            <a:avLst/>
          </a:prstGeom>
          <a:noFill/>
        </p:spPr>
        <p:txBody>
          <a:bodyPr wrap="none" rtlCol="0">
            <a:spAutoFit/>
          </a:bodyPr>
          <a:lstStyle/>
          <a:p>
            <a:r>
              <a:rPr lang="zh-CN" altLang="en-US" sz="4800" b="1" dirty="0">
                <a:latin typeface="微软雅黑" panose="020B0503020204020204" pitchFamily="34" charset="-122"/>
                <a:ea typeface="微软雅黑" panose="020B0503020204020204" pitchFamily="34" charset="-122"/>
              </a:rPr>
              <a:t>李阳</a:t>
            </a:r>
            <a:endParaRPr lang="zh-CN" altLang="en-US" b="1"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 xmlns:a16="http://schemas.microsoft.com/office/drawing/2014/main" id="{9E26943A-24C3-4311-AFCE-96922F79D34B}"/>
              </a:ext>
            </a:extLst>
          </p:cNvPr>
          <p:cNvSpPr txBox="1"/>
          <p:nvPr/>
        </p:nvSpPr>
        <p:spPr>
          <a:xfrm>
            <a:off x="1276236" y="5841324"/>
            <a:ext cx="742950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“基本概念弄</a:t>
            </a:r>
            <a:r>
              <a:rPr lang="zh-CN" altLang="en-US" sz="2800" b="1">
                <a:latin typeface="微软雅黑" panose="020B0503020204020204" pitchFamily="34" charset="-122"/>
                <a:ea typeface="微软雅黑" panose="020B0503020204020204" pitchFamily="34" charset="-122"/>
              </a:rPr>
              <a:t>得</a:t>
            </a:r>
            <a:r>
              <a:rPr lang="zh-CN" altLang="en-US" sz="2800" b="1" smtClean="0">
                <a:latin typeface="微软雅黑" panose="020B0503020204020204" pitchFamily="34" charset="-122"/>
                <a:ea typeface="微软雅黑" panose="020B0503020204020204" pitchFamily="34" charset="-122"/>
              </a:rPr>
              <a:t>清清楚楚</a:t>
            </a:r>
            <a:r>
              <a:rPr lang="zh-CN" altLang="en-US" sz="2800" b="1" dirty="0">
                <a:latin typeface="微软雅黑" panose="020B0503020204020204" pitchFamily="34" charset="-122"/>
                <a:ea typeface="微软雅黑" panose="020B0503020204020204" pitchFamily="34" charset="-122"/>
              </a:rPr>
              <a:t>，</a:t>
            </a:r>
            <a:r>
              <a:rPr lang="zh-CN" altLang="en-US" sz="2800" b="1" smtClean="0">
                <a:latin typeface="微软雅黑" panose="020B0503020204020204" pitchFamily="34" charset="-122"/>
                <a:ea typeface="微软雅黑" panose="020B0503020204020204" pitchFamily="34" charset="-122"/>
              </a:rPr>
              <a:t>算法</a:t>
            </a:r>
            <a:r>
              <a:rPr lang="zh-CN" altLang="en-US" sz="2800" b="1" dirty="0">
                <a:latin typeface="微软雅黑" panose="020B0503020204020204" pitchFamily="34" charset="-122"/>
                <a:ea typeface="微软雅黑" panose="020B0503020204020204" pitchFamily="34" charset="-122"/>
              </a:rPr>
              <a:t>作业信手拈来”</a:t>
            </a:r>
          </a:p>
        </p:txBody>
      </p:sp>
      <p:sp>
        <p:nvSpPr>
          <p:cNvPr id="8" name="文本框 7">
            <a:extLst>
              <a:ext uri="{FF2B5EF4-FFF2-40B4-BE49-F238E27FC236}">
                <a16:creationId xmlns="" xmlns:a16="http://schemas.microsoft.com/office/drawing/2014/main" id="{F611D106-D81D-4630-BD1E-7972E4E777F6}"/>
              </a:ext>
            </a:extLst>
          </p:cNvPr>
          <p:cNvSpPr txBox="1"/>
          <p:nvPr/>
        </p:nvSpPr>
        <p:spPr>
          <a:xfrm>
            <a:off x="4126429" y="5069346"/>
            <a:ext cx="1415772" cy="584775"/>
          </a:xfrm>
          <a:prstGeom prst="rect">
            <a:avLst/>
          </a:prstGeom>
          <a:noFill/>
        </p:spPr>
        <p:txBody>
          <a:bodyPr wrap="none" rtlCol="0">
            <a:spAutoFit/>
          </a:bodyPr>
          <a:lstStyle/>
          <a:p>
            <a:r>
              <a:rPr lang="zh-CN" altLang="en-US" sz="3200" b="1" dirty="0">
                <a:latin typeface="微软雅黑" panose="020B0503020204020204" pitchFamily="34" charset="-122"/>
                <a:ea typeface="微软雅黑" panose="020B0503020204020204" pitchFamily="34" charset="-122"/>
              </a:rPr>
              <a:t>欢迎！</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939" y="2807276"/>
            <a:ext cx="3112301" cy="2074867"/>
          </a:xfrm>
          <a:prstGeom prst="rect">
            <a:avLst/>
          </a:prstGeom>
        </p:spPr>
      </p:pic>
      <p:sp>
        <p:nvSpPr>
          <p:cNvPr id="9" name="文本框 4">
            <a:extLst>
              <a:ext uri="{FF2B5EF4-FFF2-40B4-BE49-F238E27FC236}">
                <a16:creationId xmlns="" xmlns:a16="http://schemas.microsoft.com/office/drawing/2014/main" id="{E4651D9E-0616-4D07-8560-B605FFE74B7B}"/>
              </a:ext>
            </a:extLst>
          </p:cNvPr>
          <p:cNvSpPr txBox="1"/>
          <p:nvPr/>
        </p:nvSpPr>
        <p:spPr>
          <a:xfrm>
            <a:off x="697544" y="1878120"/>
            <a:ext cx="1415772" cy="830997"/>
          </a:xfrm>
          <a:prstGeom prst="rect">
            <a:avLst/>
          </a:prstGeom>
          <a:noFill/>
        </p:spPr>
        <p:txBody>
          <a:bodyPr wrap="none" rtlCol="0">
            <a:spAutoFit/>
          </a:bodyPr>
          <a:lstStyle/>
          <a:p>
            <a:r>
              <a:rPr lang="zh-CN" altLang="en-US" sz="4800" b="1" dirty="0" smtClean="0">
                <a:latin typeface="微软雅黑" panose="020B0503020204020204" pitchFamily="34" charset="-122"/>
                <a:ea typeface="微软雅黑" panose="020B0503020204020204" pitchFamily="34" charset="-122"/>
              </a:rPr>
              <a:t>张瑾</a:t>
            </a:r>
            <a:endParaRPr lang="zh-CN" altLang="en-US" b="1" dirty="0">
              <a:latin typeface="微软雅黑" panose="020B0503020204020204" pitchFamily="34" charset="-122"/>
              <a:ea typeface="微软雅黑" panose="020B0503020204020204" pitchFamily="34" charset="-122"/>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5332" y="0"/>
            <a:ext cx="5000931" cy="1806837"/>
          </a:xfrm>
          <a:prstGeom prst="rect">
            <a:avLst/>
          </a:prstGeom>
        </p:spPr>
      </p:pic>
      <p:sp>
        <p:nvSpPr>
          <p:cNvPr id="11" name="文本框 4">
            <a:extLst>
              <a:ext uri="{FF2B5EF4-FFF2-40B4-BE49-F238E27FC236}">
                <a16:creationId xmlns="" xmlns:a16="http://schemas.microsoft.com/office/drawing/2014/main" id="{E4651D9E-0616-4D07-8560-B605FFE74B7B}"/>
              </a:ext>
            </a:extLst>
          </p:cNvPr>
          <p:cNvSpPr txBox="1"/>
          <p:nvPr/>
        </p:nvSpPr>
        <p:spPr>
          <a:xfrm>
            <a:off x="697544" y="918940"/>
            <a:ext cx="2646878" cy="830997"/>
          </a:xfrm>
          <a:prstGeom prst="rect">
            <a:avLst/>
          </a:prstGeom>
          <a:noFill/>
        </p:spPr>
        <p:txBody>
          <a:bodyPr wrap="none" rtlCol="0">
            <a:spAutoFit/>
          </a:bodyPr>
          <a:lstStyle/>
          <a:p>
            <a:r>
              <a:rPr lang="zh-CN" altLang="en-US" sz="4800" b="1" dirty="0" smtClean="0">
                <a:latin typeface="微软雅黑" panose="020B0503020204020204" pitchFamily="34" charset="-122"/>
                <a:ea typeface="微软雅黑" panose="020B0503020204020204" pitchFamily="34" charset="-122"/>
              </a:rPr>
              <a:t>课程团队</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7447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F2E47BF-6406-4EDC-A113-9A24C812C74A}"/>
              </a:ext>
            </a:extLst>
          </p:cNvPr>
          <p:cNvSpPr>
            <a:spLocks noGrp="1"/>
          </p:cNvSpPr>
          <p:nvPr>
            <p:ph type="title"/>
          </p:nvPr>
        </p:nvSpPr>
        <p:spPr/>
        <p:txBody>
          <a:bodyPr/>
          <a:lstStyle/>
          <a:p>
            <a:r>
              <a:rPr lang="zh-CN" altLang="en-US" sz="5400" b="1" dirty="0">
                <a:latin typeface="微软雅黑" panose="020B0503020204020204" pitchFamily="34" charset="-122"/>
                <a:ea typeface="微软雅黑" panose="020B0503020204020204" pitchFamily="34" charset="-122"/>
              </a:rPr>
              <a:t>西瓜分类</a:t>
            </a:r>
            <a:endParaRPr lang="zh-CN" altLang="en-US" dirty="0"/>
          </a:p>
        </p:txBody>
      </p:sp>
      <p:sp>
        <p:nvSpPr>
          <p:cNvPr id="4" name="灯片编号占位符 3">
            <a:extLst>
              <a:ext uri="{FF2B5EF4-FFF2-40B4-BE49-F238E27FC236}">
                <a16:creationId xmlns="" xmlns:a16="http://schemas.microsoft.com/office/drawing/2014/main" id="{3B9E4E46-1081-440A-A89B-E424EEBC70B2}"/>
              </a:ext>
            </a:extLst>
          </p:cNvPr>
          <p:cNvSpPr>
            <a:spLocks noGrp="1"/>
          </p:cNvSpPr>
          <p:nvPr>
            <p:ph type="sldNum" sz="quarter" idx="12"/>
          </p:nvPr>
        </p:nvSpPr>
        <p:spPr/>
        <p:txBody>
          <a:bodyPr/>
          <a:lstStyle/>
          <a:p>
            <a:fld id="{5F8E3D9E-0B09-9345-B286-EB2EB76A2E3E}" type="slidenum">
              <a:rPr kumimoji="1" lang="zh-CN" altLang="en-US" smtClean="0"/>
              <a:pPr/>
              <a:t>20</a:t>
            </a:fld>
            <a:endParaRPr kumimoji="1" lang="zh-CN" altLang="en-US"/>
          </a:p>
        </p:txBody>
      </p:sp>
      <p:pic>
        <p:nvPicPr>
          <p:cNvPr id="5" name="图片 4">
            <a:extLst>
              <a:ext uri="{FF2B5EF4-FFF2-40B4-BE49-F238E27FC236}">
                <a16:creationId xmlns="" xmlns:a16="http://schemas.microsoft.com/office/drawing/2014/main" id="{7BC5158A-A13B-4FE8-B30E-7FF4E0270EB5}"/>
              </a:ext>
            </a:extLst>
          </p:cNvPr>
          <p:cNvPicPr/>
          <p:nvPr/>
        </p:nvPicPr>
        <p:blipFill>
          <a:blip r:embed="rId2"/>
          <a:stretch>
            <a:fillRect/>
          </a:stretch>
        </p:blipFill>
        <p:spPr>
          <a:xfrm>
            <a:off x="1927587" y="2292289"/>
            <a:ext cx="5759450" cy="3401695"/>
          </a:xfrm>
          <a:prstGeom prst="rect">
            <a:avLst/>
          </a:prstGeom>
        </p:spPr>
      </p:pic>
    </p:spTree>
    <p:extLst>
      <p:ext uri="{BB962C8B-B14F-4D97-AF65-F5344CB8AC3E}">
        <p14:creationId xmlns:p14="http://schemas.microsoft.com/office/powerpoint/2010/main" val="20517408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B39CA14-8D09-4444-9DF0-A522C0AC49F9}"/>
              </a:ext>
            </a:extLst>
          </p:cNvPr>
          <p:cNvSpPr>
            <a:spLocks noGrp="1"/>
          </p:cNvSpPr>
          <p:nvPr>
            <p:ph type="title"/>
          </p:nvPr>
        </p:nvSpPr>
        <p:spPr/>
        <p:txBody>
          <a:bodyPr/>
          <a:lstStyle/>
          <a:p>
            <a:r>
              <a:rPr lang="zh-CN" altLang="en-US" sz="4800" b="1" dirty="0">
                <a:latin typeface="微软雅黑" panose="020B0503020204020204" pitchFamily="34" charset="-122"/>
              </a:rPr>
              <a:t>西瓜分类</a:t>
            </a:r>
            <a:endParaRPr lang="zh-CN" altLang="en-US" dirty="0"/>
          </a:p>
        </p:txBody>
      </p:sp>
      <p:sp>
        <p:nvSpPr>
          <p:cNvPr id="3" name="内容占位符 2">
            <a:extLst>
              <a:ext uri="{FF2B5EF4-FFF2-40B4-BE49-F238E27FC236}">
                <a16:creationId xmlns="" xmlns:a16="http://schemas.microsoft.com/office/drawing/2014/main" id="{FD400731-4403-45FF-8995-E86A34963AE8}"/>
              </a:ext>
            </a:extLst>
          </p:cNvPr>
          <p:cNvSpPr>
            <a:spLocks noGrp="1"/>
          </p:cNvSpPr>
          <p:nvPr>
            <p:ph idx="1"/>
          </p:nvPr>
        </p:nvSpPr>
        <p:spPr/>
        <p:txBody>
          <a:bodyPr/>
          <a:lstStyle/>
          <a:p>
            <a:r>
              <a:rPr lang="zh-CN" altLang="en-US" dirty="0"/>
              <a:t>假设的表示： </a:t>
            </a:r>
            <a:r>
              <a:rPr lang="en-US" altLang="zh-CN" dirty="0"/>
              <a:t>(</a:t>
            </a:r>
            <a:r>
              <a:rPr lang="zh-CN" altLang="en-US" dirty="0"/>
              <a:t>色泽</a:t>
            </a:r>
            <a:r>
              <a:rPr lang="en-US" altLang="zh-CN" dirty="0"/>
              <a:t>=?)^(</a:t>
            </a:r>
            <a:r>
              <a:rPr lang="zh-CN" altLang="en-US" dirty="0"/>
              <a:t>根蒂</a:t>
            </a:r>
            <a:r>
              <a:rPr lang="en-US" altLang="zh-CN" dirty="0"/>
              <a:t>=</a:t>
            </a:r>
            <a:r>
              <a:rPr lang="zh-CN" altLang="en-US" dirty="0"/>
              <a:t>？</a:t>
            </a:r>
            <a:r>
              <a:rPr lang="en-US" altLang="zh-CN" dirty="0"/>
              <a:t>)^(</a:t>
            </a:r>
            <a:r>
              <a:rPr lang="zh-CN" altLang="en-US" dirty="0"/>
              <a:t>敲声</a:t>
            </a:r>
            <a:r>
              <a:rPr lang="en-US" altLang="zh-CN" dirty="0"/>
              <a:t>=</a:t>
            </a:r>
            <a:r>
              <a:rPr lang="zh-CN" altLang="en-US" dirty="0"/>
              <a:t>？</a:t>
            </a:r>
            <a:r>
              <a:rPr lang="en-US" altLang="zh-CN" dirty="0"/>
              <a:t>)</a:t>
            </a:r>
            <a:endParaRPr lang="zh-CN" altLang="en-US" dirty="0"/>
          </a:p>
        </p:txBody>
      </p:sp>
      <p:sp>
        <p:nvSpPr>
          <p:cNvPr id="4" name="灯片编号占位符 3">
            <a:extLst>
              <a:ext uri="{FF2B5EF4-FFF2-40B4-BE49-F238E27FC236}">
                <a16:creationId xmlns="" xmlns:a16="http://schemas.microsoft.com/office/drawing/2014/main" id="{181670B9-21CA-470E-8DBB-452988A38E62}"/>
              </a:ext>
            </a:extLst>
          </p:cNvPr>
          <p:cNvSpPr>
            <a:spLocks noGrp="1"/>
          </p:cNvSpPr>
          <p:nvPr>
            <p:ph type="sldNum" sz="quarter" idx="12"/>
          </p:nvPr>
        </p:nvSpPr>
        <p:spPr/>
        <p:txBody>
          <a:bodyPr/>
          <a:lstStyle/>
          <a:p>
            <a:fld id="{5F8E3D9E-0B09-9345-B286-EB2EB76A2E3E}" type="slidenum">
              <a:rPr kumimoji="1" lang="zh-CN" altLang="en-US" smtClean="0"/>
              <a:pPr/>
              <a:t>21</a:t>
            </a:fld>
            <a:endParaRPr kumimoji="1" lang="zh-CN" altLang="en-US"/>
          </a:p>
        </p:txBody>
      </p:sp>
      <p:sp>
        <p:nvSpPr>
          <p:cNvPr id="5" name="文本框 4">
            <a:extLst>
              <a:ext uri="{FF2B5EF4-FFF2-40B4-BE49-F238E27FC236}">
                <a16:creationId xmlns="" xmlns:a16="http://schemas.microsoft.com/office/drawing/2014/main" id="{74DFAF5B-2E59-497A-BA9E-D0084A7126C3}"/>
              </a:ext>
            </a:extLst>
          </p:cNvPr>
          <p:cNvSpPr txBox="1"/>
          <p:nvPr/>
        </p:nvSpPr>
        <p:spPr>
          <a:xfrm>
            <a:off x="1836638" y="4801615"/>
            <a:ext cx="1620957"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假设空间</a:t>
            </a:r>
          </a:p>
        </p:txBody>
      </p:sp>
      <p:sp>
        <p:nvSpPr>
          <p:cNvPr id="6" name="文本框 5">
            <a:extLst>
              <a:ext uri="{FF2B5EF4-FFF2-40B4-BE49-F238E27FC236}">
                <a16:creationId xmlns="" xmlns:a16="http://schemas.microsoft.com/office/drawing/2014/main" id="{C96258C6-B7F1-4967-9FEE-E4D5D92BCCCD}"/>
              </a:ext>
            </a:extLst>
          </p:cNvPr>
          <p:cNvSpPr txBox="1"/>
          <p:nvPr/>
        </p:nvSpPr>
        <p:spPr>
          <a:xfrm>
            <a:off x="6819146" y="4751058"/>
            <a:ext cx="1620957"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版本空间</a:t>
            </a:r>
          </a:p>
        </p:txBody>
      </p:sp>
      <p:pic>
        <p:nvPicPr>
          <p:cNvPr id="7" name="图片 6">
            <a:extLst>
              <a:ext uri="{FF2B5EF4-FFF2-40B4-BE49-F238E27FC236}">
                <a16:creationId xmlns="" xmlns:a16="http://schemas.microsoft.com/office/drawing/2014/main" id="{73351AD4-D3D5-486F-B0C8-643CEFE86308}"/>
              </a:ext>
            </a:extLst>
          </p:cNvPr>
          <p:cNvPicPr>
            <a:picLocks noChangeAspect="1"/>
          </p:cNvPicPr>
          <p:nvPr/>
        </p:nvPicPr>
        <p:blipFill>
          <a:blip r:embed="rId2"/>
          <a:stretch>
            <a:fillRect/>
          </a:stretch>
        </p:blipFill>
        <p:spPr>
          <a:xfrm>
            <a:off x="213200" y="2956514"/>
            <a:ext cx="5355837" cy="1900047"/>
          </a:xfrm>
          <a:prstGeom prst="rect">
            <a:avLst/>
          </a:prstGeom>
        </p:spPr>
      </p:pic>
      <p:pic>
        <p:nvPicPr>
          <p:cNvPr id="8" name="图片 7">
            <a:extLst>
              <a:ext uri="{FF2B5EF4-FFF2-40B4-BE49-F238E27FC236}">
                <a16:creationId xmlns="" xmlns:a16="http://schemas.microsoft.com/office/drawing/2014/main" id="{B4EE7E75-153E-455B-B572-9D2F29E87680}"/>
              </a:ext>
            </a:extLst>
          </p:cNvPr>
          <p:cNvPicPr>
            <a:picLocks noChangeAspect="1"/>
          </p:cNvPicPr>
          <p:nvPr/>
        </p:nvPicPr>
        <p:blipFill>
          <a:blip r:embed="rId3"/>
          <a:stretch>
            <a:fillRect/>
          </a:stretch>
        </p:blipFill>
        <p:spPr>
          <a:xfrm>
            <a:off x="5322888" y="3442683"/>
            <a:ext cx="4143375" cy="800100"/>
          </a:xfrm>
          <a:prstGeom prst="rect">
            <a:avLst/>
          </a:prstGeom>
        </p:spPr>
      </p:pic>
      <p:pic>
        <p:nvPicPr>
          <p:cNvPr id="9" name="图片 8">
            <a:extLst>
              <a:ext uri="{FF2B5EF4-FFF2-40B4-BE49-F238E27FC236}">
                <a16:creationId xmlns="" xmlns:a16="http://schemas.microsoft.com/office/drawing/2014/main" id="{BE6A7A82-FF63-4FE6-BD53-E35CFB89CFB0}"/>
              </a:ext>
            </a:extLst>
          </p:cNvPr>
          <p:cNvPicPr/>
          <p:nvPr/>
        </p:nvPicPr>
        <p:blipFill rotWithShape="1">
          <a:blip r:embed="rId4"/>
          <a:srcRect t="44144" r="58496" b="26335"/>
          <a:stretch/>
        </p:blipFill>
        <p:spPr>
          <a:xfrm>
            <a:off x="6271218" y="2382363"/>
            <a:ext cx="2390413" cy="1004228"/>
          </a:xfrm>
          <a:prstGeom prst="rect">
            <a:avLst/>
          </a:prstGeom>
        </p:spPr>
      </p:pic>
      <p:sp>
        <p:nvSpPr>
          <p:cNvPr id="10" name="文本框 9">
            <a:extLst>
              <a:ext uri="{FF2B5EF4-FFF2-40B4-BE49-F238E27FC236}">
                <a16:creationId xmlns="" xmlns:a16="http://schemas.microsoft.com/office/drawing/2014/main" id="{D93774E6-2E10-4907-9F44-150062E2F12E}"/>
              </a:ext>
            </a:extLst>
          </p:cNvPr>
          <p:cNvSpPr txBox="1"/>
          <p:nvPr/>
        </p:nvSpPr>
        <p:spPr>
          <a:xfrm>
            <a:off x="4197866" y="5774790"/>
            <a:ext cx="1620957"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归纳偏好</a:t>
            </a:r>
          </a:p>
        </p:txBody>
      </p:sp>
      <p:sp>
        <p:nvSpPr>
          <p:cNvPr id="11" name="文本框 10">
            <a:extLst>
              <a:ext uri="{FF2B5EF4-FFF2-40B4-BE49-F238E27FC236}">
                <a16:creationId xmlns="" xmlns:a16="http://schemas.microsoft.com/office/drawing/2014/main" id="{05357514-BCAF-4352-9C55-B30A7FC42066}"/>
              </a:ext>
            </a:extLst>
          </p:cNvPr>
          <p:cNvSpPr txBox="1"/>
          <p:nvPr/>
        </p:nvSpPr>
        <p:spPr>
          <a:xfrm>
            <a:off x="7762240" y="6146800"/>
            <a:ext cx="537327" cy="369332"/>
          </a:xfrm>
          <a:prstGeom prst="rect">
            <a:avLst/>
          </a:prstGeom>
          <a:noFill/>
        </p:spPr>
        <p:txBody>
          <a:bodyPr wrap="none" rtlCol="0">
            <a:spAutoFit/>
          </a:bodyPr>
          <a:lstStyle/>
          <a:p>
            <a:r>
              <a:rPr lang="en-US" altLang="zh-CN" dirty="0"/>
              <a:t>NFL</a:t>
            </a:r>
            <a:endParaRPr lang="zh-CN" altLang="en-US" dirty="0"/>
          </a:p>
        </p:txBody>
      </p:sp>
    </p:spTree>
    <p:extLst>
      <p:ext uri="{BB962C8B-B14F-4D97-AF65-F5344CB8AC3E}">
        <p14:creationId xmlns:p14="http://schemas.microsoft.com/office/powerpoint/2010/main" val="8619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5F52CE8-93A4-4460-87D3-13EF12FAB507}"/>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完整版西瓜数据集</a:t>
            </a:r>
            <a:endParaRPr lang="zh-CN" altLang="en-US" sz="6000" dirty="0"/>
          </a:p>
        </p:txBody>
      </p:sp>
      <p:sp>
        <p:nvSpPr>
          <p:cNvPr id="3" name="内容占位符 2">
            <a:extLst>
              <a:ext uri="{FF2B5EF4-FFF2-40B4-BE49-F238E27FC236}">
                <a16:creationId xmlns="" xmlns:a16="http://schemas.microsoft.com/office/drawing/2014/main" id="{CAF5DD2A-5DA9-4353-B900-5A530BC07F24}"/>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 xmlns:a16="http://schemas.microsoft.com/office/drawing/2014/main" id="{2E8E44A3-DBAC-413F-A7C8-82986BC6EE97}"/>
              </a:ext>
            </a:extLst>
          </p:cNvPr>
          <p:cNvSpPr>
            <a:spLocks noGrp="1"/>
          </p:cNvSpPr>
          <p:nvPr>
            <p:ph type="sldNum" sz="quarter" idx="12"/>
          </p:nvPr>
        </p:nvSpPr>
        <p:spPr/>
        <p:txBody>
          <a:bodyPr/>
          <a:lstStyle/>
          <a:p>
            <a:fld id="{5F8E3D9E-0B09-9345-B286-EB2EB76A2E3E}" type="slidenum">
              <a:rPr kumimoji="1" lang="zh-CN" altLang="en-US" smtClean="0"/>
              <a:pPr/>
              <a:t>22</a:t>
            </a:fld>
            <a:endParaRPr kumimoji="1" lang="zh-CN" altLang="en-US"/>
          </a:p>
        </p:txBody>
      </p:sp>
      <p:pic>
        <p:nvPicPr>
          <p:cNvPr id="6" name="图片 5">
            <a:extLst>
              <a:ext uri="{FF2B5EF4-FFF2-40B4-BE49-F238E27FC236}">
                <a16:creationId xmlns="" xmlns:a16="http://schemas.microsoft.com/office/drawing/2014/main" id="{DCA28DC2-52D7-4326-BBB0-61AD56AB0677}"/>
              </a:ext>
            </a:extLst>
          </p:cNvPr>
          <p:cNvPicPr>
            <a:picLocks noChangeAspect="1"/>
          </p:cNvPicPr>
          <p:nvPr/>
        </p:nvPicPr>
        <p:blipFill>
          <a:blip r:embed="rId2"/>
          <a:stretch>
            <a:fillRect/>
          </a:stretch>
        </p:blipFill>
        <p:spPr>
          <a:xfrm>
            <a:off x="998389" y="1798491"/>
            <a:ext cx="7197997" cy="4706077"/>
          </a:xfrm>
          <a:prstGeom prst="rect">
            <a:avLst/>
          </a:prstGeom>
        </p:spPr>
      </p:pic>
      <p:sp>
        <p:nvSpPr>
          <p:cNvPr id="7" name="文本框 6">
            <a:extLst>
              <a:ext uri="{FF2B5EF4-FFF2-40B4-BE49-F238E27FC236}">
                <a16:creationId xmlns="" xmlns:a16="http://schemas.microsoft.com/office/drawing/2014/main" id="{0DE3F1B1-909B-436F-B603-2E7EB319B7E5}"/>
              </a:ext>
            </a:extLst>
          </p:cNvPr>
          <p:cNvSpPr txBox="1"/>
          <p:nvPr/>
        </p:nvSpPr>
        <p:spPr>
          <a:xfrm>
            <a:off x="8090455" y="2660560"/>
            <a:ext cx="677108" cy="2669962"/>
          </a:xfrm>
          <a:prstGeom prst="rect">
            <a:avLst/>
          </a:prstGeom>
          <a:noFill/>
        </p:spPr>
        <p:txBody>
          <a:bodyPr vert="eaVert" wrap="none" rtlCol="0">
            <a:spAutoFit/>
          </a:bodyPr>
          <a:lstStyle/>
          <a:p>
            <a:r>
              <a:rPr lang="zh-CN" altLang="en-US" sz="3200" b="1" dirty="0">
                <a:ea typeface="微软雅黑" panose="020B0503020204020204" pitchFamily="34" charset="-122"/>
              </a:rPr>
              <a:t>西瓜数据集</a:t>
            </a:r>
            <a:r>
              <a:rPr lang="en-US" altLang="zh-CN" sz="3200" b="1" dirty="0">
                <a:ea typeface="微软雅黑" panose="020B0503020204020204" pitchFamily="34" charset="-122"/>
              </a:rPr>
              <a:t>3.0</a:t>
            </a:r>
            <a:endParaRPr lang="zh-CN" altLang="en-US" sz="3200" b="1" dirty="0">
              <a:ea typeface="微软雅黑" panose="020B0503020204020204" pitchFamily="34" charset="-122"/>
            </a:endParaRPr>
          </a:p>
        </p:txBody>
      </p:sp>
    </p:spTree>
    <p:extLst>
      <p:ext uri="{BB962C8B-B14F-4D97-AF65-F5344CB8AC3E}">
        <p14:creationId xmlns:p14="http://schemas.microsoft.com/office/powerpoint/2010/main" val="26114047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C533C72-2167-4F81-AB23-7688403A5907}"/>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机器学习的基本术语</a:t>
            </a:r>
          </a:p>
        </p:txBody>
      </p:sp>
      <p:sp>
        <p:nvSpPr>
          <p:cNvPr id="4" name="灯片编号占位符 3">
            <a:extLst>
              <a:ext uri="{FF2B5EF4-FFF2-40B4-BE49-F238E27FC236}">
                <a16:creationId xmlns="" xmlns:a16="http://schemas.microsoft.com/office/drawing/2014/main" id="{2EBB267D-198C-4C70-A4E3-71BC88188106}"/>
              </a:ext>
            </a:extLst>
          </p:cNvPr>
          <p:cNvSpPr>
            <a:spLocks noGrp="1"/>
          </p:cNvSpPr>
          <p:nvPr>
            <p:ph type="sldNum" sz="quarter" idx="12"/>
          </p:nvPr>
        </p:nvSpPr>
        <p:spPr/>
        <p:txBody>
          <a:bodyPr/>
          <a:lstStyle/>
          <a:p>
            <a:fld id="{5F8E3D9E-0B09-9345-B286-EB2EB76A2E3E}" type="slidenum">
              <a:rPr kumimoji="1" lang="zh-CN" altLang="en-US" smtClean="0"/>
              <a:pPr/>
              <a:t>23</a:t>
            </a:fld>
            <a:endParaRPr kumimoji="1" lang="zh-CN" altLang="en-US"/>
          </a:p>
        </p:txBody>
      </p:sp>
      <p:pic>
        <p:nvPicPr>
          <p:cNvPr id="5" name="图片 4">
            <a:extLst>
              <a:ext uri="{FF2B5EF4-FFF2-40B4-BE49-F238E27FC236}">
                <a16:creationId xmlns="" xmlns:a16="http://schemas.microsoft.com/office/drawing/2014/main" id="{D009A636-F72B-4811-AA26-D920A21FC27A}"/>
              </a:ext>
            </a:extLst>
          </p:cNvPr>
          <p:cNvPicPr>
            <a:picLocks noChangeAspect="1"/>
          </p:cNvPicPr>
          <p:nvPr/>
        </p:nvPicPr>
        <p:blipFill>
          <a:blip r:embed="rId2"/>
          <a:stretch>
            <a:fillRect/>
          </a:stretch>
        </p:blipFill>
        <p:spPr>
          <a:xfrm>
            <a:off x="851964" y="2049664"/>
            <a:ext cx="7668257" cy="4417491"/>
          </a:xfrm>
          <a:prstGeom prst="rect">
            <a:avLst/>
          </a:prstGeom>
        </p:spPr>
      </p:pic>
    </p:spTree>
    <p:extLst>
      <p:ext uri="{BB962C8B-B14F-4D97-AF65-F5344CB8AC3E}">
        <p14:creationId xmlns:p14="http://schemas.microsoft.com/office/powerpoint/2010/main" val="39828618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B01D61F-D77A-4128-B769-5D62D7A12C5B}"/>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机器学习主要算法</a:t>
            </a:r>
            <a:endParaRPr lang="zh-CN" altLang="en-US" sz="5400" dirty="0"/>
          </a:p>
        </p:txBody>
      </p:sp>
      <p:sp>
        <p:nvSpPr>
          <p:cNvPr id="3" name="内容占位符 2">
            <a:extLst>
              <a:ext uri="{FF2B5EF4-FFF2-40B4-BE49-F238E27FC236}">
                <a16:creationId xmlns="" xmlns:a16="http://schemas.microsoft.com/office/drawing/2014/main" id="{FDB3B9C9-50EF-47CC-B2BC-E1DECBECE462}"/>
              </a:ext>
            </a:extLst>
          </p:cNvPr>
          <p:cNvSpPr>
            <a:spLocks noGrp="1"/>
          </p:cNvSpPr>
          <p:nvPr>
            <p:ph idx="1"/>
          </p:nvPr>
        </p:nvSpPr>
        <p:spPr/>
        <p:txBody>
          <a:bodyPr>
            <a:normAutofit fontScale="92500" lnSpcReduction="20000"/>
          </a:bodyPr>
          <a:lstStyle/>
          <a:p>
            <a:r>
              <a:rPr lang="zh-CN" altLang="en-US" dirty="0"/>
              <a:t>算法任务特点：</a:t>
            </a:r>
            <a:endParaRPr lang="en-US" altLang="zh-CN" dirty="0"/>
          </a:p>
          <a:p>
            <a:pPr lvl="1"/>
            <a:r>
              <a:rPr lang="zh-CN" altLang="en-US" sz="1900" dirty="0"/>
              <a:t>预测类：使用一些变量过去的值，来预测其它变量未来的值</a:t>
            </a:r>
            <a:endParaRPr lang="en-US" altLang="zh-CN" sz="1900" dirty="0"/>
          </a:p>
          <a:p>
            <a:pPr lvl="1"/>
            <a:r>
              <a:rPr lang="zh-CN" altLang="en-US" sz="1900" dirty="0"/>
              <a:t>描述类：寻找一些人类可理解的模式，描述数据</a:t>
            </a:r>
            <a:endParaRPr lang="en-US" altLang="zh-CN" sz="1900" dirty="0"/>
          </a:p>
          <a:p>
            <a:r>
              <a:rPr lang="zh-CN" altLang="en-US" dirty="0"/>
              <a:t>算法是否带有全部标签：</a:t>
            </a:r>
            <a:endParaRPr lang="en-US" altLang="zh-CN" dirty="0"/>
          </a:p>
          <a:p>
            <a:pPr lvl="1"/>
            <a:r>
              <a:rPr lang="zh-CN" altLang="en-US" sz="1900" dirty="0"/>
              <a:t>监督</a:t>
            </a:r>
            <a:endParaRPr lang="en-US" altLang="zh-CN" sz="1900" dirty="0"/>
          </a:p>
          <a:p>
            <a:pPr lvl="1"/>
            <a:r>
              <a:rPr lang="zh-CN" altLang="en-US" sz="1900" dirty="0"/>
              <a:t>半监督</a:t>
            </a:r>
            <a:endParaRPr lang="en-US" altLang="zh-CN" sz="1900" dirty="0"/>
          </a:p>
          <a:p>
            <a:pPr lvl="1"/>
            <a:r>
              <a:rPr lang="zh-CN" altLang="en-US" sz="1900" dirty="0"/>
              <a:t>无监督</a:t>
            </a:r>
            <a:endParaRPr lang="en-US" altLang="zh-CN" sz="1900" dirty="0"/>
          </a:p>
          <a:p>
            <a:r>
              <a:rPr lang="zh-CN" altLang="en-US" dirty="0"/>
              <a:t>算法处理数值类型：</a:t>
            </a:r>
            <a:endParaRPr lang="en-US" altLang="zh-CN" dirty="0"/>
          </a:p>
          <a:p>
            <a:pPr lvl="1"/>
            <a:r>
              <a:rPr lang="zh-CN" altLang="en-US" sz="1900" dirty="0"/>
              <a:t>离散：分类</a:t>
            </a:r>
            <a:endParaRPr lang="en-US" altLang="zh-CN" sz="1900" dirty="0"/>
          </a:p>
          <a:p>
            <a:pPr lvl="1"/>
            <a:r>
              <a:rPr lang="zh-CN" altLang="en-US" sz="1900" dirty="0"/>
              <a:t>连续：回归</a:t>
            </a:r>
            <a:endParaRPr lang="en-US" altLang="zh-CN" sz="1900" dirty="0"/>
          </a:p>
          <a:p>
            <a:r>
              <a:rPr lang="zh-CN" altLang="en-US" dirty="0"/>
              <a:t>算法特点：</a:t>
            </a:r>
            <a:endParaRPr lang="en-US" altLang="zh-CN" dirty="0"/>
          </a:p>
          <a:p>
            <a:pPr lvl="1"/>
            <a:r>
              <a:rPr lang="zh-CN" altLang="en-US" sz="1900" dirty="0"/>
              <a:t>基于规则的学习</a:t>
            </a:r>
            <a:endParaRPr lang="en-US" altLang="zh-CN" sz="1900" dirty="0"/>
          </a:p>
          <a:p>
            <a:pPr lvl="1"/>
            <a:r>
              <a:rPr lang="zh-CN" altLang="en-US" sz="1900" dirty="0"/>
              <a:t>统计学习等</a:t>
            </a:r>
            <a:endParaRPr lang="en-US" altLang="zh-CN" sz="1900" dirty="0"/>
          </a:p>
          <a:p>
            <a:pPr lvl="1"/>
            <a:endParaRPr lang="en-US" altLang="zh-CN" dirty="0"/>
          </a:p>
          <a:p>
            <a:pPr lvl="1"/>
            <a:endParaRPr lang="zh-CN" altLang="en-US" dirty="0"/>
          </a:p>
        </p:txBody>
      </p:sp>
      <p:sp>
        <p:nvSpPr>
          <p:cNvPr id="4" name="灯片编号占位符 3">
            <a:extLst>
              <a:ext uri="{FF2B5EF4-FFF2-40B4-BE49-F238E27FC236}">
                <a16:creationId xmlns="" xmlns:a16="http://schemas.microsoft.com/office/drawing/2014/main" id="{69ED1996-5BD5-4379-9EF3-F64737B108C6}"/>
              </a:ext>
            </a:extLst>
          </p:cNvPr>
          <p:cNvSpPr>
            <a:spLocks noGrp="1"/>
          </p:cNvSpPr>
          <p:nvPr>
            <p:ph type="sldNum" sz="quarter" idx="12"/>
          </p:nvPr>
        </p:nvSpPr>
        <p:spPr/>
        <p:txBody>
          <a:bodyPr/>
          <a:lstStyle/>
          <a:p>
            <a:fld id="{5F8E3D9E-0B09-9345-B286-EB2EB76A2E3E}" type="slidenum">
              <a:rPr kumimoji="1" lang="zh-CN" altLang="en-US" smtClean="0"/>
              <a:pPr/>
              <a:t>24</a:t>
            </a:fld>
            <a:endParaRPr kumimoji="1" lang="zh-CN" altLang="en-US"/>
          </a:p>
        </p:txBody>
      </p:sp>
    </p:spTree>
    <p:extLst>
      <p:ext uri="{BB962C8B-B14F-4D97-AF65-F5344CB8AC3E}">
        <p14:creationId xmlns:p14="http://schemas.microsoft.com/office/powerpoint/2010/main" val="41565377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ABF8027-9419-49E8-B104-684A8C0E5A6A}"/>
              </a:ext>
            </a:extLst>
          </p:cNvPr>
          <p:cNvSpPr>
            <a:spLocks noGrp="1"/>
          </p:cNvSpPr>
          <p:nvPr>
            <p:ph type="title"/>
          </p:nvPr>
        </p:nvSpPr>
        <p:spPr/>
        <p:txBody>
          <a:bodyPr/>
          <a:lstStyle/>
          <a:p>
            <a:r>
              <a:rPr lang="zh-CN" altLang="en-US" sz="5400" b="1" dirty="0">
                <a:latin typeface="微软雅黑" panose="020B0503020204020204" pitchFamily="34" charset="-122"/>
                <a:ea typeface="微软雅黑" panose="020B0503020204020204" pitchFamily="34" charset="-122"/>
              </a:rPr>
              <a:t>机器学习主要算法</a:t>
            </a:r>
            <a:r>
              <a:rPr lang="en-US" altLang="zh-CN" sz="5400" b="1" dirty="0">
                <a:latin typeface="微软雅黑" panose="020B0503020204020204" pitchFamily="34" charset="-122"/>
                <a:ea typeface="微软雅黑" panose="020B0503020204020204" pitchFamily="34" charset="-122"/>
              </a:rPr>
              <a:t>(2)</a:t>
            </a:r>
            <a:endParaRPr lang="zh-CN" altLang="en-US" dirty="0"/>
          </a:p>
        </p:txBody>
      </p:sp>
      <p:sp>
        <p:nvSpPr>
          <p:cNvPr id="3" name="内容占位符 2">
            <a:extLst>
              <a:ext uri="{FF2B5EF4-FFF2-40B4-BE49-F238E27FC236}">
                <a16:creationId xmlns="" xmlns:a16="http://schemas.microsoft.com/office/drawing/2014/main" id="{D75A5CDF-E75D-49CF-90E2-67DA17E649E3}"/>
              </a:ext>
            </a:extLst>
          </p:cNvPr>
          <p:cNvSpPr>
            <a:spLocks noGrp="1"/>
          </p:cNvSpPr>
          <p:nvPr>
            <p:ph idx="1"/>
          </p:nvPr>
        </p:nvSpPr>
        <p:spPr/>
        <p:txBody>
          <a:bodyPr/>
          <a:lstStyle/>
          <a:p>
            <a:pPr latinLnBrk="1">
              <a:buFont typeface="Wingdings" panose="05000000000000000000" pitchFamily="2" charset="2"/>
              <a:buChar char="p"/>
            </a:pPr>
            <a:r>
              <a:rPr lang="zh-CN" altLang="zh-CN" dirty="0"/>
              <a:t>线性模型：预测类</a:t>
            </a:r>
            <a:r>
              <a:rPr lang="zh-CN" altLang="en-US" dirty="0"/>
              <a:t>、分类、回归、监督</a:t>
            </a:r>
            <a:endParaRPr lang="zh-CN" altLang="zh-CN" dirty="0"/>
          </a:p>
          <a:p>
            <a:pPr latinLnBrk="1">
              <a:buFont typeface="Wingdings" panose="05000000000000000000" pitchFamily="2" charset="2"/>
              <a:buChar char="p"/>
            </a:pPr>
            <a:r>
              <a:rPr lang="zh-CN" altLang="zh-CN" dirty="0"/>
              <a:t>决策树：预测类</a:t>
            </a:r>
            <a:r>
              <a:rPr lang="zh-CN" altLang="en-US" dirty="0"/>
              <a:t>、分类、回归、监督</a:t>
            </a:r>
            <a:endParaRPr lang="zh-CN" altLang="zh-CN" dirty="0"/>
          </a:p>
          <a:p>
            <a:pPr latinLnBrk="1">
              <a:buFont typeface="Wingdings" panose="05000000000000000000" pitchFamily="2" charset="2"/>
              <a:buChar char="p"/>
            </a:pPr>
            <a:r>
              <a:rPr lang="zh-CN" altLang="zh-CN" dirty="0"/>
              <a:t>神经网络：预测类</a:t>
            </a:r>
            <a:r>
              <a:rPr lang="zh-CN" altLang="en-US" dirty="0"/>
              <a:t>、分类、回归、监督</a:t>
            </a:r>
            <a:endParaRPr lang="zh-CN" altLang="zh-CN" dirty="0"/>
          </a:p>
          <a:p>
            <a:pPr latinLnBrk="1">
              <a:buFont typeface="Wingdings" panose="05000000000000000000" pitchFamily="2" charset="2"/>
              <a:buChar char="p"/>
            </a:pPr>
            <a:r>
              <a:rPr lang="zh-CN" altLang="zh-CN" dirty="0"/>
              <a:t>支持向量机：预测类</a:t>
            </a:r>
            <a:r>
              <a:rPr lang="zh-CN" altLang="en-US" dirty="0"/>
              <a:t>、分类、监督、半监督</a:t>
            </a:r>
            <a:endParaRPr lang="zh-CN" altLang="zh-CN" dirty="0"/>
          </a:p>
          <a:p>
            <a:pPr latinLnBrk="1">
              <a:buFont typeface="Wingdings" panose="05000000000000000000" pitchFamily="2" charset="2"/>
              <a:buChar char="p"/>
            </a:pPr>
            <a:r>
              <a:rPr lang="zh-CN" altLang="zh-CN" dirty="0"/>
              <a:t>贝叶斯分类：预测类</a:t>
            </a:r>
            <a:r>
              <a:rPr lang="zh-CN" altLang="en-US" dirty="0"/>
              <a:t>、分类</a:t>
            </a:r>
            <a:endParaRPr lang="zh-CN" altLang="zh-CN" dirty="0"/>
          </a:p>
          <a:p>
            <a:pPr latinLnBrk="1">
              <a:buFont typeface="Wingdings" panose="05000000000000000000" pitchFamily="2" charset="2"/>
              <a:buChar char="p"/>
            </a:pPr>
            <a:r>
              <a:rPr lang="zh-CN" altLang="zh-CN" dirty="0"/>
              <a:t>集成学习：预测类</a:t>
            </a:r>
            <a:r>
              <a:rPr lang="zh-CN" altLang="en-US" dirty="0"/>
              <a:t>、分类</a:t>
            </a:r>
            <a:endParaRPr lang="zh-CN" altLang="zh-CN" dirty="0"/>
          </a:p>
          <a:p>
            <a:pPr latinLnBrk="1">
              <a:buFont typeface="Wingdings" panose="05000000000000000000" pitchFamily="2" charset="2"/>
              <a:buChar char="p"/>
            </a:pPr>
            <a:r>
              <a:rPr lang="zh-CN" altLang="zh-CN" dirty="0"/>
              <a:t>聚类：描述类</a:t>
            </a:r>
            <a:r>
              <a:rPr lang="zh-CN" altLang="en-US" dirty="0"/>
              <a:t>、无监督</a:t>
            </a:r>
            <a:endParaRPr lang="en-US" altLang="zh-CN" dirty="0"/>
          </a:p>
          <a:p>
            <a:pPr latinLnBrk="1">
              <a:buFont typeface="Wingdings" panose="05000000000000000000" pitchFamily="2" charset="2"/>
              <a:buChar char="p"/>
            </a:pPr>
            <a:r>
              <a:rPr lang="en-US" altLang="zh-CN" dirty="0"/>
              <a:t>…</a:t>
            </a:r>
            <a:endParaRPr lang="zh-CN" altLang="zh-CN" dirty="0"/>
          </a:p>
          <a:p>
            <a:endParaRPr lang="zh-CN" altLang="en-US" dirty="0"/>
          </a:p>
        </p:txBody>
      </p:sp>
      <p:sp>
        <p:nvSpPr>
          <p:cNvPr id="4" name="灯片编号占位符 3">
            <a:extLst>
              <a:ext uri="{FF2B5EF4-FFF2-40B4-BE49-F238E27FC236}">
                <a16:creationId xmlns="" xmlns:a16="http://schemas.microsoft.com/office/drawing/2014/main" id="{9744D3EC-D217-4EE1-ADC6-F531C589C0FA}"/>
              </a:ext>
            </a:extLst>
          </p:cNvPr>
          <p:cNvSpPr>
            <a:spLocks noGrp="1"/>
          </p:cNvSpPr>
          <p:nvPr>
            <p:ph type="sldNum" sz="quarter" idx="12"/>
          </p:nvPr>
        </p:nvSpPr>
        <p:spPr/>
        <p:txBody>
          <a:bodyPr/>
          <a:lstStyle/>
          <a:p>
            <a:fld id="{5F8E3D9E-0B09-9345-B286-EB2EB76A2E3E}" type="slidenum">
              <a:rPr kumimoji="1" lang="zh-CN" altLang="en-US" smtClean="0"/>
              <a:pPr/>
              <a:t>25</a:t>
            </a:fld>
            <a:endParaRPr kumimoji="1" lang="zh-CN" altLang="en-US"/>
          </a:p>
        </p:txBody>
      </p:sp>
    </p:spTree>
    <p:extLst>
      <p:ext uri="{BB962C8B-B14F-4D97-AF65-F5344CB8AC3E}">
        <p14:creationId xmlns:p14="http://schemas.microsoft.com/office/powerpoint/2010/main" val="24884742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617356E-D8D3-443B-B696-93D8BE897003}"/>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大纲</a:t>
            </a:r>
          </a:p>
        </p:txBody>
      </p:sp>
      <p:sp>
        <p:nvSpPr>
          <p:cNvPr id="3" name="内容占位符 2">
            <a:extLst>
              <a:ext uri="{FF2B5EF4-FFF2-40B4-BE49-F238E27FC236}">
                <a16:creationId xmlns="" xmlns:a16="http://schemas.microsoft.com/office/drawing/2014/main" id="{51E5EBCE-EE64-4B7B-A7DC-D65E25437A8E}"/>
              </a:ext>
            </a:extLst>
          </p:cNvPr>
          <p:cNvSpPr>
            <a:spLocks noGrp="1"/>
          </p:cNvSpPr>
          <p:nvPr>
            <p:ph idx="1"/>
          </p:nvPr>
        </p:nvSpPr>
        <p:spPr/>
        <p:txBody>
          <a:bodyPr>
            <a:normAutofit/>
          </a:bodyPr>
          <a:lstStyle/>
          <a:p>
            <a:pPr>
              <a:buFont typeface="Wingdings" panose="05000000000000000000" pitchFamily="2" charset="2"/>
              <a:buChar char="n"/>
            </a:pPr>
            <a:r>
              <a:rPr lang="zh-CN" altLang="en-US" sz="3200" b="1" dirty="0">
                <a:solidFill>
                  <a:srgbClr val="404040"/>
                </a:solidFill>
                <a:latin typeface="微软雅黑" panose="020B0503020204020204" pitchFamily="34" charset="-122"/>
                <a:ea typeface="微软雅黑" panose="020B0503020204020204" pitchFamily="34" charset="-122"/>
              </a:rPr>
              <a:t>机器学习的起源、内涵、动机</a:t>
            </a:r>
            <a:endParaRPr lang="en-US" altLang="zh-CN" sz="3200" b="1" dirty="0">
              <a:solidFill>
                <a:srgbClr val="404040"/>
              </a:solidFill>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latin typeface="微软雅黑" panose="020B0503020204020204" pitchFamily="34" charset="-122"/>
                <a:ea typeface="微软雅黑" panose="020B0503020204020204" pitchFamily="34" charset="-122"/>
              </a:rPr>
              <a:t>机器学习主要算法</a:t>
            </a:r>
            <a:endParaRPr lang="en-US" altLang="zh-CN" sz="32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solidFill>
                  <a:srgbClr val="FF0000"/>
                </a:solidFill>
                <a:latin typeface="微软雅黑" panose="020B0503020204020204" pitchFamily="34" charset="-122"/>
                <a:ea typeface="微软雅黑" panose="020B0503020204020204" pitchFamily="34" charset="-122"/>
              </a:rPr>
              <a:t>机器学习主要应用</a:t>
            </a:r>
            <a:endParaRPr lang="en-US" altLang="zh-CN" sz="3200" b="1" dirty="0">
              <a:solidFill>
                <a:srgbClr val="FF0000"/>
              </a:solidFill>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latin typeface="微软雅黑" panose="020B0503020204020204" pitchFamily="34" charset="-122"/>
                <a:ea typeface="微软雅黑" panose="020B0503020204020204" pitchFamily="34" charset="-122"/>
              </a:rPr>
              <a:t>机器学习算法实现</a:t>
            </a:r>
            <a:endParaRPr lang="en-US" altLang="zh-CN" sz="32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latin typeface="微软雅黑" panose="020B0503020204020204" pitchFamily="34" charset="-122"/>
                <a:ea typeface="微软雅黑" panose="020B0503020204020204" pitchFamily="34" charset="-122"/>
              </a:rPr>
              <a:t>前置基础知识</a:t>
            </a:r>
            <a:endParaRPr lang="en-US" altLang="zh-CN" sz="32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latin typeface="微软雅黑" panose="020B0503020204020204" pitchFamily="34" charset="-122"/>
                <a:ea typeface="微软雅黑" panose="020B0503020204020204" pitchFamily="34" charset="-122"/>
              </a:rPr>
              <a:t>本课程介绍</a:t>
            </a:r>
          </a:p>
        </p:txBody>
      </p:sp>
      <p:sp>
        <p:nvSpPr>
          <p:cNvPr id="4" name="灯片编号占位符 3">
            <a:extLst>
              <a:ext uri="{FF2B5EF4-FFF2-40B4-BE49-F238E27FC236}">
                <a16:creationId xmlns="" xmlns:a16="http://schemas.microsoft.com/office/drawing/2014/main" id="{DBE6B763-00FD-431C-9A5C-B0FFE406E696}"/>
              </a:ext>
            </a:extLst>
          </p:cNvPr>
          <p:cNvSpPr>
            <a:spLocks noGrp="1"/>
          </p:cNvSpPr>
          <p:nvPr>
            <p:ph type="sldNum" sz="quarter" idx="12"/>
          </p:nvPr>
        </p:nvSpPr>
        <p:spPr/>
        <p:txBody>
          <a:bodyPr/>
          <a:lstStyle/>
          <a:p>
            <a:fld id="{5F8E3D9E-0B09-9345-B286-EB2EB76A2E3E}" type="slidenum">
              <a:rPr kumimoji="1" lang="zh-CN" altLang="en-US" smtClean="0"/>
              <a:pPr/>
              <a:t>26</a:t>
            </a:fld>
            <a:endParaRPr kumimoji="1" lang="zh-CN" altLang="en-US"/>
          </a:p>
        </p:txBody>
      </p:sp>
    </p:spTree>
    <p:extLst>
      <p:ext uri="{BB962C8B-B14F-4D97-AF65-F5344CB8AC3E}">
        <p14:creationId xmlns:p14="http://schemas.microsoft.com/office/powerpoint/2010/main" val="32576974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7FE7FEC-EE86-4CC8-B818-85FCF74C40AC}"/>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机器学习主要应用</a:t>
            </a:r>
            <a:endParaRPr lang="zh-CN" altLang="en-US" sz="5400" dirty="0"/>
          </a:p>
        </p:txBody>
      </p:sp>
      <p:pic>
        <p:nvPicPr>
          <p:cNvPr id="7" name="内容占位符 6">
            <a:extLst>
              <a:ext uri="{FF2B5EF4-FFF2-40B4-BE49-F238E27FC236}">
                <a16:creationId xmlns="" xmlns:a16="http://schemas.microsoft.com/office/drawing/2014/main" id="{1F94295B-0DD4-41F1-8C61-EE46CB8023FE}"/>
              </a:ext>
            </a:extLst>
          </p:cNvPr>
          <p:cNvPicPr>
            <a:picLocks noGrp="1" noChangeAspect="1"/>
          </p:cNvPicPr>
          <p:nvPr>
            <p:ph idx="1"/>
          </p:nvPr>
        </p:nvPicPr>
        <p:blipFill>
          <a:blip r:embed="rId2">
            <a:extLst>
              <a:ext uri="{837473B0-CC2E-450A-ABE3-18F120FF3D39}">
                <a1611:picAttrSrcUrl xmlns="" xmlns:a1611="http://schemas.microsoft.com/office/drawing/2016/11/main" r:id="rId3"/>
              </a:ext>
            </a:extLst>
          </a:blip>
          <a:stretch>
            <a:fillRect/>
          </a:stretch>
        </p:blipFill>
        <p:spPr>
          <a:xfrm>
            <a:off x="4496764" y="2356329"/>
            <a:ext cx="4164013" cy="4164013"/>
          </a:xfrm>
        </p:spPr>
      </p:pic>
      <p:sp>
        <p:nvSpPr>
          <p:cNvPr id="4" name="灯片编号占位符 3">
            <a:extLst>
              <a:ext uri="{FF2B5EF4-FFF2-40B4-BE49-F238E27FC236}">
                <a16:creationId xmlns="" xmlns:a16="http://schemas.microsoft.com/office/drawing/2014/main" id="{3DB8D794-F121-409D-B6F6-BDAC205DFD93}"/>
              </a:ext>
            </a:extLst>
          </p:cNvPr>
          <p:cNvSpPr>
            <a:spLocks noGrp="1"/>
          </p:cNvSpPr>
          <p:nvPr>
            <p:ph type="sldNum" sz="quarter" idx="12"/>
          </p:nvPr>
        </p:nvSpPr>
        <p:spPr/>
        <p:txBody>
          <a:bodyPr/>
          <a:lstStyle/>
          <a:p>
            <a:fld id="{5F8E3D9E-0B09-9345-B286-EB2EB76A2E3E}" type="slidenum">
              <a:rPr kumimoji="1" lang="zh-CN" altLang="en-US" smtClean="0"/>
              <a:pPr/>
              <a:t>27</a:t>
            </a:fld>
            <a:endParaRPr kumimoji="1" lang="zh-CN" altLang="en-US"/>
          </a:p>
        </p:txBody>
      </p:sp>
      <p:sp>
        <p:nvSpPr>
          <p:cNvPr id="5" name="思想气泡: 云 4">
            <a:extLst>
              <a:ext uri="{FF2B5EF4-FFF2-40B4-BE49-F238E27FC236}">
                <a16:creationId xmlns="" xmlns:a16="http://schemas.microsoft.com/office/drawing/2014/main" id="{3EE05BD8-D835-4658-BFCA-66E5F2032053}"/>
              </a:ext>
            </a:extLst>
          </p:cNvPr>
          <p:cNvSpPr/>
          <p:nvPr/>
        </p:nvSpPr>
        <p:spPr>
          <a:xfrm>
            <a:off x="2615878" y="1996077"/>
            <a:ext cx="3761772" cy="2442259"/>
          </a:xfrm>
          <a:prstGeom prst="cloudCallout">
            <a:avLst>
              <a:gd name="adj1" fmla="val 69629"/>
              <a:gd name="adj2" fmla="val 444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a typeface="微软雅黑" panose="020B0503020204020204" pitchFamily="34" charset="-122"/>
              </a:rPr>
              <a:t>生活中遇到过哪些机器学习应用？或可能的机器学习应用场景？</a:t>
            </a:r>
          </a:p>
        </p:txBody>
      </p:sp>
    </p:spTree>
    <p:extLst>
      <p:ext uri="{BB962C8B-B14F-4D97-AF65-F5344CB8AC3E}">
        <p14:creationId xmlns:p14="http://schemas.microsoft.com/office/powerpoint/2010/main" val="18374041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165D318-555F-4E0B-83E0-8B9D1006804C}"/>
              </a:ext>
            </a:extLst>
          </p:cNvPr>
          <p:cNvSpPr>
            <a:spLocks noGrp="1"/>
          </p:cNvSpPr>
          <p:nvPr>
            <p:ph type="title"/>
          </p:nvPr>
        </p:nvSpPr>
        <p:spPr/>
        <p:txBody>
          <a:bodyPr/>
          <a:lstStyle/>
          <a:p>
            <a:r>
              <a:rPr lang="zh-CN" altLang="en-US" sz="5400" b="1" dirty="0">
                <a:latin typeface="微软雅黑" panose="020B0503020204020204" pitchFamily="34" charset="-122"/>
                <a:ea typeface="微软雅黑" panose="020B0503020204020204" pitchFamily="34" charset="-122"/>
              </a:rPr>
              <a:t>文献筛选</a:t>
            </a:r>
            <a:endParaRPr lang="zh-CN" altLang="en-US" dirty="0"/>
          </a:p>
        </p:txBody>
      </p:sp>
      <p:sp>
        <p:nvSpPr>
          <p:cNvPr id="4" name="灯片编号占位符 3">
            <a:extLst>
              <a:ext uri="{FF2B5EF4-FFF2-40B4-BE49-F238E27FC236}">
                <a16:creationId xmlns="" xmlns:a16="http://schemas.microsoft.com/office/drawing/2014/main" id="{991BC0E3-0AE8-42B3-84D9-4B56EA4EFCFE}"/>
              </a:ext>
            </a:extLst>
          </p:cNvPr>
          <p:cNvSpPr>
            <a:spLocks noGrp="1"/>
          </p:cNvSpPr>
          <p:nvPr>
            <p:ph type="sldNum" sz="quarter" idx="12"/>
          </p:nvPr>
        </p:nvSpPr>
        <p:spPr/>
        <p:txBody>
          <a:bodyPr/>
          <a:lstStyle/>
          <a:p>
            <a:fld id="{5F8E3D9E-0B09-9345-B286-EB2EB76A2E3E}" type="slidenum">
              <a:rPr kumimoji="1" lang="zh-CN" altLang="en-US" smtClean="0"/>
              <a:pPr/>
              <a:t>28</a:t>
            </a:fld>
            <a:endParaRPr kumimoji="1" lang="zh-CN" altLang="en-US"/>
          </a:p>
        </p:txBody>
      </p:sp>
      <p:pic>
        <p:nvPicPr>
          <p:cNvPr id="5" name="图片 4" descr="ws_5618.tmp">
            <a:extLst>
              <a:ext uri="{FF2B5EF4-FFF2-40B4-BE49-F238E27FC236}">
                <a16:creationId xmlns="" xmlns:a16="http://schemas.microsoft.com/office/drawing/2014/main" id="{2095CF78-B3AD-4621-ACF5-36DF497DE275}"/>
              </a:ext>
            </a:extLst>
          </p:cNvPr>
          <p:cNvPicPr>
            <a:picLocks/>
          </p:cNvPicPr>
          <p:nvPr/>
        </p:nvPicPr>
        <p:blipFill>
          <a:blip r:embed="rId2" cstate="print"/>
          <a:stretch>
            <a:fillRect/>
          </a:stretch>
        </p:blipFill>
        <p:spPr>
          <a:xfrm>
            <a:off x="1264539" y="2748407"/>
            <a:ext cx="5308600" cy="3086100"/>
          </a:xfrm>
          <a:prstGeom prst="rect">
            <a:avLst/>
          </a:prstGeom>
        </p:spPr>
      </p:pic>
      <p:sp>
        <p:nvSpPr>
          <p:cNvPr id="6" name="TextBox 26">
            <a:extLst>
              <a:ext uri="{FF2B5EF4-FFF2-40B4-BE49-F238E27FC236}">
                <a16:creationId xmlns="" xmlns:a16="http://schemas.microsoft.com/office/drawing/2014/main" id="{D47C002D-5B56-4632-B625-39EC03CE266C}"/>
              </a:ext>
            </a:extLst>
          </p:cNvPr>
          <p:cNvSpPr txBox="1"/>
          <p:nvPr/>
        </p:nvSpPr>
        <p:spPr>
          <a:xfrm>
            <a:off x="883361" y="6142266"/>
            <a:ext cx="2729593" cy="205697"/>
          </a:xfrm>
          <a:prstGeom prst="rect">
            <a:avLst/>
          </a:prstGeom>
          <a:noFill/>
        </p:spPr>
        <p:txBody>
          <a:bodyPr vert="horz" wrap="none" lIns="0" tIns="0" rIns="0" bIns="0" rtlCol="0">
            <a:spAutoFit/>
          </a:bodyPr>
          <a:lstStyle/>
          <a:p>
            <a:pPr>
              <a:lnSpc>
                <a:spcPts val="1702"/>
              </a:lnSpc>
            </a:pPr>
            <a:r>
              <a:rPr lang="en-US" altLang="zh-CN" sz="1404" dirty="0">
                <a:solidFill>
                  <a:srgbClr val="C00000"/>
                </a:solidFill>
                <a:latin typeface="Times New Roman"/>
                <a:ea typeface="微软雅黑" panose="020B0503020204020204" pitchFamily="34" charset="-122"/>
              </a:rPr>
              <a:t>[C. </a:t>
            </a:r>
            <a:r>
              <a:rPr lang="en-US" altLang="zh-CN" sz="1404" dirty="0" err="1">
                <a:solidFill>
                  <a:srgbClr val="C00000"/>
                </a:solidFill>
                <a:latin typeface="Times New Roman"/>
                <a:ea typeface="微软雅黑" panose="020B0503020204020204" pitchFamily="34" charset="-122"/>
              </a:rPr>
              <a:t>Brodley</a:t>
            </a:r>
            <a:r>
              <a:rPr lang="en-US" altLang="zh-CN" sz="1404" dirty="0">
                <a:solidFill>
                  <a:srgbClr val="C00000"/>
                </a:solidFill>
                <a:latin typeface="Times New Roman"/>
                <a:ea typeface="微软雅黑" panose="020B0503020204020204" pitchFamily="34" charset="-122"/>
              </a:rPr>
              <a:t> et al., AI Magazine 2012]</a:t>
            </a:r>
            <a:endParaRPr lang="zh-CN" altLang="en-US" sz="1404" dirty="0">
              <a:solidFill>
                <a:srgbClr val="C00000"/>
              </a:solidFill>
              <a:latin typeface="Times New Roman"/>
              <a:ea typeface="微软雅黑" panose="020B0503020204020204" pitchFamily="34" charset="-122"/>
            </a:endParaRPr>
          </a:p>
        </p:txBody>
      </p:sp>
      <p:sp>
        <p:nvSpPr>
          <p:cNvPr id="7" name="TextBox 27">
            <a:extLst>
              <a:ext uri="{FF2B5EF4-FFF2-40B4-BE49-F238E27FC236}">
                <a16:creationId xmlns="" xmlns:a16="http://schemas.microsoft.com/office/drawing/2014/main" id="{9B21155F-CD5D-4F4B-927D-96AEDE4EAAF6}"/>
              </a:ext>
            </a:extLst>
          </p:cNvPr>
          <p:cNvSpPr txBox="1"/>
          <p:nvPr/>
        </p:nvSpPr>
        <p:spPr>
          <a:xfrm>
            <a:off x="883361" y="1856200"/>
            <a:ext cx="7768152" cy="756617"/>
          </a:xfrm>
          <a:prstGeom prst="rect">
            <a:avLst/>
          </a:prstGeom>
          <a:noFill/>
        </p:spPr>
        <p:txBody>
          <a:bodyPr vert="horz" wrap="none" lIns="0" tIns="0" rIns="0" bIns="0" rtlCol="0">
            <a:spAutoFit/>
          </a:bodyPr>
          <a:lstStyle/>
          <a:p>
            <a:pPr>
              <a:lnSpc>
                <a:spcPts val="2708"/>
              </a:lnSpc>
            </a:pPr>
            <a:r>
              <a:rPr lang="zh-CN" altLang="en-US" sz="2796" dirty="0">
                <a:solidFill>
                  <a:srgbClr val="000000"/>
                </a:solidFill>
                <a:latin typeface="微软雅黑"/>
                <a:ea typeface="微软雅黑" panose="020B0503020204020204" pitchFamily="34" charset="-122"/>
              </a:rPr>
              <a:t>在“循证医学”</a:t>
            </a:r>
            <a:r>
              <a:rPr lang="zh-CN" altLang="en-US" sz="2004" dirty="0">
                <a:solidFill>
                  <a:srgbClr val="000000"/>
                </a:solidFill>
                <a:latin typeface="微软雅黑"/>
                <a:ea typeface="微软雅黑" panose="020B0503020204020204" pitchFamily="34" charset="-122"/>
              </a:rPr>
              <a:t>（</a:t>
            </a:r>
            <a:r>
              <a:rPr lang="en-US" altLang="zh-CN" sz="2004" dirty="0">
                <a:solidFill>
                  <a:srgbClr val="000000"/>
                </a:solidFill>
                <a:latin typeface="Times New Roman"/>
                <a:ea typeface="微软雅黑" panose="020B0503020204020204" pitchFamily="34" charset="-122"/>
              </a:rPr>
              <a:t>evidence-based medicine</a:t>
            </a:r>
            <a:r>
              <a:rPr lang="zh-CN" altLang="en-US" sz="2004" dirty="0">
                <a:solidFill>
                  <a:srgbClr val="000000"/>
                </a:solidFill>
                <a:latin typeface="微软雅黑"/>
                <a:ea typeface="微软雅黑" panose="020B0503020204020204" pitchFamily="34" charset="-122"/>
              </a:rPr>
              <a:t>）</a:t>
            </a:r>
            <a:r>
              <a:rPr lang="zh-CN" altLang="en-US" sz="2796" dirty="0">
                <a:solidFill>
                  <a:srgbClr val="000000"/>
                </a:solidFill>
                <a:latin typeface="微软雅黑"/>
                <a:ea typeface="微软雅黑" panose="020B0503020204020204" pitchFamily="34" charset="-122"/>
              </a:rPr>
              <a:t>中，针对特定</a:t>
            </a:r>
          </a:p>
          <a:p>
            <a:pPr>
              <a:lnSpc>
                <a:spcPts val="3243"/>
              </a:lnSpc>
            </a:pPr>
            <a:r>
              <a:rPr lang="zh-CN" altLang="en-US" sz="2796" dirty="0">
                <a:solidFill>
                  <a:srgbClr val="000000"/>
                </a:solidFill>
                <a:latin typeface="微软雅黑"/>
                <a:ea typeface="微软雅黑" panose="020B0503020204020204" pitchFamily="34" charset="-122"/>
              </a:rPr>
              <a:t>的临床问题，先要对相关研究报告进行详尽评估</a:t>
            </a:r>
          </a:p>
        </p:txBody>
      </p:sp>
      <p:sp>
        <p:nvSpPr>
          <p:cNvPr id="8" name="TextBox 28">
            <a:extLst>
              <a:ext uri="{FF2B5EF4-FFF2-40B4-BE49-F238E27FC236}">
                <a16:creationId xmlns="" xmlns:a16="http://schemas.microsoft.com/office/drawing/2014/main" id="{E3B0D87A-C3A1-43BE-83FE-4294E1EF5D5D}"/>
              </a:ext>
            </a:extLst>
          </p:cNvPr>
          <p:cNvSpPr txBox="1"/>
          <p:nvPr/>
        </p:nvSpPr>
        <p:spPr>
          <a:xfrm>
            <a:off x="4255122" y="2580166"/>
            <a:ext cx="2072683" cy="268022"/>
          </a:xfrm>
          <a:prstGeom prst="rect">
            <a:avLst/>
          </a:prstGeom>
          <a:noFill/>
        </p:spPr>
        <p:txBody>
          <a:bodyPr vert="horz" wrap="none" lIns="0" tIns="0" rIns="0" bIns="0" rtlCol="0">
            <a:spAutoFit/>
          </a:bodyPr>
          <a:lstStyle/>
          <a:p>
            <a:pPr>
              <a:lnSpc>
                <a:spcPts val="2182"/>
              </a:lnSpc>
            </a:pPr>
            <a:r>
              <a:rPr lang="zh-CN" altLang="en-US" dirty="0">
                <a:solidFill>
                  <a:srgbClr val="0000FF"/>
                </a:solidFill>
                <a:latin typeface="微软雅黑"/>
                <a:ea typeface="微软雅黑" panose="020B0503020204020204" pitchFamily="34" charset="-122"/>
              </a:rPr>
              <a:t>查询 </a:t>
            </a:r>
            <a:r>
              <a:rPr lang="en-US" altLang="zh-CN" dirty="0">
                <a:solidFill>
                  <a:srgbClr val="0000FF"/>
                </a:solidFill>
                <a:latin typeface="Times New Roman"/>
                <a:ea typeface="微软雅黑" panose="020B0503020204020204" pitchFamily="34" charset="-122"/>
              </a:rPr>
              <a:t>PubMed </a:t>
            </a:r>
            <a:r>
              <a:rPr lang="zh-CN" altLang="en-US" dirty="0">
                <a:solidFill>
                  <a:srgbClr val="0000FF"/>
                </a:solidFill>
                <a:latin typeface="微软雅黑"/>
                <a:ea typeface="微软雅黑" panose="020B0503020204020204" pitchFamily="34" charset="-122"/>
              </a:rPr>
              <a:t>以获取</a:t>
            </a:r>
          </a:p>
        </p:txBody>
      </p:sp>
      <p:sp>
        <p:nvSpPr>
          <p:cNvPr id="9" name="TextBox 29">
            <a:extLst>
              <a:ext uri="{FF2B5EF4-FFF2-40B4-BE49-F238E27FC236}">
                <a16:creationId xmlns="" xmlns:a16="http://schemas.microsoft.com/office/drawing/2014/main" id="{E42016AD-B4E0-4AEF-8F9D-4B3FD819DD95}"/>
              </a:ext>
            </a:extLst>
          </p:cNvPr>
          <p:cNvSpPr txBox="1"/>
          <p:nvPr/>
        </p:nvSpPr>
        <p:spPr>
          <a:xfrm>
            <a:off x="4255122" y="2896778"/>
            <a:ext cx="923330" cy="219932"/>
          </a:xfrm>
          <a:prstGeom prst="rect">
            <a:avLst/>
          </a:prstGeom>
          <a:noFill/>
        </p:spPr>
        <p:txBody>
          <a:bodyPr vert="horz" wrap="none" lIns="0" tIns="0" rIns="0" bIns="0" rtlCol="0">
            <a:spAutoFit/>
          </a:bodyPr>
          <a:lstStyle/>
          <a:p>
            <a:pPr>
              <a:lnSpc>
                <a:spcPts val="1730"/>
              </a:lnSpc>
            </a:pPr>
            <a:r>
              <a:rPr lang="zh-CN" altLang="en-US" dirty="0">
                <a:solidFill>
                  <a:srgbClr val="0000FF"/>
                </a:solidFill>
                <a:latin typeface="微软雅黑"/>
                <a:ea typeface="微软雅黑" panose="020B0503020204020204" pitchFamily="34" charset="-122"/>
              </a:rPr>
              <a:t>候选摘要</a:t>
            </a:r>
          </a:p>
        </p:txBody>
      </p:sp>
      <p:sp>
        <p:nvSpPr>
          <p:cNvPr id="10" name="TextBox 30">
            <a:extLst>
              <a:ext uri="{FF2B5EF4-FFF2-40B4-BE49-F238E27FC236}">
                <a16:creationId xmlns="" xmlns:a16="http://schemas.microsoft.com/office/drawing/2014/main" id="{965E5BF9-1975-4AEC-9C02-F6C3A162665E}"/>
              </a:ext>
            </a:extLst>
          </p:cNvPr>
          <p:cNvSpPr txBox="1"/>
          <p:nvPr/>
        </p:nvSpPr>
        <p:spPr>
          <a:xfrm>
            <a:off x="5636525" y="3641343"/>
            <a:ext cx="2308324" cy="500137"/>
          </a:xfrm>
          <a:prstGeom prst="rect">
            <a:avLst/>
          </a:prstGeom>
          <a:noFill/>
        </p:spPr>
        <p:txBody>
          <a:bodyPr vert="horz" wrap="none" lIns="0" tIns="0" rIns="0" bIns="0" rtlCol="0">
            <a:spAutoFit/>
          </a:bodyPr>
          <a:lstStyle/>
          <a:p>
            <a:pPr>
              <a:lnSpc>
                <a:spcPts val="1730"/>
              </a:lnSpc>
            </a:pPr>
            <a:r>
              <a:rPr lang="zh-CN" altLang="en-US" dirty="0">
                <a:solidFill>
                  <a:srgbClr val="FF0000"/>
                </a:solidFill>
                <a:latin typeface="微软雅黑"/>
                <a:ea typeface="微软雅黑" panose="020B0503020204020204" pitchFamily="34" charset="-122"/>
              </a:rPr>
              <a:t>人工找出值得全文审读</a:t>
            </a:r>
          </a:p>
          <a:p>
            <a:pPr>
              <a:lnSpc>
                <a:spcPts val="2160"/>
              </a:lnSpc>
            </a:pPr>
            <a:r>
              <a:rPr lang="zh-CN" altLang="en-US" dirty="0">
                <a:solidFill>
                  <a:srgbClr val="FF0000"/>
                </a:solidFill>
                <a:latin typeface="微软雅黑"/>
                <a:ea typeface="微软雅黑" panose="020B0503020204020204" pitchFamily="34" charset="-122"/>
              </a:rPr>
              <a:t>的文章</a:t>
            </a:r>
          </a:p>
        </p:txBody>
      </p:sp>
    </p:spTree>
    <p:extLst>
      <p:ext uri="{BB962C8B-B14F-4D97-AF65-F5344CB8AC3E}">
        <p14:creationId xmlns:p14="http://schemas.microsoft.com/office/powerpoint/2010/main" val="5664668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E6649D0-A706-4825-96D6-36C83FD65A6E}"/>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文献筛选</a:t>
            </a:r>
            <a:r>
              <a:rPr lang="en-US" altLang="zh-CN" sz="5400" b="1" dirty="0">
                <a:latin typeface="微软雅黑" panose="020B0503020204020204" pitchFamily="34" charset="-122"/>
                <a:ea typeface="微软雅黑" panose="020B0503020204020204" pitchFamily="34" charset="-122"/>
              </a:rPr>
              <a:t>(2)</a:t>
            </a:r>
            <a:endParaRPr lang="zh-CN" altLang="en-US" sz="5400" dirty="0"/>
          </a:p>
        </p:txBody>
      </p:sp>
      <p:sp>
        <p:nvSpPr>
          <p:cNvPr id="4" name="灯片编号占位符 3">
            <a:extLst>
              <a:ext uri="{FF2B5EF4-FFF2-40B4-BE49-F238E27FC236}">
                <a16:creationId xmlns="" xmlns:a16="http://schemas.microsoft.com/office/drawing/2014/main" id="{CC41AD7F-9B39-4457-90ED-7F7C28E3A9B6}"/>
              </a:ext>
            </a:extLst>
          </p:cNvPr>
          <p:cNvSpPr>
            <a:spLocks noGrp="1"/>
          </p:cNvSpPr>
          <p:nvPr>
            <p:ph type="sldNum" sz="quarter" idx="12"/>
          </p:nvPr>
        </p:nvSpPr>
        <p:spPr/>
        <p:txBody>
          <a:bodyPr/>
          <a:lstStyle/>
          <a:p>
            <a:fld id="{5F8E3D9E-0B09-9345-B286-EB2EB76A2E3E}" type="slidenum">
              <a:rPr kumimoji="1" lang="zh-CN" altLang="en-US" smtClean="0"/>
              <a:pPr/>
              <a:t>29</a:t>
            </a:fld>
            <a:endParaRPr kumimoji="1" lang="zh-CN" altLang="en-US"/>
          </a:p>
        </p:txBody>
      </p:sp>
      <p:sp>
        <p:nvSpPr>
          <p:cNvPr id="5" name="矩形 4">
            <a:extLst>
              <a:ext uri="{FF2B5EF4-FFF2-40B4-BE49-F238E27FC236}">
                <a16:creationId xmlns="" xmlns:a16="http://schemas.microsoft.com/office/drawing/2014/main" id="{C5B17EFC-D279-46E0-AF0C-BD97F00DB2BC}"/>
              </a:ext>
            </a:extLst>
          </p:cNvPr>
          <p:cNvSpPr/>
          <p:nvPr/>
        </p:nvSpPr>
        <p:spPr>
          <a:xfrm>
            <a:off x="667472" y="1998477"/>
            <a:ext cx="4730750" cy="1292020"/>
          </a:xfrm>
          <a:prstGeom prst="rect">
            <a:avLst/>
          </a:prstGeom>
        </p:spPr>
        <p:txBody>
          <a:bodyPr>
            <a:spAutoFit/>
          </a:bodyPr>
          <a:lstStyle/>
          <a:p>
            <a:pPr lvl="0" defTabSz="914400">
              <a:lnSpc>
                <a:spcPts val="2439"/>
              </a:lnSpc>
              <a:tabLst>
                <a:tab pos="177800" algn="l"/>
              </a:tabLst>
              <a:defRPr/>
            </a:pPr>
            <a:r>
              <a:rPr lang="zh-CN" altLang="en-US" sz="2000" dirty="0">
                <a:solidFill>
                  <a:srgbClr val="000000"/>
                </a:solidFill>
                <a:latin typeface="微软雅黑"/>
                <a:ea typeface="微软雅黑" panose="020B0503020204020204" pitchFamily="34" charset="-122"/>
              </a:rPr>
              <a:t>	</a:t>
            </a:r>
            <a:r>
              <a:rPr lang="zh-CN" altLang="en-US" dirty="0">
                <a:solidFill>
                  <a:srgbClr val="000000"/>
                </a:solidFill>
                <a:latin typeface="微软雅黑"/>
                <a:ea typeface="微软雅黑" panose="020B0503020204020204" pitchFamily="34" charset="-122"/>
              </a:rPr>
              <a:t>在一项关于婴儿和儿童残疾的研</a:t>
            </a:r>
          </a:p>
          <a:p>
            <a:pPr lvl="0" defTabSz="914400">
              <a:lnSpc>
                <a:spcPts val="1000"/>
              </a:lnSpc>
              <a:tabLst>
                <a:tab pos="177800" algn="l"/>
              </a:tabLst>
              <a:defRPr/>
            </a:pPr>
            <a:endParaRPr lang="zh-CN" altLang="en-US" dirty="0">
              <a:solidFill>
                <a:srgbClr val="000000"/>
              </a:solidFill>
              <a:latin typeface="微软雅黑"/>
              <a:ea typeface="微软雅黑" panose="020B0503020204020204" pitchFamily="34" charset="-122"/>
            </a:endParaRPr>
          </a:p>
          <a:p>
            <a:pPr lvl="0" defTabSz="914400">
              <a:lnSpc>
                <a:spcPts val="2600"/>
              </a:lnSpc>
              <a:tabLst>
                <a:tab pos="177800" algn="l"/>
              </a:tabLst>
              <a:defRPr/>
            </a:pPr>
            <a:r>
              <a:rPr lang="zh-CN" altLang="en-US" dirty="0">
                <a:solidFill>
                  <a:srgbClr val="000000"/>
                </a:solidFill>
                <a:latin typeface="微软雅黑"/>
                <a:ea typeface="微软雅黑" panose="020B0503020204020204" pitchFamily="34" charset="-122"/>
              </a:rPr>
              <a:t>	究中，美国</a:t>
            </a:r>
            <a:r>
              <a:rPr lang="en-US" altLang="zh-CN" dirty="0">
                <a:solidFill>
                  <a:srgbClr val="000000"/>
                </a:solidFill>
                <a:latin typeface="微软雅黑"/>
                <a:ea typeface="微软雅黑" panose="020B0503020204020204" pitchFamily="34" charset="-122"/>
              </a:rPr>
              <a:t>Tufts</a:t>
            </a:r>
            <a:r>
              <a:rPr lang="zh-CN" altLang="en-US" dirty="0">
                <a:solidFill>
                  <a:srgbClr val="000000"/>
                </a:solidFill>
                <a:latin typeface="微软雅黑"/>
                <a:ea typeface="微软雅黑" panose="020B0503020204020204" pitchFamily="34" charset="-122"/>
              </a:rPr>
              <a:t>医学中心筛选</a:t>
            </a:r>
          </a:p>
          <a:p>
            <a:pPr lvl="0" defTabSz="914400">
              <a:lnSpc>
                <a:spcPts val="1000"/>
              </a:lnSpc>
              <a:tabLst>
                <a:tab pos="177800" algn="l"/>
              </a:tabLst>
              <a:defRPr/>
            </a:pPr>
            <a:endParaRPr lang="zh-CN" altLang="en-US" dirty="0">
              <a:solidFill>
                <a:srgbClr val="000000"/>
              </a:solidFill>
              <a:latin typeface="微软雅黑"/>
              <a:ea typeface="微软雅黑" panose="020B0503020204020204" pitchFamily="34" charset="-122"/>
            </a:endParaRPr>
          </a:p>
          <a:p>
            <a:pPr lvl="0" defTabSz="914400">
              <a:lnSpc>
                <a:spcPts val="2600"/>
              </a:lnSpc>
              <a:tabLst>
                <a:tab pos="177800" algn="l"/>
              </a:tabLst>
              <a:defRPr/>
            </a:pPr>
            <a:r>
              <a:rPr lang="zh-CN" altLang="en-US" dirty="0">
                <a:solidFill>
                  <a:srgbClr val="000000"/>
                </a:solidFill>
                <a:latin typeface="微软雅黑"/>
                <a:ea typeface="微软雅黑" panose="020B0503020204020204" pitchFamily="34" charset="-122"/>
              </a:rPr>
              <a:t>	了约 </a:t>
            </a:r>
            <a:r>
              <a:rPr lang="en-US" altLang="zh-CN" dirty="0">
                <a:solidFill>
                  <a:srgbClr val="000000"/>
                </a:solidFill>
                <a:latin typeface="微软雅黑"/>
                <a:ea typeface="微软雅黑" panose="020B0503020204020204" pitchFamily="34" charset="-122"/>
              </a:rPr>
              <a:t>33,000 </a:t>
            </a:r>
            <a:r>
              <a:rPr lang="zh-CN" altLang="en-US" dirty="0">
                <a:solidFill>
                  <a:srgbClr val="000000"/>
                </a:solidFill>
                <a:latin typeface="微软雅黑"/>
                <a:ea typeface="微软雅黑" panose="020B0503020204020204" pitchFamily="34" charset="-122"/>
              </a:rPr>
              <a:t>篇摘要</a:t>
            </a:r>
          </a:p>
        </p:txBody>
      </p:sp>
      <p:pic>
        <p:nvPicPr>
          <p:cNvPr id="6" name="图片 5" descr="ws_5927.tmp">
            <a:extLst>
              <a:ext uri="{FF2B5EF4-FFF2-40B4-BE49-F238E27FC236}">
                <a16:creationId xmlns="" xmlns:a16="http://schemas.microsoft.com/office/drawing/2014/main" id="{D3E23F53-58ED-44C9-89E9-E2C5B2E4FE55}"/>
              </a:ext>
            </a:extLst>
          </p:cNvPr>
          <p:cNvPicPr>
            <a:picLocks/>
          </p:cNvPicPr>
          <p:nvPr/>
        </p:nvPicPr>
        <p:blipFill>
          <a:blip r:embed="rId2" cstate="print"/>
          <a:stretch>
            <a:fillRect/>
          </a:stretch>
        </p:blipFill>
        <p:spPr>
          <a:xfrm>
            <a:off x="5531427" y="4884591"/>
            <a:ext cx="3479800" cy="304800"/>
          </a:xfrm>
          <a:prstGeom prst="rect">
            <a:avLst/>
          </a:prstGeom>
        </p:spPr>
      </p:pic>
      <p:sp>
        <p:nvSpPr>
          <p:cNvPr id="7" name="矩形 6">
            <a:extLst>
              <a:ext uri="{FF2B5EF4-FFF2-40B4-BE49-F238E27FC236}">
                <a16:creationId xmlns="" xmlns:a16="http://schemas.microsoft.com/office/drawing/2014/main" id="{357E96D7-52ED-4014-8B31-95513B697A78}"/>
              </a:ext>
            </a:extLst>
          </p:cNvPr>
          <p:cNvSpPr/>
          <p:nvPr/>
        </p:nvSpPr>
        <p:spPr>
          <a:xfrm>
            <a:off x="568975" y="3640660"/>
            <a:ext cx="4730750" cy="1294072"/>
          </a:xfrm>
          <a:prstGeom prst="rect">
            <a:avLst/>
          </a:prstGeom>
        </p:spPr>
        <p:txBody>
          <a:bodyPr>
            <a:spAutoFit/>
          </a:bodyPr>
          <a:lstStyle/>
          <a:p>
            <a:pPr lvl="0" defTabSz="914400">
              <a:lnSpc>
                <a:spcPts val="3202"/>
              </a:lnSpc>
              <a:tabLst>
                <a:tab pos="177800" algn="l"/>
              </a:tabLst>
              <a:defRPr/>
            </a:pPr>
            <a:r>
              <a:rPr lang="zh-CN" altLang="en-US" dirty="0">
                <a:solidFill>
                  <a:srgbClr val="000000"/>
                </a:solidFill>
                <a:latin typeface="微软雅黑"/>
                <a:ea typeface="微软雅黑" panose="020B0503020204020204" pitchFamily="34" charset="-122"/>
              </a:rPr>
              <a:t>尽 管 </a:t>
            </a:r>
            <a:r>
              <a:rPr lang="en-US" altLang="zh-CN" dirty="0">
                <a:solidFill>
                  <a:srgbClr val="000000"/>
                </a:solidFill>
                <a:latin typeface="微软雅黑"/>
                <a:ea typeface="微软雅黑" panose="020B0503020204020204" pitchFamily="34" charset="-122"/>
              </a:rPr>
              <a:t>Tufts</a:t>
            </a:r>
            <a:r>
              <a:rPr lang="zh-CN" altLang="en-US" dirty="0">
                <a:solidFill>
                  <a:srgbClr val="000000"/>
                </a:solidFill>
                <a:latin typeface="微软雅黑"/>
                <a:ea typeface="微软雅黑" panose="020B0503020204020204" pitchFamily="34" charset="-122"/>
              </a:rPr>
              <a:t>医 学 中 心 的 专 家 效 率很高，对每篇摘要只需 </a:t>
            </a:r>
            <a:r>
              <a:rPr lang="en-US" altLang="zh-CN" dirty="0">
                <a:solidFill>
                  <a:srgbClr val="000000"/>
                </a:solidFill>
                <a:latin typeface="微软雅黑"/>
                <a:ea typeface="微软雅黑" panose="020B0503020204020204" pitchFamily="34" charset="-122"/>
              </a:rPr>
              <a:t>30 </a:t>
            </a:r>
            <a:r>
              <a:rPr lang="zh-CN" altLang="en-US" dirty="0">
                <a:solidFill>
                  <a:srgbClr val="000000"/>
                </a:solidFill>
                <a:latin typeface="微软雅黑"/>
                <a:ea typeface="微软雅黑" panose="020B0503020204020204" pitchFamily="34" charset="-122"/>
              </a:rPr>
              <a:t>秒钟，但该工作仍花费了 </a:t>
            </a:r>
            <a:r>
              <a:rPr lang="en-US" altLang="zh-CN" sz="2400" b="1" dirty="0">
                <a:solidFill>
                  <a:srgbClr val="FF0000"/>
                </a:solidFill>
                <a:latin typeface="微软雅黑"/>
                <a:ea typeface="微软雅黑" panose="020B0503020204020204" pitchFamily="34" charset="-122"/>
              </a:rPr>
              <a:t>250</a:t>
            </a:r>
            <a:r>
              <a:rPr lang="en-US" altLang="zh-CN" dirty="0">
                <a:solidFill>
                  <a:srgbClr val="000000"/>
                </a:solidFill>
                <a:latin typeface="微软雅黑"/>
                <a:ea typeface="微软雅黑" panose="020B0503020204020204" pitchFamily="34" charset="-122"/>
              </a:rPr>
              <a:t> </a:t>
            </a:r>
            <a:r>
              <a:rPr lang="zh-CN" altLang="en-US" dirty="0">
                <a:solidFill>
                  <a:srgbClr val="000000"/>
                </a:solidFill>
                <a:latin typeface="微软雅黑"/>
                <a:ea typeface="微软雅黑" panose="020B0503020204020204" pitchFamily="34" charset="-122"/>
              </a:rPr>
              <a:t>小时</a:t>
            </a:r>
          </a:p>
        </p:txBody>
      </p:sp>
      <p:sp>
        <p:nvSpPr>
          <p:cNvPr id="8" name="TextBox 28">
            <a:extLst>
              <a:ext uri="{FF2B5EF4-FFF2-40B4-BE49-F238E27FC236}">
                <a16:creationId xmlns="" xmlns:a16="http://schemas.microsoft.com/office/drawing/2014/main" id="{09F15E18-18E0-4A49-A884-0D29E4C4D1A0}"/>
              </a:ext>
            </a:extLst>
          </p:cNvPr>
          <p:cNvSpPr txBox="1"/>
          <p:nvPr/>
        </p:nvSpPr>
        <p:spPr>
          <a:xfrm>
            <a:off x="667472" y="5457332"/>
            <a:ext cx="6463308" cy="961802"/>
          </a:xfrm>
          <a:prstGeom prst="rect">
            <a:avLst/>
          </a:prstGeom>
          <a:noFill/>
        </p:spPr>
        <p:txBody>
          <a:bodyPr vert="horz" wrap="none" lIns="0" tIns="0" rIns="0" bIns="0" rtlCol="0">
            <a:spAutoFit/>
          </a:bodyPr>
          <a:lstStyle/>
          <a:p>
            <a:pPr defTabSz="914400">
              <a:lnSpc>
                <a:spcPts val="2687"/>
              </a:lnSpc>
              <a:tabLst>
                <a:tab pos="3492500" algn="l"/>
              </a:tabLst>
              <a:defRPr/>
            </a:pPr>
            <a:r>
              <a:rPr lang="zh-CN" altLang="en-US" sz="2800" dirty="0">
                <a:solidFill>
                  <a:srgbClr val="0000FF"/>
                </a:solidFill>
                <a:latin typeface="微软雅黑"/>
                <a:ea typeface="微软雅黑" panose="020B0503020204020204" pitchFamily="34" charset="-122"/>
              </a:rPr>
              <a:t>每项新的研究都要重复</a:t>
            </a:r>
            <a:r>
              <a:rPr lang="zh-CN" altLang="en-US" sz="2796" dirty="0">
                <a:solidFill>
                  <a:srgbClr val="0000FF"/>
                </a:solidFill>
                <a:latin typeface="微软雅黑"/>
                <a:ea typeface="微软雅黑" panose="020B0503020204020204" pitchFamily="34" charset="-122"/>
              </a:rPr>
              <a:t>这个麻烦的过程！</a:t>
            </a:r>
          </a:p>
          <a:p>
            <a:pPr marL="0" marR="0" lvl="0" indent="0" defTabSz="914400" eaLnBrk="1" fontAlgn="auto" latinLnBrk="0" hangingPunct="1">
              <a:lnSpc>
                <a:spcPts val="1000"/>
              </a:lnSpc>
              <a:buClrTx/>
              <a:buSzTx/>
              <a:buNone/>
              <a:tabLst>
                <a:tab pos="3492500" algn="l"/>
              </a:tabLst>
              <a:defRPr/>
            </a:pPr>
            <a:endParaRPr lang="zh-CN" altLang="en-US" sz="2796" dirty="0">
              <a:solidFill>
                <a:srgbClr val="0000FF"/>
              </a:solidFill>
              <a:latin typeface="微软雅黑"/>
              <a:ea typeface="微软雅黑" panose="020B0503020204020204" pitchFamily="34" charset="-122"/>
            </a:endParaRPr>
          </a:p>
          <a:p>
            <a:pPr marL="0" marR="0" lvl="0" indent="0" defTabSz="914400" eaLnBrk="1" fontAlgn="auto" latinLnBrk="0" hangingPunct="1">
              <a:lnSpc>
                <a:spcPts val="1000"/>
              </a:lnSpc>
              <a:buClrTx/>
              <a:buSzTx/>
              <a:buNone/>
              <a:tabLst>
                <a:tab pos="3492500" algn="l"/>
              </a:tabLst>
              <a:defRPr/>
            </a:pPr>
            <a:endParaRPr lang="zh-CN" altLang="en-US" sz="2796" dirty="0">
              <a:solidFill>
                <a:srgbClr val="0000FF"/>
              </a:solidFill>
              <a:latin typeface="微软雅黑"/>
              <a:ea typeface="微软雅黑" panose="020B0503020204020204" pitchFamily="34" charset="-122"/>
            </a:endParaRPr>
          </a:p>
          <a:p>
            <a:pPr marL="0" marR="0" lvl="0" indent="0" defTabSz="914400" eaLnBrk="1" fontAlgn="auto" latinLnBrk="0" hangingPunct="1">
              <a:lnSpc>
                <a:spcPts val="2837"/>
              </a:lnSpc>
              <a:buClrTx/>
              <a:buSzTx/>
              <a:buNone/>
              <a:tabLst>
                <a:tab pos="3492500" algn="l"/>
              </a:tabLst>
              <a:defRPr/>
            </a:pPr>
            <a:r>
              <a:rPr lang="zh-CN" altLang="en-US" sz="2796" dirty="0">
                <a:solidFill>
                  <a:srgbClr val="0000FF"/>
                </a:solidFill>
                <a:latin typeface="微软雅黑"/>
                <a:ea typeface="微软雅黑" panose="020B0503020204020204" pitchFamily="34" charset="-122"/>
              </a:rPr>
              <a:t>需筛选的文章数在不断显著增长！</a:t>
            </a:r>
          </a:p>
        </p:txBody>
      </p:sp>
      <p:pic>
        <p:nvPicPr>
          <p:cNvPr id="9" name="图片 8" descr="ws_5926.tmp">
            <a:extLst>
              <a:ext uri="{FF2B5EF4-FFF2-40B4-BE49-F238E27FC236}">
                <a16:creationId xmlns="" xmlns:a16="http://schemas.microsoft.com/office/drawing/2014/main" id="{EF7489BB-BB1F-45D1-A113-E63A04FE9D37}"/>
              </a:ext>
            </a:extLst>
          </p:cNvPr>
          <p:cNvPicPr>
            <a:picLocks/>
          </p:cNvPicPr>
          <p:nvPr/>
        </p:nvPicPr>
        <p:blipFill>
          <a:blip r:embed="rId3" cstate="print"/>
          <a:stretch>
            <a:fillRect/>
          </a:stretch>
        </p:blipFill>
        <p:spPr>
          <a:xfrm>
            <a:off x="5201227" y="1798491"/>
            <a:ext cx="4102100" cy="3073400"/>
          </a:xfrm>
          <a:prstGeom prst="rect">
            <a:avLst/>
          </a:prstGeom>
        </p:spPr>
      </p:pic>
    </p:spTree>
    <p:extLst>
      <p:ext uri="{BB962C8B-B14F-4D97-AF65-F5344CB8AC3E}">
        <p14:creationId xmlns:p14="http://schemas.microsoft.com/office/powerpoint/2010/main" val="35819904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2042402-11CF-4830-BEC9-08006C876C21}"/>
              </a:ext>
            </a:extLst>
          </p:cNvPr>
          <p:cNvSpPr>
            <a:spLocks noGrp="1"/>
          </p:cNvSpPr>
          <p:nvPr>
            <p:ph type="title"/>
          </p:nvPr>
        </p:nvSpPr>
        <p:spPr/>
        <p:txBody>
          <a:bodyPr/>
          <a:lstStyle/>
          <a:p>
            <a:endParaRPr lang="zh-CN" altLang="en-US" dirty="0"/>
          </a:p>
        </p:txBody>
      </p:sp>
      <p:sp>
        <p:nvSpPr>
          <p:cNvPr id="4" name="灯片编号占位符 3">
            <a:extLst>
              <a:ext uri="{FF2B5EF4-FFF2-40B4-BE49-F238E27FC236}">
                <a16:creationId xmlns="" xmlns:a16="http://schemas.microsoft.com/office/drawing/2014/main" id="{285B9E87-FD9F-4B88-8BD6-4CA6D7537035}"/>
              </a:ext>
            </a:extLst>
          </p:cNvPr>
          <p:cNvSpPr>
            <a:spLocks noGrp="1"/>
          </p:cNvSpPr>
          <p:nvPr>
            <p:ph type="sldNum" sz="quarter" idx="12"/>
          </p:nvPr>
        </p:nvSpPr>
        <p:spPr/>
        <p:txBody>
          <a:bodyPr/>
          <a:lstStyle/>
          <a:p>
            <a:fld id="{5F8E3D9E-0B09-9345-B286-EB2EB76A2E3E}" type="slidenum">
              <a:rPr kumimoji="1" lang="zh-CN" altLang="en-US" smtClean="0"/>
              <a:pPr/>
              <a:t>3</a:t>
            </a:fld>
            <a:endParaRPr kumimoji="1" lang="zh-CN" altLang="en-US"/>
          </a:p>
        </p:txBody>
      </p:sp>
      <p:pic>
        <p:nvPicPr>
          <p:cNvPr id="15362" name="Picture 2" descr="Google">
            <a:extLst>
              <a:ext uri="{FF2B5EF4-FFF2-40B4-BE49-F238E27FC236}">
                <a16:creationId xmlns="" xmlns:a16="http://schemas.microsoft.com/office/drawing/2014/main" id="{34B6276A-E9D4-4AAB-9764-CD51046285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31" y="3879515"/>
            <a:ext cx="4185994" cy="1415851"/>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 xmlns:a16="http://schemas.microsoft.com/office/drawing/2014/main" id="{D966D5E2-1424-4D67-93A5-41887F15AA7C}"/>
              </a:ext>
            </a:extLst>
          </p:cNvPr>
          <p:cNvPicPr>
            <a:picLocks noChangeAspect="1"/>
          </p:cNvPicPr>
          <p:nvPr/>
        </p:nvPicPr>
        <p:blipFill>
          <a:blip r:embed="rId4"/>
          <a:stretch>
            <a:fillRect/>
          </a:stretch>
        </p:blipFill>
        <p:spPr>
          <a:xfrm>
            <a:off x="5755470" y="2720299"/>
            <a:ext cx="3710793" cy="2743618"/>
          </a:xfrm>
          <a:prstGeom prst="rect">
            <a:avLst/>
          </a:prstGeom>
        </p:spPr>
      </p:pic>
      <p:sp>
        <p:nvSpPr>
          <p:cNvPr id="12" name="文本框 11">
            <a:extLst>
              <a:ext uri="{FF2B5EF4-FFF2-40B4-BE49-F238E27FC236}">
                <a16:creationId xmlns="" xmlns:a16="http://schemas.microsoft.com/office/drawing/2014/main" id="{5A99B7A2-B8E2-4A19-8E58-75A13EE02637}"/>
              </a:ext>
            </a:extLst>
          </p:cNvPr>
          <p:cNvSpPr txBox="1"/>
          <p:nvPr/>
        </p:nvSpPr>
        <p:spPr>
          <a:xfrm>
            <a:off x="1303505" y="5362317"/>
            <a:ext cx="1093120" cy="646331"/>
          </a:xfrm>
          <a:prstGeom prst="rect">
            <a:avLst/>
          </a:prstGeom>
          <a:noFill/>
        </p:spPr>
        <p:txBody>
          <a:bodyPr wrap="none" rtlCol="0">
            <a:spAutoFit/>
          </a:bodyPr>
          <a:lstStyle/>
          <a:p>
            <a:pPr algn="ctr"/>
            <a:r>
              <a:rPr lang="en-US" altLang="zh-CN" dirty="0">
                <a:ea typeface="微软雅黑" panose="020B0503020204020204" pitchFamily="34" charset="-122"/>
              </a:rPr>
              <a:t>PageRank</a:t>
            </a:r>
          </a:p>
          <a:p>
            <a:pPr algn="ctr"/>
            <a:r>
              <a:rPr lang="en-US" altLang="zh-CN" dirty="0">
                <a:ea typeface="微软雅黑" panose="020B0503020204020204" pitchFamily="34" charset="-122"/>
              </a:rPr>
              <a:t>1998.9.4</a:t>
            </a:r>
            <a:endParaRPr lang="zh-CN" altLang="en-US" dirty="0">
              <a:ea typeface="微软雅黑" panose="020B0503020204020204" pitchFamily="34" charset="-122"/>
            </a:endParaRPr>
          </a:p>
        </p:txBody>
      </p:sp>
      <p:sp>
        <p:nvSpPr>
          <p:cNvPr id="13" name="文本框 12">
            <a:extLst>
              <a:ext uri="{FF2B5EF4-FFF2-40B4-BE49-F238E27FC236}">
                <a16:creationId xmlns="" xmlns:a16="http://schemas.microsoft.com/office/drawing/2014/main" id="{D155BB1A-0B2C-486C-8C88-03ED31B24B06}"/>
              </a:ext>
            </a:extLst>
          </p:cNvPr>
          <p:cNvSpPr txBox="1"/>
          <p:nvPr/>
        </p:nvSpPr>
        <p:spPr>
          <a:xfrm>
            <a:off x="6343833" y="5463917"/>
            <a:ext cx="1800493" cy="646331"/>
          </a:xfrm>
          <a:prstGeom prst="rect">
            <a:avLst/>
          </a:prstGeom>
          <a:noFill/>
        </p:spPr>
        <p:txBody>
          <a:bodyPr wrap="none" rtlCol="0">
            <a:spAutoFit/>
          </a:bodyPr>
          <a:lstStyle/>
          <a:p>
            <a:pPr algn="ctr"/>
            <a:r>
              <a:rPr lang="zh-CN" altLang="en-US" dirty="0">
                <a:ea typeface="微软雅黑" panose="020B0503020204020204" pitchFamily="34" charset="-122"/>
              </a:rPr>
              <a:t>个性化推荐算法</a:t>
            </a:r>
            <a:endParaRPr lang="en-US" altLang="zh-CN" dirty="0">
              <a:ea typeface="微软雅黑" panose="020B0503020204020204" pitchFamily="34" charset="-122"/>
            </a:endParaRPr>
          </a:p>
          <a:p>
            <a:pPr algn="ctr"/>
            <a:r>
              <a:rPr lang="en-US" altLang="zh-CN" dirty="0">
                <a:ea typeface="微软雅黑" panose="020B0503020204020204" pitchFamily="34" charset="-122"/>
              </a:rPr>
              <a:t>2016.9.20</a:t>
            </a:r>
            <a:endParaRPr lang="zh-CN" altLang="en-US" dirty="0">
              <a:ea typeface="微软雅黑" panose="020B0503020204020204" pitchFamily="34" charset="-122"/>
            </a:endParaRPr>
          </a:p>
        </p:txBody>
      </p:sp>
      <p:sp>
        <p:nvSpPr>
          <p:cNvPr id="14" name="文本框 13">
            <a:extLst>
              <a:ext uri="{FF2B5EF4-FFF2-40B4-BE49-F238E27FC236}">
                <a16:creationId xmlns="" xmlns:a16="http://schemas.microsoft.com/office/drawing/2014/main" id="{CB76519C-E693-49F8-B136-08FC63470295}"/>
              </a:ext>
            </a:extLst>
          </p:cNvPr>
          <p:cNvSpPr txBox="1"/>
          <p:nvPr/>
        </p:nvSpPr>
        <p:spPr>
          <a:xfrm>
            <a:off x="1264007" y="6129720"/>
            <a:ext cx="1172116" cy="369332"/>
          </a:xfrm>
          <a:prstGeom prst="rect">
            <a:avLst/>
          </a:prstGeom>
          <a:noFill/>
        </p:spPr>
        <p:txBody>
          <a:bodyPr wrap="none" rtlCol="0">
            <a:spAutoFit/>
          </a:bodyPr>
          <a:lstStyle/>
          <a:p>
            <a:r>
              <a:rPr lang="en-US" altLang="zh-CN" dirty="0">
                <a:ea typeface="微软雅黑" panose="020B0503020204020204" pitchFamily="34" charset="-122"/>
              </a:rPr>
              <a:t>10.88</a:t>
            </a:r>
            <a:r>
              <a:rPr lang="zh-CN" altLang="en-US" dirty="0">
                <a:ea typeface="微软雅黑" panose="020B0503020204020204" pitchFamily="34" charset="-122"/>
              </a:rPr>
              <a:t>万亿</a:t>
            </a:r>
          </a:p>
        </p:txBody>
      </p:sp>
      <p:sp>
        <p:nvSpPr>
          <p:cNvPr id="16" name="文本框 15">
            <a:extLst>
              <a:ext uri="{FF2B5EF4-FFF2-40B4-BE49-F238E27FC236}">
                <a16:creationId xmlns="" xmlns:a16="http://schemas.microsoft.com/office/drawing/2014/main" id="{649DE623-4CF2-45DD-8C1D-A51AA93B5BC8}"/>
              </a:ext>
            </a:extLst>
          </p:cNvPr>
          <p:cNvSpPr txBox="1"/>
          <p:nvPr/>
        </p:nvSpPr>
        <p:spPr>
          <a:xfrm>
            <a:off x="6544208" y="6234417"/>
            <a:ext cx="1399742" cy="369332"/>
          </a:xfrm>
          <a:prstGeom prst="rect">
            <a:avLst/>
          </a:prstGeom>
          <a:noFill/>
        </p:spPr>
        <p:txBody>
          <a:bodyPr wrap="none" rtlCol="0">
            <a:spAutoFit/>
          </a:bodyPr>
          <a:lstStyle/>
          <a:p>
            <a:r>
              <a:rPr lang="zh-CN" altLang="en-US" dirty="0">
                <a:ea typeface="微软雅黑" panose="020B0503020204020204" pitchFamily="34" charset="-122"/>
              </a:rPr>
              <a:t>估值</a:t>
            </a:r>
            <a:r>
              <a:rPr lang="en-US" altLang="zh-CN" dirty="0">
                <a:ea typeface="微软雅黑" panose="020B0503020204020204" pitchFamily="34" charset="-122"/>
              </a:rPr>
              <a:t>2.6</a:t>
            </a:r>
            <a:r>
              <a:rPr lang="zh-CN" altLang="en-US" dirty="0">
                <a:ea typeface="微软雅黑" panose="020B0503020204020204" pitchFamily="34" charset="-122"/>
              </a:rPr>
              <a:t>万亿</a:t>
            </a:r>
          </a:p>
        </p:txBody>
      </p:sp>
      <p:pic>
        <p:nvPicPr>
          <p:cNvPr id="3" name="图片 2">
            <a:extLst>
              <a:ext uri="{FF2B5EF4-FFF2-40B4-BE49-F238E27FC236}">
                <a16:creationId xmlns="" xmlns:a16="http://schemas.microsoft.com/office/drawing/2014/main" id="{54E155CB-3CE6-4222-972A-8967B8925718}"/>
              </a:ext>
            </a:extLst>
          </p:cNvPr>
          <p:cNvPicPr>
            <a:picLocks noChangeAspect="1"/>
          </p:cNvPicPr>
          <p:nvPr/>
        </p:nvPicPr>
        <p:blipFill>
          <a:blip r:embed="rId5"/>
          <a:stretch>
            <a:fillRect/>
          </a:stretch>
        </p:blipFill>
        <p:spPr>
          <a:xfrm>
            <a:off x="923424" y="448215"/>
            <a:ext cx="7367135" cy="2069850"/>
          </a:xfrm>
          <a:prstGeom prst="rect">
            <a:avLst/>
          </a:prstGeom>
        </p:spPr>
      </p:pic>
      <p:sp>
        <p:nvSpPr>
          <p:cNvPr id="15" name="文本框 14">
            <a:extLst>
              <a:ext uri="{FF2B5EF4-FFF2-40B4-BE49-F238E27FC236}">
                <a16:creationId xmlns="" xmlns:a16="http://schemas.microsoft.com/office/drawing/2014/main" id="{990B4E04-85CD-4700-9163-0B0D67DCBC91}"/>
              </a:ext>
            </a:extLst>
          </p:cNvPr>
          <p:cNvSpPr txBox="1"/>
          <p:nvPr/>
        </p:nvSpPr>
        <p:spPr>
          <a:xfrm>
            <a:off x="2780891" y="2330662"/>
            <a:ext cx="1859803" cy="923330"/>
          </a:xfrm>
          <a:prstGeom prst="rect">
            <a:avLst/>
          </a:prstGeom>
          <a:noFill/>
        </p:spPr>
        <p:txBody>
          <a:bodyPr wrap="none" rtlCol="0">
            <a:spAutoFit/>
          </a:bodyPr>
          <a:lstStyle/>
          <a:p>
            <a:pPr algn="ctr"/>
            <a:r>
              <a:rPr lang="zh-CN" altLang="en-US" dirty="0">
                <a:ea typeface="微软雅黑" panose="020B0503020204020204" pitchFamily="34" charset="-122"/>
              </a:rPr>
              <a:t>超链分析算法</a:t>
            </a:r>
            <a:endParaRPr lang="en-US" altLang="zh-CN" dirty="0">
              <a:ea typeface="微软雅黑" panose="020B0503020204020204" pitchFamily="34" charset="-122"/>
            </a:endParaRPr>
          </a:p>
          <a:p>
            <a:pPr algn="ctr"/>
            <a:r>
              <a:rPr lang="en-US" altLang="zh-CN" dirty="0">
                <a:ea typeface="微软雅黑" panose="020B0503020204020204" pitchFamily="34" charset="-122"/>
              </a:rPr>
              <a:t>1996 </a:t>
            </a:r>
            <a:r>
              <a:rPr lang="zh-CN" altLang="en-US" dirty="0">
                <a:ea typeface="微软雅黑" panose="020B0503020204020204" pitchFamily="34" charset="-122"/>
              </a:rPr>
              <a:t>论文、专利</a:t>
            </a:r>
            <a:endParaRPr lang="en-US" altLang="zh-CN" dirty="0">
              <a:ea typeface="微软雅黑" panose="020B0503020204020204" pitchFamily="34" charset="-122"/>
            </a:endParaRPr>
          </a:p>
          <a:p>
            <a:pPr algn="ctr"/>
            <a:r>
              <a:rPr lang="en-US" altLang="zh-CN" dirty="0">
                <a:ea typeface="微软雅黑" panose="020B0503020204020204" pitchFamily="34" charset="-122"/>
              </a:rPr>
              <a:t>2000.1 </a:t>
            </a:r>
            <a:r>
              <a:rPr lang="zh-CN" altLang="en-US" dirty="0">
                <a:ea typeface="微软雅黑" panose="020B0503020204020204" pitchFamily="34" charset="-122"/>
              </a:rPr>
              <a:t>百度创立</a:t>
            </a:r>
          </a:p>
        </p:txBody>
      </p:sp>
      <p:sp>
        <p:nvSpPr>
          <p:cNvPr id="17" name="文本框 16">
            <a:extLst>
              <a:ext uri="{FF2B5EF4-FFF2-40B4-BE49-F238E27FC236}">
                <a16:creationId xmlns="" xmlns:a16="http://schemas.microsoft.com/office/drawing/2014/main" id="{55308971-C62F-4C20-BE51-13CEF0C844B1}"/>
              </a:ext>
            </a:extLst>
          </p:cNvPr>
          <p:cNvSpPr txBox="1"/>
          <p:nvPr/>
        </p:nvSpPr>
        <p:spPr>
          <a:xfrm>
            <a:off x="3083796" y="3207825"/>
            <a:ext cx="994183" cy="369332"/>
          </a:xfrm>
          <a:prstGeom prst="rect">
            <a:avLst/>
          </a:prstGeom>
          <a:noFill/>
        </p:spPr>
        <p:txBody>
          <a:bodyPr wrap="none" rtlCol="0">
            <a:spAutoFit/>
          </a:bodyPr>
          <a:lstStyle/>
          <a:p>
            <a:r>
              <a:rPr lang="zh-CN" altLang="en-US" dirty="0">
                <a:ea typeface="微软雅黑" panose="020B0503020204020204" pitchFamily="34" charset="-122"/>
              </a:rPr>
              <a:t>约</a:t>
            </a:r>
            <a:r>
              <a:rPr lang="en-US" altLang="zh-CN" dirty="0">
                <a:ea typeface="微软雅黑" panose="020B0503020204020204" pitchFamily="34" charset="-122"/>
              </a:rPr>
              <a:t>7</a:t>
            </a:r>
            <a:r>
              <a:rPr lang="zh-CN" altLang="en-US" dirty="0">
                <a:ea typeface="微软雅黑" panose="020B0503020204020204" pitchFamily="34" charset="-122"/>
              </a:rPr>
              <a:t>千亿</a:t>
            </a:r>
          </a:p>
        </p:txBody>
      </p:sp>
      <p:pic>
        <p:nvPicPr>
          <p:cNvPr id="9" name="内容占位符 8">
            <a:extLst>
              <a:ext uri="{FF2B5EF4-FFF2-40B4-BE49-F238E27FC236}">
                <a16:creationId xmlns="" xmlns:a16="http://schemas.microsoft.com/office/drawing/2014/main" id="{B5BC5ED2-F675-4577-994D-8582C7B68BB5}"/>
              </a:ext>
            </a:extLst>
          </p:cNvPr>
          <p:cNvPicPr>
            <a:picLocks noGrp="1" noChangeAspect="1"/>
          </p:cNvPicPr>
          <p:nvPr>
            <p:ph idx="1"/>
          </p:nvPr>
        </p:nvPicPr>
        <p:blipFill>
          <a:blip r:embed="rId6">
            <a:extLst>
              <a:ext uri="{96DAC541-7B7A-43D3-8B79-37D633B846F1}">
                <asvg:svgBlip xmlns="" xmlns:asvg="http://schemas.microsoft.com/office/drawing/2016/SVG/main" r:embed="rId7"/>
              </a:ext>
            </a:extLst>
          </a:blip>
          <a:stretch>
            <a:fillRect/>
          </a:stretch>
        </p:blipFill>
        <p:spPr>
          <a:xfrm>
            <a:off x="35732" y="0"/>
            <a:ext cx="1033240" cy="1033240"/>
          </a:xfrm>
        </p:spPr>
      </p:pic>
      <p:pic>
        <p:nvPicPr>
          <p:cNvPr id="19" name="图形 18">
            <a:extLst>
              <a:ext uri="{FF2B5EF4-FFF2-40B4-BE49-F238E27FC236}">
                <a16:creationId xmlns="" xmlns:a16="http://schemas.microsoft.com/office/drawing/2014/main" id="{597D1C53-8F8F-46F8-B809-545F812331D3}"/>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7999845" y="1112077"/>
            <a:ext cx="952500" cy="952500"/>
          </a:xfrm>
          <a:prstGeom prst="rect">
            <a:avLst/>
          </a:prstGeom>
        </p:spPr>
      </p:pic>
    </p:spTree>
    <p:extLst>
      <p:ext uri="{BB962C8B-B14F-4D97-AF65-F5344CB8AC3E}">
        <p14:creationId xmlns:p14="http://schemas.microsoft.com/office/powerpoint/2010/main" val="167412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p:bldP spid="15"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B989FCD-95EE-4C51-8C6C-B0EF6799AE2C}"/>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文献筛选</a:t>
            </a:r>
            <a:r>
              <a:rPr lang="en-US" altLang="zh-CN" sz="5400" b="1" dirty="0">
                <a:latin typeface="微软雅黑" panose="020B0503020204020204" pitchFamily="34" charset="-122"/>
                <a:ea typeface="微软雅黑" panose="020B0503020204020204" pitchFamily="34" charset="-122"/>
              </a:rPr>
              <a:t>(3)</a:t>
            </a:r>
            <a:endParaRPr lang="zh-CN" altLang="en-US" sz="5400" dirty="0"/>
          </a:p>
        </p:txBody>
      </p:sp>
      <p:sp>
        <p:nvSpPr>
          <p:cNvPr id="4" name="灯片编号占位符 3">
            <a:extLst>
              <a:ext uri="{FF2B5EF4-FFF2-40B4-BE49-F238E27FC236}">
                <a16:creationId xmlns="" xmlns:a16="http://schemas.microsoft.com/office/drawing/2014/main" id="{E2883D04-87EC-4E5B-8BB3-6E32C4CAD6C1}"/>
              </a:ext>
            </a:extLst>
          </p:cNvPr>
          <p:cNvSpPr>
            <a:spLocks noGrp="1"/>
          </p:cNvSpPr>
          <p:nvPr>
            <p:ph type="sldNum" sz="quarter" idx="12"/>
          </p:nvPr>
        </p:nvSpPr>
        <p:spPr/>
        <p:txBody>
          <a:bodyPr/>
          <a:lstStyle/>
          <a:p>
            <a:fld id="{5F8E3D9E-0B09-9345-B286-EB2EB76A2E3E}" type="slidenum">
              <a:rPr kumimoji="1" lang="zh-CN" altLang="en-US" smtClean="0"/>
              <a:pPr/>
              <a:t>30</a:t>
            </a:fld>
            <a:endParaRPr kumimoji="1" lang="zh-CN" altLang="en-US"/>
          </a:p>
        </p:txBody>
      </p:sp>
      <p:pic>
        <p:nvPicPr>
          <p:cNvPr id="5" name="图片 4" descr="ws_5C46.tmp">
            <a:extLst>
              <a:ext uri="{FF2B5EF4-FFF2-40B4-BE49-F238E27FC236}">
                <a16:creationId xmlns="" xmlns:a16="http://schemas.microsoft.com/office/drawing/2014/main" id="{75A914BB-9358-45FC-83EB-83EA10A35480}"/>
              </a:ext>
            </a:extLst>
          </p:cNvPr>
          <p:cNvPicPr>
            <a:picLocks/>
          </p:cNvPicPr>
          <p:nvPr/>
        </p:nvPicPr>
        <p:blipFill>
          <a:blip r:embed="rId2" cstate="print"/>
          <a:stretch>
            <a:fillRect/>
          </a:stretch>
        </p:blipFill>
        <p:spPr>
          <a:xfrm>
            <a:off x="1412913" y="2221361"/>
            <a:ext cx="3213100" cy="2984500"/>
          </a:xfrm>
          <a:prstGeom prst="rect">
            <a:avLst/>
          </a:prstGeom>
        </p:spPr>
      </p:pic>
      <p:sp>
        <p:nvSpPr>
          <p:cNvPr id="6" name="TextBox 26">
            <a:extLst>
              <a:ext uri="{FF2B5EF4-FFF2-40B4-BE49-F238E27FC236}">
                <a16:creationId xmlns="" xmlns:a16="http://schemas.microsoft.com/office/drawing/2014/main" id="{630618BF-C9DC-493C-BD61-2E99047A6C6A}"/>
              </a:ext>
            </a:extLst>
          </p:cNvPr>
          <p:cNvSpPr txBox="1"/>
          <p:nvPr/>
        </p:nvSpPr>
        <p:spPr>
          <a:xfrm>
            <a:off x="754646" y="1883307"/>
            <a:ext cx="7557775" cy="354200"/>
          </a:xfrm>
          <a:prstGeom prst="rect">
            <a:avLst/>
          </a:prstGeom>
          <a:noFill/>
        </p:spPr>
        <p:txBody>
          <a:bodyPr vert="horz" wrap="none" lIns="0" tIns="0" rIns="0" bIns="0" rtlCol="0">
            <a:spAutoFit/>
          </a:bodyPr>
          <a:lstStyle/>
          <a:p>
            <a:pPr>
              <a:lnSpc>
                <a:spcPts val="2909"/>
              </a:lnSpc>
            </a:pPr>
            <a:r>
              <a:rPr lang="zh-CN" altLang="en-US" sz="2400" dirty="0">
                <a:solidFill>
                  <a:srgbClr val="000000"/>
                </a:solidFill>
                <a:latin typeface="微软雅黑"/>
                <a:ea typeface="微软雅黑" panose="020B0503020204020204" pitchFamily="34" charset="-122"/>
              </a:rPr>
              <a:t>为了降低昂贵的成本</a:t>
            </a:r>
            <a:r>
              <a:rPr lang="en-US" altLang="zh-CN" sz="2400" dirty="0">
                <a:solidFill>
                  <a:srgbClr val="000000"/>
                </a:solidFill>
                <a:latin typeface="Times New Roman"/>
                <a:ea typeface="微软雅黑" panose="020B0503020204020204" pitchFamily="34" charset="-122"/>
              </a:rPr>
              <a:t>, Tufts</a:t>
            </a:r>
            <a:r>
              <a:rPr lang="zh-CN" altLang="en-US" sz="2400" dirty="0">
                <a:solidFill>
                  <a:srgbClr val="000000"/>
                </a:solidFill>
                <a:latin typeface="微软雅黑"/>
                <a:ea typeface="微软雅黑" panose="020B0503020204020204" pitchFamily="34" charset="-122"/>
              </a:rPr>
              <a:t>医学中心引入了</a:t>
            </a:r>
            <a:r>
              <a:rPr lang="zh-CN" altLang="en-US" sz="2400" dirty="0">
                <a:solidFill>
                  <a:srgbClr val="0000FF"/>
                </a:solidFill>
                <a:latin typeface="微软雅黑"/>
                <a:ea typeface="微软雅黑" panose="020B0503020204020204" pitchFamily="34" charset="-122"/>
              </a:rPr>
              <a:t>机器学习</a:t>
            </a:r>
            <a:r>
              <a:rPr lang="zh-CN" altLang="en-US" sz="2400" dirty="0">
                <a:solidFill>
                  <a:srgbClr val="000000"/>
                </a:solidFill>
                <a:latin typeface="微软雅黑"/>
                <a:ea typeface="微软雅黑" panose="020B0503020204020204" pitchFamily="34" charset="-122"/>
              </a:rPr>
              <a:t>技术</a:t>
            </a:r>
          </a:p>
        </p:txBody>
      </p:sp>
      <p:sp>
        <p:nvSpPr>
          <p:cNvPr id="7" name="TextBox 27">
            <a:extLst>
              <a:ext uri="{FF2B5EF4-FFF2-40B4-BE49-F238E27FC236}">
                <a16:creationId xmlns="" xmlns:a16="http://schemas.microsoft.com/office/drawing/2014/main" id="{FF4AAF26-E224-4424-81B9-2C8669F658D1}"/>
              </a:ext>
            </a:extLst>
          </p:cNvPr>
          <p:cNvSpPr txBox="1"/>
          <p:nvPr/>
        </p:nvSpPr>
        <p:spPr>
          <a:xfrm>
            <a:off x="4715802" y="2397982"/>
            <a:ext cx="2821285" cy="245580"/>
          </a:xfrm>
          <a:prstGeom prst="rect">
            <a:avLst/>
          </a:prstGeom>
          <a:noFill/>
        </p:spPr>
        <p:txBody>
          <a:bodyPr vert="horz" wrap="none" lIns="0" tIns="0" rIns="0" bIns="0" rtlCol="0">
            <a:spAutoFit/>
          </a:bodyPr>
          <a:lstStyle/>
          <a:p>
            <a:pPr>
              <a:lnSpc>
                <a:spcPts val="1926"/>
              </a:lnSpc>
            </a:pPr>
            <a:r>
              <a:rPr lang="zh-CN" altLang="en-US" sz="2004" dirty="0">
                <a:solidFill>
                  <a:srgbClr val="000000"/>
                </a:solidFill>
                <a:latin typeface="微软雅黑"/>
                <a:ea typeface="微软雅黑" panose="020B0503020204020204" pitchFamily="34" charset="-122"/>
              </a:rPr>
              <a:t>邀请专家阅读少量摘要，</a:t>
            </a:r>
          </a:p>
        </p:txBody>
      </p:sp>
      <p:sp>
        <p:nvSpPr>
          <p:cNvPr id="8" name="TextBox 28">
            <a:extLst>
              <a:ext uri="{FF2B5EF4-FFF2-40B4-BE49-F238E27FC236}">
                <a16:creationId xmlns="" xmlns:a16="http://schemas.microsoft.com/office/drawing/2014/main" id="{49DD5678-051E-401C-8E38-DC5D5AD3F95A}"/>
              </a:ext>
            </a:extLst>
          </p:cNvPr>
          <p:cNvSpPr txBox="1"/>
          <p:nvPr/>
        </p:nvSpPr>
        <p:spPr>
          <a:xfrm>
            <a:off x="4715802" y="2703036"/>
            <a:ext cx="3135474" cy="245580"/>
          </a:xfrm>
          <a:prstGeom prst="rect">
            <a:avLst/>
          </a:prstGeom>
          <a:noFill/>
        </p:spPr>
        <p:txBody>
          <a:bodyPr vert="horz" wrap="none" lIns="0" tIns="0" rIns="0" bIns="0" rtlCol="0">
            <a:spAutoFit/>
          </a:bodyPr>
          <a:lstStyle/>
          <a:p>
            <a:pPr>
              <a:lnSpc>
                <a:spcPts val="1926"/>
              </a:lnSpc>
            </a:pPr>
            <a:r>
              <a:rPr lang="zh-CN" altLang="en-US" sz="2004" dirty="0">
                <a:solidFill>
                  <a:srgbClr val="000000"/>
                </a:solidFill>
                <a:latin typeface="微软雅黑"/>
                <a:ea typeface="微软雅黑" panose="020B0503020204020204" pitchFamily="34" charset="-122"/>
              </a:rPr>
              <a:t>标记为“有关”或 “无关”</a:t>
            </a:r>
          </a:p>
        </p:txBody>
      </p:sp>
      <p:sp>
        <p:nvSpPr>
          <p:cNvPr id="9" name="TextBox 29">
            <a:extLst>
              <a:ext uri="{FF2B5EF4-FFF2-40B4-BE49-F238E27FC236}">
                <a16:creationId xmlns="" xmlns:a16="http://schemas.microsoft.com/office/drawing/2014/main" id="{0A879F00-F04D-4B53-A373-59296CE60691}"/>
              </a:ext>
            </a:extLst>
          </p:cNvPr>
          <p:cNvSpPr txBox="1"/>
          <p:nvPr/>
        </p:nvSpPr>
        <p:spPr>
          <a:xfrm>
            <a:off x="6057557" y="4124201"/>
            <a:ext cx="1231106" cy="296491"/>
          </a:xfrm>
          <a:prstGeom prst="rect">
            <a:avLst/>
          </a:prstGeom>
          <a:noFill/>
        </p:spPr>
        <p:txBody>
          <a:bodyPr vert="horz" wrap="none" lIns="0" tIns="0" rIns="0" bIns="0" rtlCol="0">
            <a:spAutoFit/>
          </a:bodyPr>
          <a:lstStyle/>
          <a:p>
            <a:pPr>
              <a:lnSpc>
                <a:spcPts val="2306"/>
              </a:lnSpc>
            </a:pPr>
            <a:r>
              <a:rPr lang="zh-CN" altLang="en-US" sz="2400" dirty="0">
                <a:solidFill>
                  <a:srgbClr val="000000"/>
                </a:solidFill>
                <a:latin typeface="微软雅黑"/>
                <a:ea typeface="微软雅黑" panose="020B0503020204020204" pitchFamily="34" charset="-122"/>
              </a:rPr>
              <a:t>分类模型</a:t>
            </a:r>
          </a:p>
        </p:txBody>
      </p:sp>
      <p:sp>
        <p:nvSpPr>
          <p:cNvPr id="10" name="TextBox 30">
            <a:extLst>
              <a:ext uri="{FF2B5EF4-FFF2-40B4-BE49-F238E27FC236}">
                <a16:creationId xmlns="" xmlns:a16="http://schemas.microsoft.com/office/drawing/2014/main" id="{B4EA046E-8285-4B50-9B1E-68BAB0CD114F}"/>
              </a:ext>
            </a:extLst>
          </p:cNvPr>
          <p:cNvSpPr txBox="1"/>
          <p:nvPr/>
        </p:nvSpPr>
        <p:spPr>
          <a:xfrm>
            <a:off x="4084866" y="3448815"/>
            <a:ext cx="1615827" cy="219932"/>
          </a:xfrm>
          <a:prstGeom prst="rect">
            <a:avLst/>
          </a:prstGeom>
          <a:noFill/>
        </p:spPr>
        <p:txBody>
          <a:bodyPr vert="horz" wrap="none" lIns="0" tIns="0" rIns="0" bIns="0" rtlCol="0">
            <a:spAutoFit/>
          </a:bodyPr>
          <a:lstStyle/>
          <a:p>
            <a:pPr>
              <a:lnSpc>
                <a:spcPts val="1730"/>
              </a:lnSpc>
            </a:pPr>
            <a:r>
              <a:rPr lang="zh-CN" altLang="en-US" dirty="0">
                <a:solidFill>
                  <a:srgbClr val="000000"/>
                </a:solidFill>
                <a:latin typeface="微软雅黑"/>
                <a:ea typeface="微软雅黑" panose="020B0503020204020204" pitchFamily="34" charset="-122"/>
              </a:rPr>
              <a:t>对是否“有关”</a:t>
            </a:r>
          </a:p>
        </p:txBody>
      </p:sp>
      <p:sp>
        <p:nvSpPr>
          <p:cNvPr id="11" name="TextBox 31">
            <a:extLst>
              <a:ext uri="{FF2B5EF4-FFF2-40B4-BE49-F238E27FC236}">
                <a16:creationId xmlns="" xmlns:a16="http://schemas.microsoft.com/office/drawing/2014/main" id="{9F51A041-A9C7-46B8-850B-A58A3F8D1B0C}"/>
              </a:ext>
            </a:extLst>
          </p:cNvPr>
          <p:cNvSpPr txBox="1"/>
          <p:nvPr/>
        </p:nvSpPr>
        <p:spPr>
          <a:xfrm>
            <a:off x="4427766" y="3723136"/>
            <a:ext cx="923330" cy="219932"/>
          </a:xfrm>
          <a:prstGeom prst="rect">
            <a:avLst/>
          </a:prstGeom>
          <a:noFill/>
        </p:spPr>
        <p:txBody>
          <a:bodyPr vert="horz" wrap="none" lIns="0" tIns="0" rIns="0" bIns="0" rtlCol="0">
            <a:spAutoFit/>
          </a:bodyPr>
          <a:lstStyle/>
          <a:p>
            <a:pPr>
              <a:lnSpc>
                <a:spcPts val="1730"/>
              </a:lnSpc>
            </a:pPr>
            <a:r>
              <a:rPr lang="zh-CN" altLang="en-US" dirty="0">
                <a:solidFill>
                  <a:srgbClr val="000000"/>
                </a:solidFill>
                <a:latin typeface="微软雅黑"/>
                <a:ea typeface="微软雅黑" panose="020B0503020204020204" pitchFamily="34" charset="-122"/>
              </a:rPr>
              <a:t>进行预测</a:t>
            </a:r>
          </a:p>
        </p:txBody>
      </p:sp>
      <p:sp>
        <p:nvSpPr>
          <p:cNvPr id="12" name="TextBox 32">
            <a:extLst>
              <a:ext uri="{FF2B5EF4-FFF2-40B4-BE49-F238E27FC236}">
                <a16:creationId xmlns="" xmlns:a16="http://schemas.microsoft.com/office/drawing/2014/main" id="{A87729EA-55D3-4FD3-84F2-142695072EC0}"/>
              </a:ext>
            </a:extLst>
          </p:cNvPr>
          <p:cNvSpPr txBox="1"/>
          <p:nvPr/>
        </p:nvSpPr>
        <p:spPr>
          <a:xfrm>
            <a:off x="790003" y="5364867"/>
            <a:ext cx="7970131" cy="1166986"/>
          </a:xfrm>
          <a:prstGeom prst="rect">
            <a:avLst/>
          </a:prstGeom>
          <a:noFill/>
        </p:spPr>
        <p:txBody>
          <a:bodyPr vert="horz" wrap="none" lIns="0" tIns="0" rIns="0" bIns="0" rtlCol="0">
            <a:spAutoFit/>
          </a:bodyPr>
          <a:lstStyle/>
          <a:p>
            <a:pPr>
              <a:lnSpc>
                <a:spcPts val="2662"/>
              </a:lnSpc>
            </a:pPr>
            <a:r>
              <a:rPr lang="zh-CN" altLang="en-US" sz="2196" dirty="0">
                <a:solidFill>
                  <a:srgbClr val="000000"/>
                </a:solidFill>
                <a:latin typeface="微软雅黑"/>
                <a:ea typeface="微软雅黑" panose="020B0503020204020204" pitchFamily="34" charset="-122"/>
              </a:rPr>
              <a:t>人类专家只需阅读 </a:t>
            </a:r>
            <a:r>
              <a:rPr lang="en-US" altLang="zh-CN" sz="2196" b="1" dirty="0">
                <a:solidFill>
                  <a:srgbClr val="FF0000"/>
                </a:solidFill>
                <a:latin typeface="Times New Roman"/>
                <a:ea typeface="微软雅黑" panose="020B0503020204020204" pitchFamily="34" charset="-122"/>
              </a:rPr>
              <a:t>50 </a:t>
            </a:r>
            <a:r>
              <a:rPr lang="zh-CN" altLang="en-US" sz="2196" dirty="0">
                <a:solidFill>
                  <a:srgbClr val="000000"/>
                </a:solidFill>
                <a:latin typeface="微软雅黑"/>
                <a:ea typeface="微软雅黑" panose="020B0503020204020204" pitchFamily="34" charset="-122"/>
              </a:rPr>
              <a:t>篇摘要，系统的自动筛选精度就达到 </a:t>
            </a:r>
            <a:r>
              <a:rPr lang="en-US" altLang="zh-CN" sz="2196" b="1" dirty="0">
                <a:solidFill>
                  <a:srgbClr val="000000"/>
                </a:solidFill>
                <a:latin typeface="Times New Roman"/>
                <a:ea typeface="微软雅黑" panose="020B0503020204020204" pitchFamily="34" charset="-122"/>
              </a:rPr>
              <a:t>93%</a:t>
            </a:r>
          </a:p>
          <a:p>
            <a:pPr>
              <a:lnSpc>
                <a:spcPts val="3204"/>
              </a:lnSpc>
            </a:pPr>
            <a:r>
              <a:rPr lang="zh-CN" altLang="en-US" sz="2196" dirty="0">
                <a:solidFill>
                  <a:srgbClr val="000000"/>
                </a:solidFill>
                <a:latin typeface="微软雅黑"/>
                <a:ea typeface="微软雅黑" panose="020B0503020204020204" pitchFamily="34" charset="-122"/>
              </a:rPr>
              <a:t>人类专家阅读 </a:t>
            </a:r>
            <a:r>
              <a:rPr lang="en-US" altLang="zh-CN" sz="2196" b="1" dirty="0">
                <a:solidFill>
                  <a:srgbClr val="FF0000"/>
                </a:solidFill>
                <a:latin typeface="Times New Roman"/>
                <a:ea typeface="微软雅黑" panose="020B0503020204020204" pitchFamily="34" charset="-122"/>
              </a:rPr>
              <a:t>1,000 </a:t>
            </a:r>
            <a:r>
              <a:rPr lang="zh-CN" altLang="en-US" sz="2196" dirty="0">
                <a:solidFill>
                  <a:srgbClr val="000000"/>
                </a:solidFill>
                <a:latin typeface="微软雅黑"/>
                <a:ea typeface="微软雅黑" panose="020B0503020204020204" pitchFamily="34" charset="-122"/>
              </a:rPr>
              <a:t>篇摘要，则系统的自动筛选敏感度达到 </a:t>
            </a:r>
            <a:r>
              <a:rPr lang="en-US" altLang="zh-CN" sz="2196" b="1" dirty="0">
                <a:solidFill>
                  <a:srgbClr val="000000"/>
                </a:solidFill>
                <a:latin typeface="Times New Roman"/>
                <a:ea typeface="微软雅黑" panose="020B0503020204020204" pitchFamily="34" charset="-122"/>
              </a:rPr>
              <a:t>95%</a:t>
            </a:r>
          </a:p>
          <a:p>
            <a:pPr>
              <a:lnSpc>
                <a:spcPts val="3192"/>
              </a:lnSpc>
            </a:pPr>
            <a:r>
              <a:rPr lang="en-US" altLang="zh-CN" sz="2198" dirty="0">
                <a:solidFill>
                  <a:srgbClr val="0000FF"/>
                </a:solidFill>
                <a:latin typeface="Times New Roman"/>
                <a:ea typeface="微软雅黑" panose="020B0503020204020204" pitchFamily="34" charset="-122"/>
              </a:rPr>
              <a:t>(</a:t>
            </a:r>
            <a:r>
              <a:rPr lang="zh-CN" altLang="en-US" sz="2198" dirty="0">
                <a:solidFill>
                  <a:srgbClr val="0000FF"/>
                </a:solidFill>
                <a:latin typeface="微软雅黑"/>
                <a:ea typeface="微软雅黑" panose="020B0503020204020204" pitchFamily="34" charset="-122"/>
              </a:rPr>
              <a:t>人类专家以前需阅读 </a:t>
            </a:r>
            <a:r>
              <a:rPr lang="en-US" altLang="zh-CN" sz="2198" b="1" dirty="0">
                <a:solidFill>
                  <a:srgbClr val="0000FF"/>
                </a:solidFill>
                <a:latin typeface="Times New Roman"/>
                <a:ea typeface="微软雅黑" panose="020B0503020204020204" pitchFamily="34" charset="-122"/>
              </a:rPr>
              <a:t>33,000 </a:t>
            </a:r>
            <a:r>
              <a:rPr lang="zh-CN" altLang="en-US" sz="2198" dirty="0">
                <a:solidFill>
                  <a:srgbClr val="0000FF"/>
                </a:solidFill>
                <a:latin typeface="微软雅黑"/>
                <a:ea typeface="微软雅黑" panose="020B0503020204020204" pitchFamily="34" charset="-122"/>
              </a:rPr>
              <a:t>篇摘要才能获得此效果</a:t>
            </a:r>
            <a:r>
              <a:rPr lang="en-US" altLang="zh-CN" sz="2198" dirty="0">
                <a:solidFill>
                  <a:srgbClr val="0000FF"/>
                </a:solidFill>
                <a:latin typeface="Times New Roman"/>
                <a:ea typeface="微软雅黑" panose="020B0503020204020204" pitchFamily="34" charset="-122"/>
              </a:rPr>
              <a:t>)</a:t>
            </a:r>
            <a:endParaRPr lang="zh-CN" altLang="en-US" sz="2198" dirty="0">
              <a:solidFill>
                <a:srgbClr val="0000FF"/>
              </a:solidFill>
              <a:latin typeface="Times New Roman"/>
              <a:ea typeface="微软雅黑" panose="020B0503020204020204" pitchFamily="34" charset="-122"/>
            </a:endParaRPr>
          </a:p>
        </p:txBody>
      </p:sp>
    </p:spTree>
    <p:extLst>
      <p:ext uri="{BB962C8B-B14F-4D97-AF65-F5344CB8AC3E}">
        <p14:creationId xmlns:p14="http://schemas.microsoft.com/office/powerpoint/2010/main" val="24659982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ws_6D15.tmp">
            <a:extLst>
              <a:ext uri="{FF2B5EF4-FFF2-40B4-BE49-F238E27FC236}">
                <a16:creationId xmlns="" xmlns:a16="http://schemas.microsoft.com/office/drawing/2014/main" id="{94FB4F98-7F43-4AF4-9BA4-396A7A921D6E}"/>
              </a:ext>
            </a:extLst>
          </p:cNvPr>
          <p:cNvPicPr>
            <a:picLocks/>
          </p:cNvPicPr>
          <p:nvPr/>
        </p:nvPicPr>
        <p:blipFill rotWithShape="1">
          <a:blip r:embed="rId2" cstate="print"/>
          <a:srcRect b="16382"/>
          <a:stretch/>
        </p:blipFill>
        <p:spPr>
          <a:xfrm>
            <a:off x="1075079" y="1902664"/>
            <a:ext cx="7316104" cy="4463413"/>
          </a:xfrm>
          <a:prstGeom prst="rect">
            <a:avLst/>
          </a:prstGeom>
        </p:spPr>
      </p:pic>
      <p:sp>
        <p:nvSpPr>
          <p:cNvPr id="2" name="标题 1">
            <a:extLst>
              <a:ext uri="{FF2B5EF4-FFF2-40B4-BE49-F238E27FC236}">
                <a16:creationId xmlns="" xmlns:a16="http://schemas.microsoft.com/office/drawing/2014/main" id="{5C39B0E0-EA97-48FD-9CA2-6DB4F3345832}"/>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互联网搜索</a:t>
            </a:r>
          </a:p>
        </p:txBody>
      </p:sp>
      <p:sp>
        <p:nvSpPr>
          <p:cNvPr id="4" name="灯片编号占位符 3">
            <a:extLst>
              <a:ext uri="{FF2B5EF4-FFF2-40B4-BE49-F238E27FC236}">
                <a16:creationId xmlns="" xmlns:a16="http://schemas.microsoft.com/office/drawing/2014/main" id="{9E6DD95C-B2E0-42FD-A3D5-F87CB94385B1}"/>
              </a:ext>
            </a:extLst>
          </p:cNvPr>
          <p:cNvSpPr>
            <a:spLocks noGrp="1"/>
          </p:cNvSpPr>
          <p:nvPr>
            <p:ph type="sldNum" sz="quarter" idx="12"/>
          </p:nvPr>
        </p:nvSpPr>
        <p:spPr/>
        <p:txBody>
          <a:bodyPr/>
          <a:lstStyle/>
          <a:p>
            <a:fld id="{5F8E3D9E-0B09-9345-B286-EB2EB76A2E3E}" type="slidenum">
              <a:rPr kumimoji="1" lang="zh-CN" altLang="en-US" smtClean="0"/>
              <a:pPr/>
              <a:t>31</a:t>
            </a:fld>
            <a:endParaRPr kumimoji="1" lang="zh-CN" altLang="en-US"/>
          </a:p>
        </p:txBody>
      </p:sp>
      <p:sp>
        <p:nvSpPr>
          <p:cNvPr id="8" name="矩形 7">
            <a:extLst>
              <a:ext uri="{FF2B5EF4-FFF2-40B4-BE49-F238E27FC236}">
                <a16:creationId xmlns="" xmlns:a16="http://schemas.microsoft.com/office/drawing/2014/main" id="{D9D99E4E-9376-4466-B240-EA297A71F669}"/>
              </a:ext>
            </a:extLst>
          </p:cNvPr>
          <p:cNvSpPr/>
          <p:nvPr/>
        </p:nvSpPr>
        <p:spPr>
          <a:xfrm>
            <a:off x="2656691" y="6156404"/>
            <a:ext cx="4544834" cy="419346"/>
          </a:xfrm>
          <a:prstGeom prst="rect">
            <a:avLst/>
          </a:prstGeom>
        </p:spPr>
        <p:txBody>
          <a:bodyPr wrap="none">
            <a:spAutoFit/>
          </a:bodyPr>
          <a:lstStyle/>
          <a:p>
            <a:pPr lvl="0" defTabSz="914400">
              <a:lnSpc>
                <a:spcPts val="2811"/>
              </a:lnSpc>
              <a:tabLst>
                <a:tab pos="114300" algn="l"/>
                <a:tab pos="2730500" algn="l"/>
                <a:tab pos="5080000" algn="l"/>
              </a:tabLst>
              <a:defRPr/>
            </a:pPr>
            <a:r>
              <a:rPr lang="zh-CN" altLang="en-US" sz="2000" dirty="0">
                <a:solidFill>
                  <a:srgbClr val="0000FF"/>
                </a:solidFill>
                <a:latin typeface="微软雅黑"/>
                <a:ea typeface="微软雅黑" panose="020B0503020204020204" pitchFamily="34" charset="-122"/>
              </a:rPr>
              <a:t>机器学习技术正在支撑着各种搜索引擎</a:t>
            </a:r>
          </a:p>
        </p:txBody>
      </p:sp>
      <p:sp>
        <p:nvSpPr>
          <p:cNvPr id="11" name="文本框 10">
            <a:extLst>
              <a:ext uri="{FF2B5EF4-FFF2-40B4-BE49-F238E27FC236}">
                <a16:creationId xmlns="" xmlns:a16="http://schemas.microsoft.com/office/drawing/2014/main" id="{436F9B20-B881-439B-AC92-5F006E0867D6}"/>
              </a:ext>
            </a:extLst>
          </p:cNvPr>
          <p:cNvSpPr txBox="1"/>
          <p:nvPr/>
        </p:nvSpPr>
        <p:spPr>
          <a:xfrm>
            <a:off x="6555194" y="4849793"/>
            <a:ext cx="646331" cy="646331"/>
          </a:xfrm>
          <a:prstGeom prst="rect">
            <a:avLst/>
          </a:prstGeom>
          <a:noFill/>
        </p:spPr>
        <p:txBody>
          <a:bodyPr wrap="none" rtlCol="0">
            <a:spAutoFit/>
          </a:bodyPr>
          <a:lstStyle/>
          <a:p>
            <a:r>
              <a:rPr lang="zh-CN" altLang="en-US" dirty="0">
                <a:ea typeface="微软雅黑" panose="020B0503020204020204" pitchFamily="34" charset="-122"/>
              </a:rPr>
              <a:t>机器</a:t>
            </a:r>
            <a:r>
              <a:rPr lang="en-US" altLang="zh-CN" dirty="0">
                <a:ea typeface="微软雅黑" panose="020B0503020204020204" pitchFamily="34" charset="-122"/>
              </a:rPr>
              <a:t/>
            </a:r>
            <a:br>
              <a:rPr lang="en-US" altLang="zh-CN" dirty="0">
                <a:ea typeface="微软雅黑" panose="020B0503020204020204" pitchFamily="34" charset="-122"/>
              </a:rPr>
            </a:br>
            <a:r>
              <a:rPr lang="zh-CN" altLang="en-US" dirty="0">
                <a:ea typeface="微软雅黑" panose="020B0503020204020204" pitchFamily="34" charset="-122"/>
              </a:rPr>
              <a:t>学习</a:t>
            </a:r>
          </a:p>
        </p:txBody>
      </p:sp>
      <p:sp>
        <p:nvSpPr>
          <p:cNvPr id="12" name="TextBox 25">
            <a:extLst>
              <a:ext uri="{FF2B5EF4-FFF2-40B4-BE49-F238E27FC236}">
                <a16:creationId xmlns="" xmlns:a16="http://schemas.microsoft.com/office/drawing/2014/main" id="{73F5D8A5-C346-41D4-8579-CA4BF783B7AB}"/>
              </a:ext>
            </a:extLst>
          </p:cNvPr>
          <p:cNvSpPr txBox="1"/>
          <p:nvPr/>
        </p:nvSpPr>
        <p:spPr>
          <a:xfrm>
            <a:off x="1742031" y="4657432"/>
            <a:ext cx="718145" cy="384721"/>
          </a:xfrm>
          <a:prstGeom prst="rect">
            <a:avLst/>
          </a:prstGeom>
          <a:noFill/>
        </p:spPr>
        <p:txBody>
          <a:bodyPr vert="horz" wrap="none" lIns="0" tIns="0" rIns="0" bIns="0" rtlCol="0">
            <a:spAutoFit/>
          </a:bodyPr>
          <a:lstStyle/>
          <a:p>
            <a:pPr marL="0" marR="0" lvl="0" indent="0" defTabSz="914400" eaLnBrk="1" fontAlgn="auto" latinLnBrk="0" hangingPunct="1">
              <a:lnSpc>
                <a:spcPts val="1349"/>
              </a:lnSpc>
              <a:buClrTx/>
              <a:buSzTx/>
              <a:buNone/>
              <a:tabLst>
                <a:tab pos="88900" algn="l"/>
              </a:tabLst>
              <a:defRPr/>
            </a:pPr>
            <a:r>
              <a:rPr lang="zh-CN" altLang="en-US" dirty="0">
                <a:ea typeface="微软雅黑" panose="020B0503020204020204" pitchFamily="34" charset="-122"/>
              </a:rPr>
              <a:t>	</a:t>
            </a:r>
            <a:r>
              <a:rPr lang="zh-CN" altLang="en-US" sz="1404" dirty="0">
                <a:solidFill>
                  <a:srgbClr val="000000"/>
                </a:solidFill>
                <a:latin typeface="微软雅黑"/>
                <a:ea typeface="微软雅黑" panose="020B0503020204020204" pitchFamily="34" charset="-122"/>
              </a:rPr>
              <a:t>搜索：</a:t>
            </a:r>
          </a:p>
          <a:p>
            <a:pPr marL="0" marR="0" lvl="0" indent="0" defTabSz="914400" eaLnBrk="1" fontAlgn="auto" latinLnBrk="0" hangingPunct="1">
              <a:lnSpc>
                <a:spcPts val="1680"/>
              </a:lnSpc>
              <a:buClrTx/>
              <a:buSzTx/>
              <a:buNone/>
              <a:tabLst>
                <a:tab pos="88900" algn="l"/>
              </a:tabLst>
              <a:defRPr/>
            </a:pPr>
            <a:r>
              <a:rPr lang="zh-CN" altLang="en-US" sz="1404" dirty="0">
                <a:solidFill>
                  <a:srgbClr val="000000"/>
                </a:solidFill>
                <a:latin typeface="微软雅黑"/>
                <a:ea typeface="微软雅黑" panose="020B0503020204020204" pitchFamily="34" charset="-122"/>
              </a:rPr>
              <a:t>南京大学</a:t>
            </a:r>
          </a:p>
        </p:txBody>
      </p:sp>
      <p:sp>
        <p:nvSpPr>
          <p:cNvPr id="13" name="矩形 12">
            <a:extLst>
              <a:ext uri="{FF2B5EF4-FFF2-40B4-BE49-F238E27FC236}">
                <a16:creationId xmlns="" xmlns:a16="http://schemas.microsoft.com/office/drawing/2014/main" id="{F17F8081-0036-4F13-9CC4-CF4B7B3E9F7B}"/>
              </a:ext>
            </a:extLst>
          </p:cNvPr>
          <p:cNvSpPr/>
          <p:nvPr/>
        </p:nvSpPr>
        <p:spPr>
          <a:xfrm>
            <a:off x="914398" y="2419109"/>
            <a:ext cx="4629874" cy="1967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chemeClr val="bg1"/>
                </a:solidFill>
              </a:ln>
              <a:ea typeface="微软雅黑" panose="020B0503020204020204" pitchFamily="34" charset="-122"/>
            </a:endParaRPr>
          </a:p>
        </p:txBody>
      </p:sp>
      <p:sp>
        <p:nvSpPr>
          <p:cNvPr id="14" name="文本框 13">
            <a:extLst>
              <a:ext uri="{FF2B5EF4-FFF2-40B4-BE49-F238E27FC236}">
                <a16:creationId xmlns="" xmlns:a16="http://schemas.microsoft.com/office/drawing/2014/main" id="{0D763C41-F454-4932-A697-3409385A8A7D}"/>
              </a:ext>
            </a:extLst>
          </p:cNvPr>
          <p:cNvSpPr txBox="1"/>
          <p:nvPr/>
        </p:nvSpPr>
        <p:spPr>
          <a:xfrm>
            <a:off x="902823" y="1898244"/>
            <a:ext cx="2988895" cy="523220"/>
          </a:xfrm>
          <a:prstGeom prst="rect">
            <a:avLst/>
          </a:prstGeom>
          <a:noFill/>
        </p:spPr>
        <p:txBody>
          <a:bodyPr wrap="none" rtlCol="0">
            <a:spAutoFit/>
          </a:bodyPr>
          <a:lstStyle/>
          <a:p>
            <a:r>
              <a:rPr lang="en-US" altLang="zh-CN" sz="2800" dirty="0">
                <a:ea typeface="微软雅黑" panose="020B0503020204020204" pitchFamily="34" charset="-122"/>
              </a:rPr>
              <a:t>Google</a:t>
            </a:r>
            <a:r>
              <a:rPr lang="zh-CN" altLang="en-US" sz="2800" dirty="0">
                <a:ea typeface="微软雅黑" panose="020B0503020204020204" pitchFamily="34" charset="-122"/>
              </a:rPr>
              <a:t>：</a:t>
            </a:r>
            <a:r>
              <a:rPr lang="en-US" altLang="zh-CN" sz="2800" dirty="0">
                <a:ea typeface="微软雅黑" panose="020B0503020204020204" pitchFamily="34" charset="-122"/>
              </a:rPr>
              <a:t>PageRank</a:t>
            </a:r>
            <a:endParaRPr lang="zh-CN" altLang="en-US" sz="2800" dirty="0">
              <a:ea typeface="微软雅黑" panose="020B0503020204020204" pitchFamily="34" charset="-122"/>
            </a:endParaRPr>
          </a:p>
        </p:txBody>
      </p:sp>
      <p:sp>
        <p:nvSpPr>
          <p:cNvPr id="15" name="文本框 14">
            <a:extLst>
              <a:ext uri="{FF2B5EF4-FFF2-40B4-BE49-F238E27FC236}">
                <a16:creationId xmlns="" xmlns:a16="http://schemas.microsoft.com/office/drawing/2014/main" id="{1327541F-4145-4155-8D81-2B691E623570}"/>
              </a:ext>
            </a:extLst>
          </p:cNvPr>
          <p:cNvSpPr txBox="1"/>
          <p:nvPr/>
        </p:nvSpPr>
        <p:spPr>
          <a:xfrm>
            <a:off x="907853" y="2407530"/>
            <a:ext cx="3416320" cy="523220"/>
          </a:xfrm>
          <a:prstGeom prst="rect">
            <a:avLst/>
          </a:prstGeom>
          <a:noFill/>
        </p:spPr>
        <p:txBody>
          <a:bodyPr wrap="none" rtlCol="0">
            <a:spAutoFit/>
          </a:bodyPr>
          <a:lstStyle/>
          <a:p>
            <a:r>
              <a:rPr lang="zh-CN" altLang="en-US" sz="2800" dirty="0">
                <a:ea typeface="微软雅黑" panose="020B0503020204020204" pitchFamily="34" charset="-122"/>
              </a:rPr>
              <a:t>提升搜索结果相关性</a:t>
            </a:r>
          </a:p>
        </p:txBody>
      </p:sp>
    </p:spTree>
    <p:extLst>
      <p:ext uri="{BB962C8B-B14F-4D97-AF65-F5344CB8AC3E}">
        <p14:creationId xmlns:p14="http://schemas.microsoft.com/office/powerpoint/2010/main" val="35714807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F101FA0-1206-434A-9333-855DA8B723A2}"/>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互联网搜索</a:t>
            </a:r>
            <a:r>
              <a:rPr lang="en-US" altLang="zh-CN" sz="5400" b="1" dirty="0">
                <a:latin typeface="微软雅黑" panose="020B0503020204020204" pitchFamily="34" charset="-122"/>
                <a:ea typeface="微软雅黑" panose="020B0503020204020204" pitchFamily="34" charset="-122"/>
              </a:rPr>
              <a:t>(2)</a:t>
            </a:r>
            <a:endParaRPr lang="zh-CN" altLang="en-US" sz="5400" dirty="0"/>
          </a:p>
        </p:txBody>
      </p:sp>
      <p:sp>
        <p:nvSpPr>
          <p:cNvPr id="3" name="内容占位符 2">
            <a:extLst>
              <a:ext uri="{FF2B5EF4-FFF2-40B4-BE49-F238E27FC236}">
                <a16:creationId xmlns="" xmlns:a16="http://schemas.microsoft.com/office/drawing/2014/main" id="{0D6EDE56-9BC2-4991-8A8E-0C23783D638C}"/>
              </a:ext>
            </a:extLst>
          </p:cNvPr>
          <p:cNvSpPr>
            <a:spLocks noGrp="1"/>
          </p:cNvSpPr>
          <p:nvPr>
            <p:ph idx="1"/>
          </p:nvPr>
        </p:nvSpPr>
        <p:spPr/>
        <p:txBody>
          <a:bodyPr/>
          <a:lstStyle/>
          <a:p>
            <a:r>
              <a:rPr lang="zh-CN" altLang="en-US" dirty="0"/>
              <a:t>搜索联想</a:t>
            </a:r>
            <a:endParaRPr lang="en-US" altLang="zh-CN" dirty="0"/>
          </a:p>
          <a:p>
            <a:pPr lvl="1"/>
            <a:r>
              <a:rPr lang="zh-CN" altLang="en-US" dirty="0"/>
              <a:t>关联规则发现</a:t>
            </a:r>
            <a:endParaRPr lang="en-US" altLang="zh-CN" dirty="0"/>
          </a:p>
          <a:p>
            <a:pPr lvl="1"/>
            <a:r>
              <a:rPr lang="zh-CN" altLang="en-US" dirty="0"/>
              <a:t>频繁集</a:t>
            </a:r>
            <a:endParaRPr lang="en-US" altLang="zh-CN" dirty="0"/>
          </a:p>
          <a:p>
            <a:pPr lvl="1"/>
            <a:r>
              <a:rPr lang="zh-CN" altLang="en-US" dirty="0"/>
              <a:t>实现最佳联想</a:t>
            </a:r>
          </a:p>
        </p:txBody>
      </p:sp>
      <p:sp>
        <p:nvSpPr>
          <p:cNvPr id="4" name="灯片编号占位符 3">
            <a:extLst>
              <a:ext uri="{FF2B5EF4-FFF2-40B4-BE49-F238E27FC236}">
                <a16:creationId xmlns="" xmlns:a16="http://schemas.microsoft.com/office/drawing/2014/main" id="{814FC544-7348-40CE-9943-A7AA7EB5CB8F}"/>
              </a:ext>
            </a:extLst>
          </p:cNvPr>
          <p:cNvSpPr>
            <a:spLocks noGrp="1"/>
          </p:cNvSpPr>
          <p:nvPr>
            <p:ph type="sldNum" sz="quarter" idx="12"/>
          </p:nvPr>
        </p:nvSpPr>
        <p:spPr/>
        <p:txBody>
          <a:bodyPr/>
          <a:lstStyle/>
          <a:p>
            <a:fld id="{5F8E3D9E-0B09-9345-B286-EB2EB76A2E3E}" type="slidenum">
              <a:rPr kumimoji="1" lang="zh-CN" altLang="en-US" smtClean="0"/>
              <a:pPr/>
              <a:t>32</a:t>
            </a:fld>
            <a:endParaRPr kumimoji="1" lang="zh-CN" altLang="en-US"/>
          </a:p>
        </p:txBody>
      </p:sp>
      <p:pic>
        <p:nvPicPr>
          <p:cNvPr id="5" name="图片 4">
            <a:extLst>
              <a:ext uri="{FF2B5EF4-FFF2-40B4-BE49-F238E27FC236}">
                <a16:creationId xmlns="" xmlns:a16="http://schemas.microsoft.com/office/drawing/2014/main" id="{1FBF9A99-252F-4A20-BD3E-F0E87E3286C0}"/>
              </a:ext>
            </a:extLst>
          </p:cNvPr>
          <p:cNvPicPr/>
          <p:nvPr/>
        </p:nvPicPr>
        <p:blipFill>
          <a:blip r:embed="rId2"/>
          <a:stretch>
            <a:fillRect/>
          </a:stretch>
        </p:blipFill>
        <p:spPr>
          <a:xfrm>
            <a:off x="4165019" y="1910676"/>
            <a:ext cx="4610100" cy="4473575"/>
          </a:xfrm>
          <a:prstGeom prst="rect">
            <a:avLst/>
          </a:prstGeom>
        </p:spPr>
      </p:pic>
    </p:spTree>
    <p:extLst>
      <p:ext uri="{BB962C8B-B14F-4D97-AF65-F5344CB8AC3E}">
        <p14:creationId xmlns:p14="http://schemas.microsoft.com/office/powerpoint/2010/main" val="42304175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DDEBC11-3BD3-4701-B9CB-D4BFD010BF21}"/>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自动驾驶</a:t>
            </a:r>
          </a:p>
        </p:txBody>
      </p:sp>
      <p:sp>
        <p:nvSpPr>
          <p:cNvPr id="4" name="灯片编号占位符 3">
            <a:extLst>
              <a:ext uri="{FF2B5EF4-FFF2-40B4-BE49-F238E27FC236}">
                <a16:creationId xmlns="" xmlns:a16="http://schemas.microsoft.com/office/drawing/2014/main" id="{2E7C6AD3-1FEC-461E-B43D-6DE7FDC69D4A}"/>
              </a:ext>
            </a:extLst>
          </p:cNvPr>
          <p:cNvSpPr>
            <a:spLocks noGrp="1"/>
          </p:cNvSpPr>
          <p:nvPr>
            <p:ph type="sldNum" sz="quarter" idx="12"/>
          </p:nvPr>
        </p:nvSpPr>
        <p:spPr/>
        <p:txBody>
          <a:bodyPr/>
          <a:lstStyle/>
          <a:p>
            <a:fld id="{5F8E3D9E-0B09-9345-B286-EB2EB76A2E3E}" type="slidenum">
              <a:rPr kumimoji="1" lang="zh-CN" altLang="en-US" smtClean="0"/>
              <a:pPr/>
              <a:t>33</a:t>
            </a:fld>
            <a:endParaRPr kumimoji="1" lang="zh-CN" altLang="en-US"/>
          </a:p>
        </p:txBody>
      </p:sp>
      <p:pic>
        <p:nvPicPr>
          <p:cNvPr id="6" name="图片 5" descr="ws_711D.tmp">
            <a:extLst>
              <a:ext uri="{FF2B5EF4-FFF2-40B4-BE49-F238E27FC236}">
                <a16:creationId xmlns="" xmlns:a16="http://schemas.microsoft.com/office/drawing/2014/main" id="{F1A2BC51-8159-4946-91DF-47B8CF169B51}"/>
              </a:ext>
            </a:extLst>
          </p:cNvPr>
          <p:cNvPicPr>
            <a:picLocks/>
          </p:cNvPicPr>
          <p:nvPr/>
        </p:nvPicPr>
        <p:blipFill>
          <a:blip r:embed="rId2" cstate="print"/>
          <a:stretch>
            <a:fillRect/>
          </a:stretch>
        </p:blipFill>
        <p:spPr>
          <a:xfrm>
            <a:off x="341325" y="1828607"/>
            <a:ext cx="6972300" cy="5067300"/>
          </a:xfrm>
          <a:prstGeom prst="rect">
            <a:avLst/>
          </a:prstGeom>
        </p:spPr>
      </p:pic>
      <p:sp>
        <p:nvSpPr>
          <p:cNvPr id="7" name="矩形 6">
            <a:extLst>
              <a:ext uri="{FF2B5EF4-FFF2-40B4-BE49-F238E27FC236}">
                <a16:creationId xmlns="" xmlns:a16="http://schemas.microsoft.com/office/drawing/2014/main" id="{B00499DC-A9BC-420C-A245-1C508D68D26C}"/>
              </a:ext>
            </a:extLst>
          </p:cNvPr>
          <p:cNvSpPr/>
          <p:nvPr/>
        </p:nvSpPr>
        <p:spPr>
          <a:xfrm>
            <a:off x="7529079" y="4963877"/>
            <a:ext cx="1595859" cy="1477328"/>
          </a:xfrm>
          <a:prstGeom prst="rect">
            <a:avLst/>
          </a:prstGeom>
        </p:spPr>
        <p:txBody>
          <a:bodyPr wrap="square">
            <a:spAutoFit/>
          </a:bodyPr>
          <a:lstStyle/>
          <a:p>
            <a:r>
              <a:rPr lang="zh-CN" altLang="en-US" dirty="0">
                <a:ea typeface="微软雅黑" panose="020B0503020204020204" pitchFamily="34" charset="-122"/>
              </a:rPr>
              <a:t>美国在20世纪</a:t>
            </a:r>
          </a:p>
          <a:p>
            <a:r>
              <a:rPr lang="zh-CN" altLang="en-US" dirty="0">
                <a:ea typeface="微软雅黑" panose="020B0503020204020204" pitchFamily="34" charset="-122"/>
              </a:rPr>
              <a:t>80年代就开始</a:t>
            </a:r>
          </a:p>
          <a:p>
            <a:r>
              <a:rPr lang="zh-CN" altLang="en-US" dirty="0">
                <a:ea typeface="微软雅黑" panose="020B0503020204020204" pitchFamily="34" charset="-122"/>
              </a:rPr>
              <a:t>研究基于机器</a:t>
            </a:r>
          </a:p>
          <a:p>
            <a:r>
              <a:rPr lang="zh-CN" altLang="en-US" dirty="0">
                <a:ea typeface="微软雅黑" panose="020B0503020204020204" pitchFamily="34" charset="-122"/>
              </a:rPr>
              <a:t>学习的汽车自</a:t>
            </a:r>
          </a:p>
          <a:p>
            <a:r>
              <a:rPr lang="zh-CN" altLang="en-US" dirty="0">
                <a:ea typeface="微软雅黑" panose="020B0503020204020204" pitchFamily="34" charset="-122"/>
              </a:rPr>
              <a:t>动驾驶技术</a:t>
            </a:r>
          </a:p>
        </p:txBody>
      </p:sp>
      <p:sp>
        <p:nvSpPr>
          <p:cNvPr id="8" name="TextBox 33">
            <a:extLst>
              <a:ext uri="{FF2B5EF4-FFF2-40B4-BE49-F238E27FC236}">
                <a16:creationId xmlns="" xmlns:a16="http://schemas.microsoft.com/office/drawing/2014/main" id="{CAF80119-2B02-4BB6-AF33-98813423BD5F}"/>
              </a:ext>
            </a:extLst>
          </p:cNvPr>
          <p:cNvSpPr txBox="1"/>
          <p:nvPr/>
        </p:nvSpPr>
        <p:spPr>
          <a:xfrm>
            <a:off x="3932878" y="1907779"/>
            <a:ext cx="1154162" cy="170368"/>
          </a:xfrm>
          <a:prstGeom prst="rect">
            <a:avLst/>
          </a:prstGeom>
          <a:noFill/>
        </p:spPr>
        <p:txBody>
          <a:bodyPr vert="horz" wrap="none" lIns="0" tIns="0" rIns="0" bIns="0" rtlCol="0">
            <a:spAutoFit/>
          </a:bodyPr>
          <a:lstStyle/>
          <a:p>
            <a:pPr>
              <a:lnSpc>
                <a:spcPts val="1153"/>
              </a:lnSpc>
            </a:pPr>
            <a:r>
              <a:rPr lang="zh-CN" altLang="en-US" dirty="0">
                <a:solidFill>
                  <a:srgbClr val="000000"/>
                </a:solidFill>
                <a:latin typeface="微软雅黑"/>
                <a:ea typeface="微软雅黑" panose="020B0503020204020204" pitchFamily="34" charset="-122"/>
              </a:rPr>
              <a:t>车载摄像头</a:t>
            </a:r>
          </a:p>
        </p:txBody>
      </p:sp>
      <p:sp>
        <p:nvSpPr>
          <p:cNvPr id="9" name="矩形 8">
            <a:extLst>
              <a:ext uri="{FF2B5EF4-FFF2-40B4-BE49-F238E27FC236}">
                <a16:creationId xmlns="" xmlns:a16="http://schemas.microsoft.com/office/drawing/2014/main" id="{35239FAF-8C37-4E5A-A312-0225C98068CE}"/>
              </a:ext>
            </a:extLst>
          </p:cNvPr>
          <p:cNvSpPr/>
          <p:nvPr/>
        </p:nvSpPr>
        <p:spPr>
          <a:xfrm>
            <a:off x="3906848" y="3121498"/>
            <a:ext cx="1107996" cy="262701"/>
          </a:xfrm>
          <a:prstGeom prst="rect">
            <a:avLst/>
          </a:prstGeom>
        </p:spPr>
        <p:txBody>
          <a:bodyPr wrap="none">
            <a:spAutoFit/>
          </a:bodyPr>
          <a:lstStyle/>
          <a:p>
            <a:pPr lvl="0" defTabSz="914400">
              <a:lnSpc>
                <a:spcPts val="1153"/>
              </a:lnSpc>
              <a:tabLst>
                <a:tab pos="2400300" algn="l"/>
                <a:tab pos="3810000" algn="l"/>
                <a:tab pos="6565900" algn="l"/>
              </a:tabLst>
              <a:defRPr/>
            </a:pPr>
            <a:r>
              <a:rPr lang="zh-CN" altLang="en-US" dirty="0">
                <a:solidFill>
                  <a:srgbClr val="000000"/>
                </a:solidFill>
                <a:latin typeface="微软雅黑"/>
                <a:ea typeface="微软雅黑" panose="020B0503020204020204" pitchFamily="34" charset="-122"/>
              </a:rPr>
              <a:t>车载雷达</a:t>
            </a:r>
          </a:p>
        </p:txBody>
      </p:sp>
      <p:sp>
        <p:nvSpPr>
          <p:cNvPr id="10" name="矩形 9">
            <a:extLst>
              <a:ext uri="{FF2B5EF4-FFF2-40B4-BE49-F238E27FC236}">
                <a16:creationId xmlns="" xmlns:a16="http://schemas.microsoft.com/office/drawing/2014/main" id="{AE1ACA98-5CA8-48FA-B981-CA829380D788}"/>
              </a:ext>
            </a:extLst>
          </p:cNvPr>
          <p:cNvSpPr/>
          <p:nvPr/>
        </p:nvSpPr>
        <p:spPr>
          <a:xfrm>
            <a:off x="5325865" y="1917928"/>
            <a:ext cx="383981" cy="1237326"/>
          </a:xfrm>
          <a:prstGeom prst="rect">
            <a:avLst/>
          </a:prstGeom>
        </p:spPr>
        <p:txBody>
          <a:bodyPr wrap="square">
            <a:spAutoFit/>
          </a:bodyPr>
          <a:lstStyle/>
          <a:p>
            <a:pPr>
              <a:lnSpc>
                <a:spcPts val="1926"/>
              </a:lnSpc>
            </a:pPr>
            <a:r>
              <a:rPr lang="zh-CN" altLang="en-US" dirty="0">
                <a:solidFill>
                  <a:srgbClr val="000000"/>
                </a:solidFill>
                <a:latin typeface="微软雅黑"/>
                <a:ea typeface="微软雅黑" panose="020B0503020204020204" pitchFamily="34" charset="-122"/>
              </a:rPr>
              <a:t>机</a:t>
            </a:r>
          </a:p>
          <a:p>
            <a:pPr>
              <a:lnSpc>
                <a:spcPts val="2400"/>
              </a:lnSpc>
            </a:pPr>
            <a:r>
              <a:rPr lang="zh-CN" altLang="en-US" dirty="0">
                <a:solidFill>
                  <a:srgbClr val="000000"/>
                </a:solidFill>
                <a:latin typeface="微软雅黑"/>
                <a:ea typeface="微软雅黑" panose="020B0503020204020204" pitchFamily="34" charset="-122"/>
              </a:rPr>
              <a:t>器</a:t>
            </a:r>
          </a:p>
          <a:p>
            <a:pPr>
              <a:lnSpc>
                <a:spcPts val="2400"/>
              </a:lnSpc>
            </a:pPr>
            <a:r>
              <a:rPr lang="zh-CN" altLang="en-US" dirty="0">
                <a:solidFill>
                  <a:srgbClr val="000000"/>
                </a:solidFill>
                <a:latin typeface="微软雅黑"/>
                <a:ea typeface="微软雅黑" panose="020B0503020204020204" pitchFamily="34" charset="-122"/>
              </a:rPr>
              <a:t>学</a:t>
            </a:r>
            <a:endParaRPr lang="en-US" altLang="zh-CN" dirty="0">
              <a:solidFill>
                <a:srgbClr val="000000"/>
              </a:solidFill>
              <a:latin typeface="微软雅黑"/>
              <a:ea typeface="微软雅黑" panose="020B0503020204020204" pitchFamily="34" charset="-122"/>
            </a:endParaRPr>
          </a:p>
          <a:p>
            <a:pPr>
              <a:lnSpc>
                <a:spcPts val="2400"/>
              </a:lnSpc>
            </a:pPr>
            <a:r>
              <a:rPr lang="zh-CN" altLang="en-US" dirty="0">
                <a:solidFill>
                  <a:srgbClr val="000000"/>
                </a:solidFill>
                <a:latin typeface="微软雅黑"/>
                <a:ea typeface="微软雅黑" panose="020B0503020204020204" pitchFamily="34" charset="-122"/>
              </a:rPr>
              <a:t>习</a:t>
            </a:r>
          </a:p>
        </p:txBody>
      </p:sp>
      <p:sp>
        <p:nvSpPr>
          <p:cNvPr id="11" name="TextBox 30">
            <a:extLst>
              <a:ext uri="{FF2B5EF4-FFF2-40B4-BE49-F238E27FC236}">
                <a16:creationId xmlns="" xmlns:a16="http://schemas.microsoft.com/office/drawing/2014/main" id="{6191770B-CD62-492D-B88F-70B883D4C8A4}"/>
              </a:ext>
            </a:extLst>
          </p:cNvPr>
          <p:cNvSpPr txBox="1"/>
          <p:nvPr/>
        </p:nvSpPr>
        <p:spPr>
          <a:xfrm>
            <a:off x="6718550" y="3007745"/>
            <a:ext cx="359073" cy="169085"/>
          </a:xfrm>
          <a:prstGeom prst="rect">
            <a:avLst/>
          </a:prstGeom>
          <a:noFill/>
        </p:spPr>
        <p:txBody>
          <a:bodyPr vert="horz" wrap="none" lIns="0" tIns="0" rIns="0" bIns="0" rtlCol="0">
            <a:spAutoFit/>
          </a:bodyPr>
          <a:lstStyle/>
          <a:p>
            <a:pPr>
              <a:lnSpc>
                <a:spcPts val="1349"/>
              </a:lnSpc>
            </a:pPr>
            <a:r>
              <a:rPr lang="zh-CN" altLang="en-US" sz="1404" dirty="0">
                <a:solidFill>
                  <a:srgbClr val="000000"/>
                </a:solidFill>
                <a:latin typeface="微软雅黑"/>
                <a:ea typeface="微软雅黑" panose="020B0503020204020204" pitchFamily="34" charset="-122"/>
              </a:rPr>
              <a:t>模型</a:t>
            </a:r>
          </a:p>
        </p:txBody>
      </p:sp>
      <p:sp>
        <p:nvSpPr>
          <p:cNvPr id="12" name="TextBox 31">
            <a:extLst>
              <a:ext uri="{FF2B5EF4-FFF2-40B4-BE49-F238E27FC236}">
                <a16:creationId xmlns="" xmlns:a16="http://schemas.microsoft.com/office/drawing/2014/main" id="{A0519C0F-1EC4-44FD-B589-A818C0CA8E18}"/>
              </a:ext>
            </a:extLst>
          </p:cNvPr>
          <p:cNvSpPr txBox="1"/>
          <p:nvPr/>
        </p:nvSpPr>
        <p:spPr>
          <a:xfrm>
            <a:off x="7896122" y="2181959"/>
            <a:ext cx="923330" cy="1116139"/>
          </a:xfrm>
          <a:prstGeom prst="rect">
            <a:avLst/>
          </a:prstGeom>
          <a:noFill/>
        </p:spPr>
        <p:txBody>
          <a:bodyPr vert="horz" wrap="none" lIns="0" tIns="0" rIns="0" bIns="0" rtlCol="0">
            <a:spAutoFit/>
          </a:bodyPr>
          <a:lstStyle/>
          <a:p>
            <a:pPr marL="0" marR="0" lvl="0" indent="0" defTabSz="914400" eaLnBrk="1" fontAlgn="auto" latinLnBrk="0" hangingPunct="1">
              <a:lnSpc>
                <a:spcPts val="1153"/>
              </a:lnSpc>
              <a:buClrTx/>
              <a:buSzTx/>
              <a:buNone/>
              <a:tabLst>
                <a:tab pos="76200" algn="l"/>
              </a:tabLst>
              <a:defRPr/>
            </a:pPr>
            <a:r>
              <a:rPr lang="zh-CN" altLang="en-US" dirty="0">
                <a:solidFill>
                  <a:srgbClr val="0000FF"/>
                </a:solidFill>
                <a:latin typeface="微软雅黑"/>
                <a:ea typeface="微软雅黑" panose="020B0503020204020204" pitchFamily="34" charset="-122"/>
              </a:rPr>
              <a:t>方向盘旋</a:t>
            </a:r>
          </a:p>
          <a:p>
            <a:pPr marL="0" marR="0" lvl="0" indent="0" defTabSz="914400" eaLnBrk="1" fontAlgn="auto" latinLnBrk="0" hangingPunct="1">
              <a:lnSpc>
                <a:spcPts val="1440"/>
              </a:lnSpc>
              <a:buClrTx/>
              <a:buSzTx/>
              <a:buNone/>
              <a:tabLst>
                <a:tab pos="76200" algn="l"/>
              </a:tabLst>
              <a:defRPr/>
            </a:pPr>
            <a:r>
              <a:rPr lang="zh-CN" altLang="en-US" dirty="0">
                <a:solidFill>
                  <a:srgbClr val="0000FF"/>
                </a:solidFill>
                <a:latin typeface="微软雅黑"/>
                <a:ea typeface="微软雅黑" panose="020B0503020204020204" pitchFamily="34" charset="-122"/>
              </a:rPr>
              <a:t>	转幅度</a:t>
            </a:r>
          </a:p>
          <a:p>
            <a:pPr marL="0" marR="0" lvl="0" indent="0" defTabSz="914400" eaLnBrk="1" fontAlgn="auto" latinLnBrk="0" hangingPunct="1">
              <a:lnSpc>
                <a:spcPts val="1000"/>
              </a:lnSpc>
              <a:buClrTx/>
              <a:buSzTx/>
              <a:buNone/>
              <a:tabLst>
                <a:tab pos="76200" algn="l"/>
              </a:tabLst>
              <a:defRPr/>
            </a:pPr>
            <a:endParaRPr lang="zh-CN" altLang="en-US" dirty="0">
              <a:solidFill>
                <a:srgbClr val="0000FF"/>
              </a:solidFill>
              <a:latin typeface="微软雅黑"/>
              <a:ea typeface="微软雅黑" panose="020B0503020204020204" pitchFamily="34" charset="-122"/>
            </a:endParaRPr>
          </a:p>
          <a:p>
            <a:pPr marL="0" marR="0" lvl="0" indent="0" defTabSz="914400" eaLnBrk="1" fontAlgn="auto" latinLnBrk="0" hangingPunct="1">
              <a:lnSpc>
                <a:spcPts val="1683"/>
              </a:lnSpc>
              <a:buClrTx/>
              <a:buSzTx/>
              <a:buNone/>
              <a:tabLst>
                <a:tab pos="76200" algn="l"/>
              </a:tabLst>
              <a:defRPr/>
            </a:pPr>
            <a:r>
              <a:rPr lang="zh-CN" altLang="en-US" dirty="0">
                <a:solidFill>
                  <a:srgbClr val="0000FF"/>
                </a:solidFill>
                <a:latin typeface="微软雅黑"/>
                <a:ea typeface="微软雅黑" panose="020B0503020204020204" pitchFamily="34" charset="-122"/>
              </a:rPr>
              <a:t>油门幅度</a:t>
            </a:r>
            <a:endParaRPr lang="en-US" altLang="zh-CN" dirty="0">
              <a:solidFill>
                <a:srgbClr val="0000FF"/>
              </a:solidFill>
              <a:latin typeface="微软雅黑"/>
              <a:ea typeface="微软雅黑" panose="020B0503020204020204" pitchFamily="34" charset="-122"/>
            </a:endParaRPr>
          </a:p>
          <a:p>
            <a:pPr marL="0" marR="0" lvl="0" indent="0" defTabSz="914400" eaLnBrk="1" fontAlgn="auto" latinLnBrk="0" hangingPunct="1">
              <a:lnSpc>
                <a:spcPts val="1683"/>
              </a:lnSpc>
              <a:buClrTx/>
              <a:buSzTx/>
              <a:buNone/>
              <a:tabLst>
                <a:tab pos="76200" algn="l"/>
              </a:tabLst>
              <a:defRPr/>
            </a:pPr>
            <a:endParaRPr lang="en-US" altLang="zh-CN" dirty="0">
              <a:solidFill>
                <a:srgbClr val="0000FF"/>
              </a:solidFill>
              <a:latin typeface="微软雅黑"/>
              <a:ea typeface="微软雅黑" panose="020B0503020204020204" pitchFamily="34" charset="-122"/>
            </a:endParaRPr>
          </a:p>
          <a:p>
            <a:pPr defTabSz="914400">
              <a:lnSpc>
                <a:spcPts val="1683"/>
              </a:lnSpc>
              <a:tabLst>
                <a:tab pos="76200" algn="l"/>
              </a:tabLst>
              <a:defRPr/>
            </a:pPr>
            <a:r>
              <a:rPr lang="zh-CN" altLang="en-US" dirty="0">
                <a:solidFill>
                  <a:srgbClr val="0000FF"/>
                </a:solidFill>
                <a:latin typeface="微软雅黑"/>
                <a:ea typeface="微软雅黑" panose="020B0503020204020204" pitchFamily="34" charset="-122"/>
              </a:rPr>
              <a:t>刹车幅度</a:t>
            </a:r>
          </a:p>
        </p:txBody>
      </p:sp>
      <p:sp>
        <p:nvSpPr>
          <p:cNvPr id="14" name="矩形 13">
            <a:extLst>
              <a:ext uri="{FF2B5EF4-FFF2-40B4-BE49-F238E27FC236}">
                <a16:creationId xmlns="" xmlns:a16="http://schemas.microsoft.com/office/drawing/2014/main" id="{FD74757D-5C08-41CD-A37D-537202839A0C}"/>
              </a:ext>
            </a:extLst>
          </p:cNvPr>
          <p:cNvSpPr/>
          <p:nvPr/>
        </p:nvSpPr>
        <p:spPr>
          <a:xfrm>
            <a:off x="7870785" y="1907779"/>
            <a:ext cx="910544" cy="1610218"/>
          </a:xfrm>
          <a:prstGeom prst="rect">
            <a:avLst/>
          </a:prstGeom>
          <a:noFill/>
          <a:ln>
            <a:solidFill>
              <a:srgbClr val="5F5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cxnSp>
        <p:nvCxnSpPr>
          <p:cNvPr id="16" name="直接连接符 15">
            <a:extLst>
              <a:ext uri="{FF2B5EF4-FFF2-40B4-BE49-F238E27FC236}">
                <a16:creationId xmlns="" xmlns:a16="http://schemas.microsoft.com/office/drawing/2014/main" id="{118BA250-F933-46E8-BEF8-C9E9DBB8DE7C}"/>
              </a:ext>
            </a:extLst>
          </p:cNvPr>
          <p:cNvCxnSpPr>
            <a:cxnSpLocks/>
          </p:cNvCxnSpPr>
          <p:nvPr/>
        </p:nvCxnSpPr>
        <p:spPr>
          <a:xfrm>
            <a:off x="7313625" y="3657600"/>
            <a:ext cx="1012432" cy="1"/>
          </a:xfrm>
          <a:prstGeom prst="line">
            <a:avLst/>
          </a:prstGeom>
          <a:ln>
            <a:solidFill>
              <a:srgbClr val="5F5FA3"/>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 xmlns:a16="http://schemas.microsoft.com/office/drawing/2014/main" id="{CE11EFC8-FE6F-4031-A9BC-B8A212262A50}"/>
              </a:ext>
            </a:extLst>
          </p:cNvPr>
          <p:cNvCxnSpPr>
            <a:cxnSpLocks/>
            <a:endCxn id="14" idx="2"/>
          </p:cNvCxnSpPr>
          <p:nvPr/>
        </p:nvCxnSpPr>
        <p:spPr>
          <a:xfrm flipV="1">
            <a:off x="8326057" y="3517997"/>
            <a:ext cx="0" cy="139604"/>
          </a:xfrm>
          <a:prstGeom prst="line">
            <a:avLst/>
          </a:prstGeom>
          <a:ln>
            <a:solidFill>
              <a:srgbClr val="5F5FA3"/>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 xmlns:a16="http://schemas.microsoft.com/office/drawing/2014/main" id="{17CF1736-5E9B-4270-9C45-35F3668FF645}"/>
              </a:ext>
            </a:extLst>
          </p:cNvPr>
          <p:cNvSpPr/>
          <p:nvPr/>
        </p:nvSpPr>
        <p:spPr>
          <a:xfrm>
            <a:off x="511826" y="6427669"/>
            <a:ext cx="3706464" cy="448392"/>
          </a:xfrm>
          <a:prstGeom prst="rect">
            <a:avLst/>
          </a:prstGeom>
        </p:spPr>
        <p:txBody>
          <a:bodyPr wrap="none">
            <a:spAutoFit/>
          </a:bodyPr>
          <a:lstStyle/>
          <a:p>
            <a:pPr lvl="0" defTabSz="914400">
              <a:lnSpc>
                <a:spcPts val="3121"/>
              </a:lnSpc>
              <a:tabLst>
                <a:tab pos="2400300" algn="l"/>
                <a:tab pos="3810000" algn="l"/>
                <a:tab pos="6565900" algn="l"/>
              </a:tabLst>
              <a:defRPr/>
            </a:pPr>
            <a:r>
              <a:rPr lang="en-US" altLang="zh-CN" b="1" dirty="0">
                <a:solidFill>
                  <a:srgbClr val="FFFFFF"/>
                </a:solidFill>
                <a:latin typeface="Comic Sans MS"/>
                <a:ea typeface="微软雅黑" panose="020B0503020204020204" pitchFamily="34" charset="-122"/>
              </a:rPr>
              <a:t>DARPA Grand Challenge – 2004</a:t>
            </a:r>
            <a:endParaRPr lang="zh-CN" altLang="en-US" b="1" dirty="0">
              <a:solidFill>
                <a:srgbClr val="FFFFFF"/>
              </a:solidFill>
              <a:latin typeface="Comic Sans MS"/>
              <a:ea typeface="微软雅黑" panose="020B0503020204020204" pitchFamily="34" charset="-122"/>
            </a:endParaRPr>
          </a:p>
        </p:txBody>
      </p:sp>
    </p:spTree>
    <p:extLst>
      <p:ext uri="{BB962C8B-B14F-4D97-AF65-F5344CB8AC3E}">
        <p14:creationId xmlns:p14="http://schemas.microsoft.com/office/powerpoint/2010/main" val="38831751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8286852-29F2-46B0-92D8-55EF6EA141DA}"/>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自动驾驶</a:t>
            </a:r>
            <a:r>
              <a:rPr lang="en-US" altLang="zh-CN" sz="5400" b="1" dirty="0">
                <a:latin typeface="微软雅黑" panose="020B0503020204020204" pitchFamily="34" charset="-122"/>
                <a:ea typeface="微软雅黑" panose="020B0503020204020204" pitchFamily="34" charset="-122"/>
              </a:rPr>
              <a:t>(2)</a:t>
            </a:r>
            <a:endParaRPr lang="zh-CN" altLang="en-US" sz="5400" dirty="0"/>
          </a:p>
        </p:txBody>
      </p:sp>
      <p:sp>
        <p:nvSpPr>
          <p:cNvPr id="4" name="灯片编号占位符 3">
            <a:extLst>
              <a:ext uri="{FF2B5EF4-FFF2-40B4-BE49-F238E27FC236}">
                <a16:creationId xmlns="" xmlns:a16="http://schemas.microsoft.com/office/drawing/2014/main" id="{E321B4A1-FDEF-46D8-8AA6-8CF71F197944}"/>
              </a:ext>
            </a:extLst>
          </p:cNvPr>
          <p:cNvSpPr>
            <a:spLocks noGrp="1"/>
          </p:cNvSpPr>
          <p:nvPr>
            <p:ph type="sldNum" sz="quarter" idx="12"/>
          </p:nvPr>
        </p:nvSpPr>
        <p:spPr/>
        <p:txBody>
          <a:bodyPr/>
          <a:lstStyle/>
          <a:p>
            <a:fld id="{5F8E3D9E-0B09-9345-B286-EB2EB76A2E3E}" type="slidenum">
              <a:rPr kumimoji="1" lang="zh-CN" altLang="en-US" smtClean="0"/>
              <a:pPr/>
              <a:t>34</a:t>
            </a:fld>
            <a:endParaRPr kumimoji="1" lang="zh-CN" altLang="en-US"/>
          </a:p>
        </p:txBody>
      </p:sp>
      <p:pic>
        <p:nvPicPr>
          <p:cNvPr id="5" name="图片 4" descr="1532575025138.jpg">
            <a:extLst>
              <a:ext uri="{FF2B5EF4-FFF2-40B4-BE49-F238E27FC236}">
                <a16:creationId xmlns="" xmlns:a16="http://schemas.microsoft.com/office/drawing/2014/main" id="{526AD662-96C3-4F87-809C-0ECC38BD512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28846" y="1828971"/>
            <a:ext cx="6955314" cy="4632789"/>
          </a:xfrm>
          <a:prstGeom prst="rect">
            <a:avLst/>
          </a:prstGeom>
          <a:noFill/>
          <a:ln>
            <a:noFill/>
          </a:ln>
        </p:spPr>
      </p:pic>
      <p:sp>
        <p:nvSpPr>
          <p:cNvPr id="6" name="矩形: 圆角 5">
            <a:extLst>
              <a:ext uri="{FF2B5EF4-FFF2-40B4-BE49-F238E27FC236}">
                <a16:creationId xmlns="" xmlns:a16="http://schemas.microsoft.com/office/drawing/2014/main" id="{06CF1A47-CEAC-4A37-8CDB-3FFFDD451F31}"/>
              </a:ext>
            </a:extLst>
          </p:cNvPr>
          <p:cNvSpPr/>
          <p:nvPr/>
        </p:nvSpPr>
        <p:spPr>
          <a:xfrm>
            <a:off x="7975600" y="2804160"/>
            <a:ext cx="1424667" cy="745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a typeface="微软雅黑" panose="020B0503020204020204" pitchFamily="34" charset="-122"/>
              </a:rPr>
              <a:t>图像</a:t>
            </a:r>
          </a:p>
        </p:txBody>
      </p:sp>
      <p:sp>
        <p:nvSpPr>
          <p:cNvPr id="7" name="矩形: 圆角 6">
            <a:extLst>
              <a:ext uri="{FF2B5EF4-FFF2-40B4-BE49-F238E27FC236}">
                <a16:creationId xmlns="" xmlns:a16="http://schemas.microsoft.com/office/drawing/2014/main" id="{3D2F8BE5-177F-4360-B50E-8675B64DBEA8}"/>
              </a:ext>
            </a:extLst>
          </p:cNvPr>
          <p:cNvSpPr/>
          <p:nvPr/>
        </p:nvSpPr>
        <p:spPr>
          <a:xfrm>
            <a:off x="7975600" y="4935916"/>
            <a:ext cx="1424667" cy="745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a typeface="微软雅黑" panose="020B0503020204020204" pitchFamily="34" charset="-122"/>
              </a:rPr>
              <a:t>图像和雷达</a:t>
            </a:r>
          </a:p>
        </p:txBody>
      </p:sp>
    </p:spTree>
    <p:extLst>
      <p:ext uri="{BB962C8B-B14F-4D97-AF65-F5344CB8AC3E}">
        <p14:creationId xmlns:p14="http://schemas.microsoft.com/office/powerpoint/2010/main" val="33280263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A0C2C37-1832-40B1-890C-EC5C8B780B58}"/>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画作鉴别</a:t>
            </a:r>
          </a:p>
        </p:txBody>
      </p:sp>
      <p:sp>
        <p:nvSpPr>
          <p:cNvPr id="4" name="灯片编号占位符 3">
            <a:extLst>
              <a:ext uri="{FF2B5EF4-FFF2-40B4-BE49-F238E27FC236}">
                <a16:creationId xmlns="" xmlns:a16="http://schemas.microsoft.com/office/drawing/2014/main" id="{661A4EE9-483E-4980-95E2-E7AE66DCEFD1}"/>
              </a:ext>
            </a:extLst>
          </p:cNvPr>
          <p:cNvSpPr>
            <a:spLocks noGrp="1"/>
          </p:cNvSpPr>
          <p:nvPr>
            <p:ph type="sldNum" sz="quarter" idx="12"/>
          </p:nvPr>
        </p:nvSpPr>
        <p:spPr/>
        <p:txBody>
          <a:bodyPr/>
          <a:lstStyle/>
          <a:p>
            <a:fld id="{5F8E3D9E-0B09-9345-B286-EB2EB76A2E3E}" type="slidenum">
              <a:rPr kumimoji="1" lang="zh-CN" altLang="en-US" smtClean="0"/>
              <a:pPr/>
              <a:t>35</a:t>
            </a:fld>
            <a:endParaRPr kumimoji="1" lang="zh-CN" altLang="en-US"/>
          </a:p>
        </p:txBody>
      </p:sp>
      <p:pic>
        <p:nvPicPr>
          <p:cNvPr id="6" name="图片 5" descr="ws_792F.tmp">
            <a:extLst>
              <a:ext uri="{FF2B5EF4-FFF2-40B4-BE49-F238E27FC236}">
                <a16:creationId xmlns="" xmlns:a16="http://schemas.microsoft.com/office/drawing/2014/main" id="{456E51CC-A3B7-4B5D-A082-D75843E1E0E9}"/>
              </a:ext>
            </a:extLst>
          </p:cNvPr>
          <p:cNvPicPr>
            <a:picLocks/>
          </p:cNvPicPr>
          <p:nvPr/>
        </p:nvPicPr>
        <p:blipFill>
          <a:blip r:embed="rId2" cstate="print"/>
          <a:stretch>
            <a:fillRect/>
          </a:stretch>
        </p:blipFill>
        <p:spPr>
          <a:xfrm>
            <a:off x="457200" y="2529709"/>
            <a:ext cx="2247900" cy="1651000"/>
          </a:xfrm>
          <a:prstGeom prst="rect">
            <a:avLst/>
          </a:prstGeom>
        </p:spPr>
      </p:pic>
      <p:pic>
        <p:nvPicPr>
          <p:cNvPr id="7" name="图片 6" descr="ws_7930.tmp">
            <a:extLst>
              <a:ext uri="{FF2B5EF4-FFF2-40B4-BE49-F238E27FC236}">
                <a16:creationId xmlns="" xmlns:a16="http://schemas.microsoft.com/office/drawing/2014/main" id="{2808E8D7-1746-4D38-B557-83ADC17FEDE2}"/>
              </a:ext>
            </a:extLst>
          </p:cNvPr>
          <p:cNvPicPr>
            <a:picLocks/>
          </p:cNvPicPr>
          <p:nvPr/>
        </p:nvPicPr>
        <p:blipFill>
          <a:blip r:embed="rId3" cstate="print"/>
          <a:stretch>
            <a:fillRect/>
          </a:stretch>
        </p:blipFill>
        <p:spPr>
          <a:xfrm>
            <a:off x="2832100" y="2529709"/>
            <a:ext cx="2133600" cy="1651000"/>
          </a:xfrm>
          <a:prstGeom prst="rect">
            <a:avLst/>
          </a:prstGeom>
        </p:spPr>
      </p:pic>
      <p:pic>
        <p:nvPicPr>
          <p:cNvPr id="8" name="图片 7" descr="ws_7931.tmp">
            <a:extLst>
              <a:ext uri="{FF2B5EF4-FFF2-40B4-BE49-F238E27FC236}">
                <a16:creationId xmlns="" xmlns:a16="http://schemas.microsoft.com/office/drawing/2014/main" id="{81346093-7D90-414B-ABF2-32064BF2A72A}"/>
              </a:ext>
            </a:extLst>
          </p:cNvPr>
          <p:cNvPicPr>
            <a:picLocks/>
          </p:cNvPicPr>
          <p:nvPr/>
        </p:nvPicPr>
        <p:blipFill>
          <a:blip r:embed="rId4" cstate="print"/>
          <a:stretch>
            <a:fillRect/>
          </a:stretch>
        </p:blipFill>
        <p:spPr>
          <a:xfrm>
            <a:off x="2730500" y="4701409"/>
            <a:ext cx="2019300" cy="1612900"/>
          </a:xfrm>
          <a:prstGeom prst="rect">
            <a:avLst/>
          </a:prstGeom>
        </p:spPr>
      </p:pic>
      <p:pic>
        <p:nvPicPr>
          <p:cNvPr id="9" name="图片 8" descr="ws_7941.tmp">
            <a:extLst>
              <a:ext uri="{FF2B5EF4-FFF2-40B4-BE49-F238E27FC236}">
                <a16:creationId xmlns="" xmlns:a16="http://schemas.microsoft.com/office/drawing/2014/main" id="{55C60860-D6C0-40E0-9294-8B918E96C751}"/>
              </a:ext>
            </a:extLst>
          </p:cNvPr>
          <p:cNvPicPr>
            <a:picLocks/>
          </p:cNvPicPr>
          <p:nvPr/>
        </p:nvPicPr>
        <p:blipFill>
          <a:blip r:embed="rId5" cstate="print"/>
          <a:stretch>
            <a:fillRect/>
          </a:stretch>
        </p:blipFill>
        <p:spPr>
          <a:xfrm>
            <a:off x="4914900" y="4701409"/>
            <a:ext cx="1993900" cy="1587500"/>
          </a:xfrm>
          <a:prstGeom prst="rect">
            <a:avLst/>
          </a:prstGeom>
        </p:spPr>
      </p:pic>
      <p:pic>
        <p:nvPicPr>
          <p:cNvPr id="10" name="图片 9" descr="ws_7942.tmp">
            <a:extLst>
              <a:ext uri="{FF2B5EF4-FFF2-40B4-BE49-F238E27FC236}">
                <a16:creationId xmlns="" xmlns:a16="http://schemas.microsoft.com/office/drawing/2014/main" id="{D110FBCE-ACF7-45CA-912E-7E1CF4A6D7FB}"/>
              </a:ext>
            </a:extLst>
          </p:cNvPr>
          <p:cNvPicPr>
            <a:picLocks/>
          </p:cNvPicPr>
          <p:nvPr/>
        </p:nvPicPr>
        <p:blipFill>
          <a:blip r:embed="rId6" cstate="print"/>
          <a:stretch>
            <a:fillRect/>
          </a:stretch>
        </p:blipFill>
        <p:spPr>
          <a:xfrm>
            <a:off x="7073900" y="4688709"/>
            <a:ext cx="1714500" cy="1600200"/>
          </a:xfrm>
          <a:prstGeom prst="rect">
            <a:avLst/>
          </a:prstGeom>
        </p:spPr>
      </p:pic>
      <p:sp>
        <p:nvSpPr>
          <p:cNvPr id="11" name="矩形 10">
            <a:extLst>
              <a:ext uri="{FF2B5EF4-FFF2-40B4-BE49-F238E27FC236}">
                <a16:creationId xmlns="" xmlns:a16="http://schemas.microsoft.com/office/drawing/2014/main" id="{9627CBDD-2EF8-4F9B-AAEB-CA9CE8AB96B0}"/>
              </a:ext>
            </a:extLst>
          </p:cNvPr>
          <p:cNvSpPr/>
          <p:nvPr/>
        </p:nvSpPr>
        <p:spPr>
          <a:xfrm>
            <a:off x="466724" y="1810264"/>
            <a:ext cx="8063817" cy="409728"/>
          </a:xfrm>
          <a:prstGeom prst="rect">
            <a:avLst/>
          </a:prstGeom>
        </p:spPr>
        <p:txBody>
          <a:bodyPr wrap="square">
            <a:spAutoFit/>
          </a:bodyPr>
          <a:lstStyle/>
          <a:p>
            <a:pPr lvl="0" defTabSz="914400">
              <a:lnSpc>
                <a:spcPts val="2708"/>
              </a:lnSpc>
              <a:tabLst>
                <a:tab pos="76200" algn="l"/>
                <a:tab pos="152400" algn="l"/>
                <a:tab pos="4686300" algn="l"/>
                <a:tab pos="5041900" algn="l"/>
              </a:tabLst>
              <a:defRPr/>
            </a:pPr>
            <a:r>
              <a:rPr lang="zh-CN" altLang="en-US" dirty="0">
                <a:ea typeface="微软雅黑" panose="020B0503020204020204" pitchFamily="34" charset="-122"/>
              </a:rPr>
              <a:t>	</a:t>
            </a:r>
            <a:r>
              <a:rPr lang="zh-CN" altLang="en-US" sz="2000" dirty="0">
                <a:solidFill>
                  <a:srgbClr val="000000"/>
                </a:solidFill>
                <a:latin typeface="微软雅黑"/>
                <a:ea typeface="微软雅黑" panose="020B0503020204020204" pitchFamily="34" charset="-122"/>
              </a:rPr>
              <a:t>画作鉴别</a:t>
            </a:r>
            <a:r>
              <a:rPr lang="en-US" altLang="zh-CN" dirty="0">
                <a:solidFill>
                  <a:srgbClr val="000000"/>
                </a:solidFill>
                <a:latin typeface="Times New Roman"/>
                <a:ea typeface="微软雅黑" panose="020B0503020204020204" pitchFamily="34" charset="-122"/>
              </a:rPr>
              <a:t>(painting authentication)</a:t>
            </a:r>
            <a:r>
              <a:rPr lang="zh-CN" altLang="en-US" dirty="0">
                <a:solidFill>
                  <a:srgbClr val="000000"/>
                </a:solidFill>
                <a:latin typeface="微软雅黑"/>
                <a:ea typeface="微软雅黑" panose="020B0503020204020204" pitchFamily="34" charset="-122"/>
              </a:rPr>
              <a:t>：</a:t>
            </a:r>
            <a:r>
              <a:rPr lang="zh-CN" altLang="en-US" sz="2000" dirty="0">
                <a:solidFill>
                  <a:srgbClr val="000000"/>
                </a:solidFill>
                <a:latin typeface="微软雅黑"/>
                <a:ea typeface="微软雅黑" panose="020B0503020204020204" pitchFamily="34" charset="-122"/>
              </a:rPr>
              <a:t>确定作品的真伪</a:t>
            </a:r>
          </a:p>
        </p:txBody>
      </p:sp>
      <p:sp>
        <p:nvSpPr>
          <p:cNvPr id="12" name="矩形 11">
            <a:extLst>
              <a:ext uri="{FF2B5EF4-FFF2-40B4-BE49-F238E27FC236}">
                <a16:creationId xmlns="" xmlns:a16="http://schemas.microsoft.com/office/drawing/2014/main" id="{CDBB32E3-F8F3-4370-B3DA-B899CA9DF095}"/>
              </a:ext>
            </a:extLst>
          </p:cNvPr>
          <p:cNvSpPr/>
          <p:nvPr/>
        </p:nvSpPr>
        <p:spPr>
          <a:xfrm>
            <a:off x="5696404" y="6288435"/>
            <a:ext cx="2993900" cy="298159"/>
          </a:xfrm>
          <a:prstGeom prst="rect">
            <a:avLst/>
          </a:prstGeom>
        </p:spPr>
        <p:txBody>
          <a:bodyPr wrap="square">
            <a:spAutoFit/>
          </a:bodyPr>
          <a:lstStyle/>
          <a:p>
            <a:pPr lvl="0" defTabSz="914400">
              <a:lnSpc>
                <a:spcPts val="1610"/>
              </a:lnSpc>
              <a:tabLst>
                <a:tab pos="76200" algn="l"/>
                <a:tab pos="152400" algn="l"/>
                <a:tab pos="4686300" algn="l"/>
                <a:tab pos="5041900" algn="l"/>
              </a:tabLst>
              <a:defRPr/>
            </a:pPr>
            <a:r>
              <a:rPr lang="zh-CN" altLang="en-US" sz="1400" dirty="0">
                <a:solidFill>
                  <a:srgbClr val="C00000"/>
                </a:solidFill>
                <a:latin typeface="微软雅黑"/>
                <a:ea typeface="微软雅黑" panose="020B0503020204020204" pitchFamily="34" charset="-122"/>
              </a:rPr>
              <a:t>出自 </a:t>
            </a:r>
            <a:r>
              <a:rPr lang="en-US" altLang="zh-CN" sz="1400" dirty="0">
                <a:solidFill>
                  <a:srgbClr val="C00000"/>
                </a:solidFill>
                <a:latin typeface="Times New Roman"/>
                <a:ea typeface="微软雅黑" panose="020B0503020204020204" pitchFamily="34" charset="-122"/>
              </a:rPr>
              <a:t>[C. Johnson et al., IEEE-SP, 2008]</a:t>
            </a:r>
            <a:endParaRPr lang="en-US" altLang="zh-CN" sz="900" dirty="0">
              <a:solidFill>
                <a:srgbClr val="C00000"/>
              </a:solidFill>
              <a:latin typeface="Times New Roman"/>
              <a:ea typeface="微软雅黑" panose="020B0503020204020204" pitchFamily="34" charset="-122"/>
            </a:endParaRPr>
          </a:p>
        </p:txBody>
      </p:sp>
      <p:sp>
        <p:nvSpPr>
          <p:cNvPr id="13" name="矩形 12">
            <a:extLst>
              <a:ext uri="{FF2B5EF4-FFF2-40B4-BE49-F238E27FC236}">
                <a16:creationId xmlns="" xmlns:a16="http://schemas.microsoft.com/office/drawing/2014/main" id="{F94D6D9A-5480-4347-9C7A-8BAE61CA5688}"/>
              </a:ext>
            </a:extLst>
          </p:cNvPr>
          <p:cNvSpPr/>
          <p:nvPr/>
        </p:nvSpPr>
        <p:spPr>
          <a:xfrm>
            <a:off x="466724" y="4144491"/>
            <a:ext cx="2925801" cy="297517"/>
          </a:xfrm>
          <a:prstGeom prst="rect">
            <a:avLst/>
          </a:prstGeom>
        </p:spPr>
        <p:txBody>
          <a:bodyPr wrap="none">
            <a:spAutoFit/>
          </a:bodyPr>
          <a:lstStyle/>
          <a:p>
            <a:pPr lvl="0" defTabSz="914400">
              <a:lnSpc>
                <a:spcPts val="1610"/>
              </a:lnSpc>
              <a:tabLst>
                <a:tab pos="76200" algn="l"/>
                <a:tab pos="152400" algn="l"/>
                <a:tab pos="4686300" algn="l"/>
                <a:tab pos="5041900" algn="l"/>
              </a:tabLst>
              <a:defRPr/>
            </a:pPr>
            <a:r>
              <a:rPr lang="zh-CN" altLang="en-US" sz="1400" dirty="0">
                <a:solidFill>
                  <a:srgbClr val="0000FF"/>
                </a:solidFill>
                <a:latin typeface="微软雅黑"/>
                <a:ea typeface="微软雅黑" panose="020B0503020204020204" pitchFamily="34" charset="-122"/>
              </a:rPr>
              <a:t>		</a:t>
            </a:r>
            <a:r>
              <a:rPr lang="zh-CN" altLang="en-US" sz="1400" dirty="0">
                <a:solidFill>
                  <a:srgbClr val="C00000"/>
                </a:solidFill>
                <a:latin typeface="微软雅黑"/>
                <a:ea typeface="微软雅黑" panose="020B0503020204020204" pitchFamily="34" charset="-122"/>
              </a:rPr>
              <a:t>出自 </a:t>
            </a:r>
            <a:r>
              <a:rPr lang="en-US" altLang="zh-CN" sz="1400" dirty="0">
                <a:solidFill>
                  <a:srgbClr val="C00000"/>
                </a:solidFill>
                <a:latin typeface="Times New Roman"/>
                <a:ea typeface="微软雅黑" panose="020B0503020204020204" pitchFamily="34" charset="-122"/>
              </a:rPr>
              <a:t>[J. Hughes et al., PNAS 2009]</a:t>
            </a:r>
          </a:p>
        </p:txBody>
      </p:sp>
      <p:sp>
        <p:nvSpPr>
          <p:cNvPr id="14" name="矩形 13">
            <a:extLst>
              <a:ext uri="{FF2B5EF4-FFF2-40B4-BE49-F238E27FC236}">
                <a16:creationId xmlns="" xmlns:a16="http://schemas.microsoft.com/office/drawing/2014/main" id="{CDA04FF6-AB2C-47FA-A570-0DE083605407}"/>
              </a:ext>
            </a:extLst>
          </p:cNvPr>
          <p:cNvSpPr/>
          <p:nvPr/>
        </p:nvSpPr>
        <p:spPr>
          <a:xfrm>
            <a:off x="457200" y="5179243"/>
            <a:ext cx="2547937" cy="657231"/>
          </a:xfrm>
          <a:prstGeom prst="rect">
            <a:avLst/>
          </a:prstGeom>
        </p:spPr>
        <p:txBody>
          <a:bodyPr wrap="square">
            <a:spAutoFit/>
          </a:bodyPr>
          <a:lstStyle/>
          <a:p>
            <a:pPr lvl="0" defTabSz="914400">
              <a:lnSpc>
                <a:spcPts val="2234"/>
              </a:lnSpc>
              <a:tabLst>
                <a:tab pos="76200" algn="l"/>
                <a:tab pos="152400" algn="l"/>
                <a:tab pos="4686300" algn="l"/>
                <a:tab pos="5041900" algn="l"/>
              </a:tabLst>
              <a:defRPr/>
            </a:pPr>
            <a:r>
              <a:rPr lang="zh-CN" altLang="en-US" dirty="0">
                <a:solidFill>
                  <a:srgbClr val="0000FF"/>
                </a:solidFill>
                <a:latin typeface="微软雅黑"/>
                <a:ea typeface="微软雅黑" panose="020B0503020204020204" pitchFamily="34" charset="-122"/>
              </a:rPr>
              <a:t>梵高（</a:t>
            </a:r>
            <a:r>
              <a:rPr lang="en-US" altLang="zh-CN" dirty="0">
                <a:solidFill>
                  <a:srgbClr val="0000FF"/>
                </a:solidFill>
                <a:latin typeface="微软雅黑"/>
                <a:ea typeface="微软雅黑" panose="020B0503020204020204" pitchFamily="34" charset="-122"/>
              </a:rPr>
              <a:t>1853-1890</a:t>
            </a:r>
            <a:r>
              <a:rPr lang="zh-CN" altLang="en-US" dirty="0">
                <a:solidFill>
                  <a:srgbClr val="0000FF"/>
                </a:solidFill>
                <a:latin typeface="微软雅黑"/>
                <a:ea typeface="微软雅黑" panose="020B0503020204020204" pitchFamily="34" charset="-122"/>
              </a:rPr>
              <a:t>）</a:t>
            </a:r>
          </a:p>
          <a:p>
            <a:pPr lvl="0" defTabSz="914400">
              <a:lnSpc>
                <a:spcPts val="2403"/>
              </a:lnSpc>
              <a:tabLst>
                <a:tab pos="76200" algn="l"/>
                <a:tab pos="152400" algn="l"/>
                <a:tab pos="4686300" algn="l"/>
                <a:tab pos="5041900" algn="l"/>
              </a:tabLst>
              <a:defRPr/>
            </a:pPr>
            <a:r>
              <a:rPr lang="zh-CN" altLang="en-US" dirty="0">
                <a:solidFill>
                  <a:srgbClr val="0000FF"/>
                </a:solidFill>
                <a:latin typeface="微软雅黑"/>
                <a:ea typeface="微软雅黑" panose="020B0503020204020204" pitchFamily="34" charset="-122"/>
              </a:rPr>
              <a:t>的作品？</a:t>
            </a:r>
          </a:p>
        </p:txBody>
      </p:sp>
      <p:sp>
        <p:nvSpPr>
          <p:cNvPr id="15" name="矩形 14">
            <a:extLst>
              <a:ext uri="{FF2B5EF4-FFF2-40B4-BE49-F238E27FC236}">
                <a16:creationId xmlns="" xmlns:a16="http://schemas.microsoft.com/office/drawing/2014/main" id="{10B3B12A-2C23-4EAC-B417-5CA087062876}"/>
              </a:ext>
            </a:extLst>
          </p:cNvPr>
          <p:cNvSpPr/>
          <p:nvPr/>
        </p:nvSpPr>
        <p:spPr>
          <a:xfrm>
            <a:off x="5565775" y="2740692"/>
            <a:ext cx="2629101" cy="695703"/>
          </a:xfrm>
          <a:prstGeom prst="rect">
            <a:avLst/>
          </a:prstGeom>
        </p:spPr>
        <p:txBody>
          <a:bodyPr wrap="square">
            <a:spAutoFit/>
          </a:bodyPr>
          <a:lstStyle/>
          <a:p>
            <a:pPr lvl="0" defTabSz="914400">
              <a:lnSpc>
                <a:spcPts val="2491"/>
              </a:lnSpc>
              <a:tabLst>
                <a:tab pos="76200" algn="l"/>
                <a:tab pos="152400" algn="l"/>
                <a:tab pos="4686300" algn="l"/>
                <a:tab pos="5041900" algn="l"/>
              </a:tabLst>
              <a:defRPr/>
            </a:pPr>
            <a:r>
              <a:rPr lang="zh-CN" altLang="en-US" dirty="0">
                <a:solidFill>
                  <a:srgbClr val="0000FF"/>
                </a:solidFill>
                <a:latin typeface="微软雅黑"/>
                <a:ea typeface="微软雅黑" panose="020B0503020204020204" pitchFamily="34" charset="-122"/>
              </a:rPr>
              <a:t>勃鲁盖尔（</a:t>
            </a:r>
            <a:r>
              <a:rPr lang="en-US" altLang="zh-CN" dirty="0">
                <a:solidFill>
                  <a:srgbClr val="0000FF"/>
                </a:solidFill>
                <a:latin typeface="微软雅黑"/>
                <a:ea typeface="微软雅黑" panose="020B0503020204020204" pitchFamily="34" charset="-122"/>
              </a:rPr>
              <a:t>1525-1569</a:t>
            </a:r>
            <a:r>
              <a:rPr lang="zh-CN" altLang="en-US" dirty="0">
                <a:solidFill>
                  <a:srgbClr val="0000FF"/>
                </a:solidFill>
                <a:latin typeface="微软雅黑"/>
                <a:ea typeface="微软雅黑" panose="020B0503020204020204" pitchFamily="34" charset="-122"/>
              </a:rPr>
              <a:t>）</a:t>
            </a:r>
          </a:p>
          <a:p>
            <a:pPr lvl="0" defTabSz="914400">
              <a:lnSpc>
                <a:spcPts val="2403"/>
              </a:lnSpc>
              <a:tabLst>
                <a:tab pos="76200" algn="l"/>
                <a:tab pos="152400" algn="l"/>
                <a:tab pos="4686300" algn="l"/>
                <a:tab pos="5041900" algn="l"/>
              </a:tabLst>
              <a:defRPr/>
            </a:pPr>
            <a:r>
              <a:rPr lang="zh-CN" altLang="en-US" dirty="0">
                <a:solidFill>
                  <a:srgbClr val="0000FF"/>
                </a:solidFill>
                <a:latin typeface="微软雅黑"/>
                <a:ea typeface="微软雅黑" panose="020B0503020204020204" pitchFamily="34" charset="-122"/>
              </a:rPr>
              <a:t>的作品？</a:t>
            </a:r>
          </a:p>
        </p:txBody>
      </p:sp>
    </p:spTree>
    <p:extLst>
      <p:ext uri="{BB962C8B-B14F-4D97-AF65-F5344CB8AC3E}">
        <p14:creationId xmlns:p14="http://schemas.microsoft.com/office/powerpoint/2010/main" val="36479171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D5764C1-B356-48E5-A7A7-999BF6419AE5}"/>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画作鉴别</a:t>
            </a:r>
            <a:r>
              <a:rPr lang="en-US" altLang="zh-CN" sz="5400" b="1" dirty="0">
                <a:latin typeface="微软雅黑" panose="020B0503020204020204" pitchFamily="34" charset="-122"/>
                <a:ea typeface="微软雅黑" panose="020B0503020204020204" pitchFamily="34" charset="-122"/>
              </a:rPr>
              <a:t>(2)</a:t>
            </a:r>
            <a:endParaRPr lang="zh-CN" altLang="en-US" sz="5400" dirty="0"/>
          </a:p>
        </p:txBody>
      </p:sp>
      <p:sp>
        <p:nvSpPr>
          <p:cNvPr id="4" name="灯片编号占位符 3">
            <a:extLst>
              <a:ext uri="{FF2B5EF4-FFF2-40B4-BE49-F238E27FC236}">
                <a16:creationId xmlns="" xmlns:a16="http://schemas.microsoft.com/office/drawing/2014/main" id="{4FB6FB39-BBE3-424B-8B59-E904903133C7}"/>
              </a:ext>
            </a:extLst>
          </p:cNvPr>
          <p:cNvSpPr>
            <a:spLocks noGrp="1"/>
          </p:cNvSpPr>
          <p:nvPr>
            <p:ph type="sldNum" sz="quarter" idx="12"/>
          </p:nvPr>
        </p:nvSpPr>
        <p:spPr/>
        <p:txBody>
          <a:bodyPr/>
          <a:lstStyle/>
          <a:p>
            <a:fld id="{5F8E3D9E-0B09-9345-B286-EB2EB76A2E3E}" type="slidenum">
              <a:rPr kumimoji="1" lang="zh-CN" altLang="en-US" smtClean="0"/>
              <a:pPr/>
              <a:t>36</a:t>
            </a:fld>
            <a:endParaRPr kumimoji="1" lang="zh-CN" altLang="en-US"/>
          </a:p>
        </p:txBody>
      </p:sp>
      <p:pic>
        <p:nvPicPr>
          <p:cNvPr id="5" name="图片 4" descr="ws_7D4A.tmp">
            <a:extLst>
              <a:ext uri="{FF2B5EF4-FFF2-40B4-BE49-F238E27FC236}">
                <a16:creationId xmlns="" xmlns:a16="http://schemas.microsoft.com/office/drawing/2014/main" id="{1BD82DAC-EFA7-41B7-864E-646BF3193D1E}"/>
              </a:ext>
            </a:extLst>
          </p:cNvPr>
          <p:cNvPicPr>
            <a:picLocks/>
          </p:cNvPicPr>
          <p:nvPr/>
        </p:nvPicPr>
        <p:blipFill>
          <a:blip r:embed="rId2" cstate="print"/>
          <a:stretch>
            <a:fillRect/>
          </a:stretch>
        </p:blipFill>
        <p:spPr>
          <a:xfrm>
            <a:off x="5326063" y="0"/>
            <a:ext cx="4140200" cy="3784600"/>
          </a:xfrm>
          <a:prstGeom prst="rect">
            <a:avLst/>
          </a:prstGeom>
        </p:spPr>
      </p:pic>
      <p:pic>
        <p:nvPicPr>
          <p:cNvPr id="6" name="图片 5" descr="ws_7D4B.tmp">
            <a:extLst>
              <a:ext uri="{FF2B5EF4-FFF2-40B4-BE49-F238E27FC236}">
                <a16:creationId xmlns="" xmlns:a16="http://schemas.microsoft.com/office/drawing/2014/main" id="{B8905519-F3FD-44A5-A674-32103545EB4A}"/>
              </a:ext>
            </a:extLst>
          </p:cNvPr>
          <p:cNvPicPr>
            <a:picLocks/>
          </p:cNvPicPr>
          <p:nvPr/>
        </p:nvPicPr>
        <p:blipFill>
          <a:blip r:embed="rId3" cstate="print"/>
          <a:stretch>
            <a:fillRect/>
          </a:stretch>
        </p:blipFill>
        <p:spPr>
          <a:xfrm>
            <a:off x="5732463" y="3810000"/>
            <a:ext cx="3340100" cy="304800"/>
          </a:xfrm>
          <a:prstGeom prst="rect">
            <a:avLst/>
          </a:prstGeom>
        </p:spPr>
      </p:pic>
      <p:sp>
        <p:nvSpPr>
          <p:cNvPr id="8" name="TextBox 27">
            <a:extLst>
              <a:ext uri="{FF2B5EF4-FFF2-40B4-BE49-F238E27FC236}">
                <a16:creationId xmlns="" xmlns:a16="http://schemas.microsoft.com/office/drawing/2014/main" id="{68BB4E5B-E104-4A8E-B36E-8B8FF0AC066B}"/>
              </a:ext>
            </a:extLst>
          </p:cNvPr>
          <p:cNvSpPr txBox="1"/>
          <p:nvPr/>
        </p:nvSpPr>
        <p:spPr>
          <a:xfrm>
            <a:off x="645388" y="1921822"/>
            <a:ext cx="4308872" cy="2167260"/>
          </a:xfrm>
          <a:prstGeom prst="rect">
            <a:avLst/>
          </a:prstGeom>
          <a:noFill/>
        </p:spPr>
        <p:txBody>
          <a:bodyPr vert="horz" wrap="none" lIns="0" tIns="0" rIns="0" bIns="0" rtlCol="0">
            <a:spAutoFit/>
          </a:bodyPr>
          <a:lstStyle/>
          <a:p>
            <a:pPr>
              <a:lnSpc>
                <a:spcPts val="2309"/>
              </a:lnSpc>
            </a:pPr>
            <a:r>
              <a:rPr lang="zh-CN" altLang="en-US" sz="2402" dirty="0">
                <a:solidFill>
                  <a:srgbClr val="000000"/>
                </a:solidFill>
                <a:latin typeface="微软雅黑"/>
                <a:ea typeface="微软雅黑" panose="020B0503020204020204" pitchFamily="34" charset="-122"/>
              </a:rPr>
              <a:t>除专用技术手段外， </a:t>
            </a:r>
            <a:r>
              <a:rPr lang="zh-CN" altLang="en-US" sz="2402" dirty="0">
                <a:solidFill>
                  <a:srgbClr val="0000FF"/>
                </a:solidFill>
                <a:latin typeface="微软雅黑"/>
                <a:ea typeface="微软雅黑" panose="020B0503020204020204" pitchFamily="34" charset="-122"/>
              </a:rPr>
              <a:t>笔触分析</a:t>
            </a:r>
          </a:p>
          <a:p>
            <a:pPr>
              <a:lnSpc>
                <a:spcPts val="1000"/>
              </a:lnSpc>
            </a:pPr>
            <a:endParaRPr lang="zh-CN" altLang="en-US" sz="2402" dirty="0">
              <a:solidFill>
                <a:srgbClr val="0000FF"/>
              </a:solidFill>
              <a:latin typeface="微软雅黑"/>
              <a:ea typeface="微软雅黑" panose="020B0503020204020204" pitchFamily="34" charset="-122"/>
            </a:endParaRPr>
          </a:p>
          <a:p>
            <a:pPr>
              <a:lnSpc>
                <a:spcPts val="2679"/>
              </a:lnSpc>
            </a:pPr>
            <a:r>
              <a:rPr lang="en-US" altLang="zh-CN" sz="2004" dirty="0">
                <a:solidFill>
                  <a:srgbClr val="000000"/>
                </a:solidFill>
                <a:latin typeface="Times New Roman"/>
                <a:ea typeface="微软雅黑" panose="020B0503020204020204" pitchFamily="34" charset="-122"/>
              </a:rPr>
              <a:t>(brushstroke analysis) </a:t>
            </a:r>
            <a:r>
              <a:rPr lang="zh-CN" altLang="en-US" sz="2400" dirty="0">
                <a:solidFill>
                  <a:srgbClr val="000000"/>
                </a:solidFill>
                <a:latin typeface="微软雅黑"/>
                <a:ea typeface="微软雅黑" panose="020B0503020204020204" pitchFamily="34" charset="-122"/>
              </a:rPr>
              <a:t>是 画 作 鉴</a:t>
            </a:r>
          </a:p>
          <a:p>
            <a:pPr>
              <a:lnSpc>
                <a:spcPts val="1000"/>
              </a:lnSpc>
            </a:pPr>
            <a:endParaRPr lang="zh-CN" altLang="en-US" sz="2400" dirty="0">
              <a:solidFill>
                <a:srgbClr val="000000"/>
              </a:solidFill>
              <a:latin typeface="微软雅黑"/>
              <a:ea typeface="微软雅黑" panose="020B0503020204020204" pitchFamily="34" charset="-122"/>
            </a:endParaRPr>
          </a:p>
          <a:p>
            <a:pPr>
              <a:lnSpc>
                <a:spcPts val="2524"/>
              </a:lnSpc>
            </a:pPr>
            <a:r>
              <a:rPr lang="zh-CN" altLang="en-US" sz="2400" dirty="0">
                <a:solidFill>
                  <a:srgbClr val="000000"/>
                </a:solidFill>
                <a:latin typeface="微软雅黑"/>
                <a:ea typeface="微软雅黑" panose="020B0503020204020204" pitchFamily="34" charset="-122"/>
              </a:rPr>
              <a:t>定的重要工具；它旨在从视觉上</a:t>
            </a:r>
          </a:p>
          <a:p>
            <a:pPr>
              <a:lnSpc>
                <a:spcPts val="1000"/>
              </a:lnSpc>
            </a:pPr>
            <a:endParaRPr lang="zh-CN" altLang="en-US" sz="2400" dirty="0">
              <a:solidFill>
                <a:srgbClr val="000000"/>
              </a:solidFill>
              <a:latin typeface="微软雅黑"/>
              <a:ea typeface="微软雅黑" panose="020B0503020204020204" pitchFamily="34" charset="-122"/>
            </a:endParaRPr>
          </a:p>
          <a:p>
            <a:pPr>
              <a:lnSpc>
                <a:spcPts val="2600"/>
              </a:lnSpc>
            </a:pPr>
            <a:r>
              <a:rPr lang="zh-CN" altLang="en-US" sz="2400" dirty="0">
                <a:solidFill>
                  <a:srgbClr val="000000"/>
                </a:solidFill>
                <a:latin typeface="微软雅黑"/>
                <a:ea typeface="微软雅黑" panose="020B0503020204020204" pitchFamily="34" charset="-122"/>
              </a:rPr>
              <a:t>判断画作中是否具有艺术家的特</a:t>
            </a:r>
          </a:p>
          <a:p>
            <a:pPr>
              <a:lnSpc>
                <a:spcPts val="1000"/>
              </a:lnSpc>
            </a:pPr>
            <a:endParaRPr lang="zh-CN" altLang="en-US" sz="2400" dirty="0">
              <a:solidFill>
                <a:srgbClr val="000000"/>
              </a:solidFill>
              <a:latin typeface="微软雅黑"/>
              <a:ea typeface="微软雅黑" panose="020B0503020204020204" pitchFamily="34" charset="-122"/>
            </a:endParaRPr>
          </a:p>
          <a:p>
            <a:pPr>
              <a:lnSpc>
                <a:spcPts val="2771"/>
              </a:lnSpc>
            </a:pPr>
            <a:r>
              <a:rPr lang="zh-CN" altLang="en-US" sz="2400" dirty="0">
                <a:solidFill>
                  <a:srgbClr val="000000"/>
                </a:solidFill>
                <a:latin typeface="微软雅黑"/>
                <a:ea typeface="微软雅黑" panose="020B0503020204020204" pitchFamily="34" charset="-122"/>
              </a:rPr>
              <a:t>有“笔迹”</a:t>
            </a:r>
            <a:r>
              <a:rPr lang="zh-CN" altLang="en-US" sz="2004" dirty="0">
                <a:solidFill>
                  <a:srgbClr val="000000"/>
                </a:solidFill>
                <a:latin typeface="微软雅黑"/>
                <a:ea typeface="微软雅黑" panose="020B0503020204020204" pitchFamily="34" charset="-122"/>
              </a:rPr>
              <a:t>。</a:t>
            </a:r>
          </a:p>
        </p:txBody>
      </p:sp>
      <p:sp>
        <p:nvSpPr>
          <p:cNvPr id="9" name="TextBox 28">
            <a:extLst>
              <a:ext uri="{FF2B5EF4-FFF2-40B4-BE49-F238E27FC236}">
                <a16:creationId xmlns="" xmlns:a16="http://schemas.microsoft.com/office/drawing/2014/main" id="{FFC9AF2B-AC91-4910-9F16-E02DAB408BA2}"/>
              </a:ext>
            </a:extLst>
          </p:cNvPr>
          <p:cNvSpPr txBox="1"/>
          <p:nvPr/>
        </p:nvSpPr>
        <p:spPr>
          <a:xfrm>
            <a:off x="659290" y="4426466"/>
            <a:ext cx="3693319" cy="1231106"/>
          </a:xfrm>
          <a:prstGeom prst="rect">
            <a:avLst/>
          </a:prstGeom>
          <a:noFill/>
        </p:spPr>
        <p:txBody>
          <a:bodyPr vert="horz" wrap="none" lIns="0" tIns="0" rIns="0" bIns="0" rtlCol="0">
            <a:spAutoFit/>
          </a:bodyPr>
          <a:lstStyle/>
          <a:p>
            <a:pPr>
              <a:lnSpc>
                <a:spcPts val="2306"/>
              </a:lnSpc>
            </a:pPr>
            <a:r>
              <a:rPr lang="zh-CN" altLang="en-US" sz="2400" dirty="0">
                <a:solidFill>
                  <a:srgbClr val="000000"/>
                </a:solidFill>
                <a:latin typeface="微软雅黑"/>
                <a:ea typeface="微软雅黑" panose="020B0503020204020204" pitchFamily="34" charset="-122"/>
              </a:rPr>
              <a:t>该工作对专业知识要求极高</a:t>
            </a:r>
          </a:p>
          <a:p>
            <a:pPr>
              <a:lnSpc>
                <a:spcPts val="1000"/>
              </a:lnSpc>
            </a:pPr>
            <a:endParaRPr lang="zh-CN" altLang="en-US" sz="2400" dirty="0">
              <a:solidFill>
                <a:srgbClr val="000000"/>
              </a:solidFill>
              <a:latin typeface="微软雅黑"/>
              <a:ea typeface="微软雅黑" panose="020B0503020204020204" pitchFamily="34" charset="-122"/>
            </a:endParaRPr>
          </a:p>
          <a:p>
            <a:pPr>
              <a:lnSpc>
                <a:spcPts val="2677"/>
              </a:lnSpc>
            </a:pPr>
            <a:r>
              <a:rPr lang="en-US" altLang="zh-CN" sz="2006" dirty="0">
                <a:solidFill>
                  <a:srgbClr val="000000"/>
                </a:solidFill>
                <a:latin typeface="Times New Roman"/>
                <a:ea typeface="微软雅黑" panose="020B0503020204020204" pitchFamily="34" charset="-122"/>
              </a:rPr>
              <a:t>-  </a:t>
            </a:r>
            <a:r>
              <a:rPr lang="zh-CN" altLang="en-US" sz="2006" dirty="0">
                <a:solidFill>
                  <a:srgbClr val="000000"/>
                </a:solidFill>
                <a:latin typeface="微软雅黑"/>
                <a:ea typeface="微软雅黑" panose="020B0503020204020204" pitchFamily="34" charset="-122"/>
              </a:rPr>
              <a:t>具有较高的绘画艺术修养</a:t>
            </a:r>
          </a:p>
          <a:p>
            <a:pPr>
              <a:lnSpc>
                <a:spcPts val="1000"/>
              </a:lnSpc>
            </a:pPr>
            <a:endParaRPr lang="zh-CN" altLang="en-US" sz="2006" dirty="0">
              <a:solidFill>
                <a:srgbClr val="000000"/>
              </a:solidFill>
              <a:latin typeface="微软雅黑"/>
              <a:ea typeface="微软雅黑" panose="020B0503020204020204" pitchFamily="34" charset="-122"/>
            </a:endParaRPr>
          </a:p>
          <a:p>
            <a:pPr>
              <a:lnSpc>
                <a:spcPts val="2602"/>
              </a:lnSpc>
            </a:pPr>
            <a:r>
              <a:rPr lang="en-US" altLang="zh-CN" sz="2004" dirty="0">
                <a:solidFill>
                  <a:srgbClr val="000000"/>
                </a:solidFill>
                <a:latin typeface="Times New Roman"/>
                <a:ea typeface="微软雅黑" panose="020B0503020204020204" pitchFamily="34" charset="-122"/>
              </a:rPr>
              <a:t>-  </a:t>
            </a:r>
            <a:r>
              <a:rPr lang="zh-CN" altLang="en-US" sz="2004" dirty="0">
                <a:solidFill>
                  <a:srgbClr val="000000"/>
                </a:solidFill>
                <a:latin typeface="微软雅黑"/>
                <a:ea typeface="微软雅黑" panose="020B0503020204020204" pitchFamily="34" charset="-122"/>
              </a:rPr>
              <a:t>掌握画家的特定绘画习惯</a:t>
            </a:r>
          </a:p>
        </p:txBody>
      </p:sp>
      <p:sp>
        <p:nvSpPr>
          <p:cNvPr id="10" name="TextBox 29">
            <a:extLst>
              <a:ext uri="{FF2B5EF4-FFF2-40B4-BE49-F238E27FC236}">
                <a16:creationId xmlns="" xmlns:a16="http://schemas.microsoft.com/office/drawing/2014/main" id="{C57F3171-09F6-4DE0-9D3D-B2557CBF4AA8}"/>
              </a:ext>
            </a:extLst>
          </p:cNvPr>
          <p:cNvSpPr txBox="1"/>
          <p:nvPr/>
        </p:nvSpPr>
        <p:spPr>
          <a:xfrm>
            <a:off x="5113654" y="4415663"/>
            <a:ext cx="3693319" cy="756617"/>
          </a:xfrm>
          <a:prstGeom prst="rect">
            <a:avLst/>
          </a:prstGeom>
          <a:noFill/>
        </p:spPr>
        <p:txBody>
          <a:bodyPr vert="horz" wrap="none" lIns="0" tIns="0" rIns="0" bIns="0" rtlCol="0">
            <a:spAutoFit/>
          </a:bodyPr>
          <a:lstStyle/>
          <a:p>
            <a:pPr>
              <a:lnSpc>
                <a:spcPts val="2306"/>
              </a:lnSpc>
            </a:pPr>
            <a:r>
              <a:rPr lang="zh-CN" altLang="en-US" sz="2400" dirty="0">
                <a:solidFill>
                  <a:srgbClr val="0000FF"/>
                </a:solidFill>
                <a:latin typeface="微软雅黑"/>
                <a:ea typeface="微软雅黑" panose="020B0503020204020204" pitchFamily="34" charset="-122"/>
              </a:rPr>
              <a:t>只有少数专家花费很大精力</a:t>
            </a:r>
          </a:p>
          <a:p>
            <a:pPr>
              <a:lnSpc>
                <a:spcPts val="1000"/>
              </a:lnSpc>
            </a:pPr>
            <a:endParaRPr lang="zh-CN" altLang="en-US" sz="2400" dirty="0">
              <a:solidFill>
                <a:srgbClr val="0000FF"/>
              </a:solidFill>
              <a:latin typeface="微软雅黑"/>
              <a:ea typeface="微软雅黑" panose="020B0503020204020204" pitchFamily="34" charset="-122"/>
            </a:endParaRPr>
          </a:p>
          <a:p>
            <a:pPr>
              <a:lnSpc>
                <a:spcPts val="2600"/>
              </a:lnSpc>
            </a:pPr>
            <a:r>
              <a:rPr lang="zh-CN" altLang="en-US" sz="2400" dirty="0">
                <a:solidFill>
                  <a:srgbClr val="0000FF"/>
                </a:solidFill>
                <a:latin typeface="微软雅黑"/>
                <a:ea typeface="微软雅黑" panose="020B0503020204020204" pitchFamily="34" charset="-122"/>
              </a:rPr>
              <a:t>才能完成分析工作！</a:t>
            </a:r>
          </a:p>
        </p:txBody>
      </p:sp>
      <p:sp>
        <p:nvSpPr>
          <p:cNvPr id="11" name="TextBox 30">
            <a:extLst>
              <a:ext uri="{FF2B5EF4-FFF2-40B4-BE49-F238E27FC236}">
                <a16:creationId xmlns="" xmlns:a16="http://schemas.microsoft.com/office/drawing/2014/main" id="{092A250E-AE37-4770-B409-3E7009AFD3D6}"/>
              </a:ext>
            </a:extLst>
          </p:cNvPr>
          <p:cNvSpPr txBox="1"/>
          <p:nvPr/>
        </p:nvSpPr>
        <p:spPr>
          <a:xfrm>
            <a:off x="180143" y="5841380"/>
            <a:ext cx="8016243" cy="294953"/>
          </a:xfrm>
          <a:prstGeom prst="rect">
            <a:avLst/>
          </a:prstGeom>
          <a:noFill/>
        </p:spPr>
        <p:txBody>
          <a:bodyPr vert="horz" wrap="square" lIns="0" tIns="0" rIns="0" bIns="0" rtlCol="0">
            <a:spAutoFit/>
          </a:bodyPr>
          <a:lstStyle/>
          <a:p>
            <a:pPr marL="0" marR="0" lvl="0" indent="0" defTabSz="914400" eaLnBrk="1" fontAlgn="auto" latinLnBrk="0" hangingPunct="1">
              <a:lnSpc>
                <a:spcPts val="2309"/>
              </a:lnSpc>
              <a:buClrTx/>
              <a:buSzTx/>
              <a:buNone/>
              <a:tabLst>
                <a:tab pos="609600" algn="l"/>
              </a:tabLst>
              <a:defRPr/>
            </a:pPr>
            <a:r>
              <a:rPr lang="zh-CN" altLang="en-US" dirty="0">
                <a:ea typeface="微软雅黑" panose="020B0503020204020204" pitchFamily="34" charset="-122"/>
              </a:rPr>
              <a:t>	</a:t>
            </a:r>
            <a:r>
              <a:rPr lang="zh-CN" altLang="en-US" sz="2402" dirty="0">
                <a:solidFill>
                  <a:srgbClr val="0000FF"/>
                </a:solidFill>
                <a:latin typeface="微软雅黑"/>
                <a:ea typeface="微软雅黑" panose="020B0503020204020204" pitchFamily="34" charset="-122"/>
              </a:rPr>
              <a:t>很难同时掌握不同时期、不同流派多位画家的绘画风格！</a:t>
            </a:r>
          </a:p>
        </p:txBody>
      </p:sp>
      <p:sp>
        <p:nvSpPr>
          <p:cNvPr id="12" name="矩形 11">
            <a:extLst>
              <a:ext uri="{FF2B5EF4-FFF2-40B4-BE49-F238E27FC236}">
                <a16:creationId xmlns="" xmlns:a16="http://schemas.microsoft.com/office/drawing/2014/main" id="{AC873CEA-2B10-4DB8-AD6C-F930DCDCBEC5}"/>
              </a:ext>
            </a:extLst>
          </p:cNvPr>
          <p:cNvSpPr/>
          <p:nvPr/>
        </p:nvSpPr>
        <p:spPr>
          <a:xfrm>
            <a:off x="407560" y="6145862"/>
            <a:ext cx="2660665" cy="384529"/>
          </a:xfrm>
          <a:prstGeom prst="rect">
            <a:avLst/>
          </a:prstGeom>
        </p:spPr>
        <p:txBody>
          <a:bodyPr wrap="none">
            <a:spAutoFit/>
          </a:bodyPr>
          <a:lstStyle/>
          <a:p>
            <a:pPr lvl="0" defTabSz="914400">
              <a:lnSpc>
                <a:spcPts val="2573"/>
              </a:lnSpc>
              <a:tabLst>
                <a:tab pos="609600" algn="l"/>
              </a:tabLst>
              <a:defRPr/>
            </a:pPr>
            <a:r>
              <a:rPr lang="en-US" altLang="zh-CN" sz="1400" dirty="0">
                <a:solidFill>
                  <a:srgbClr val="C00000"/>
                </a:solidFill>
                <a:latin typeface="Times New Roman"/>
                <a:ea typeface="微软雅黑" panose="020B0503020204020204" pitchFamily="34" charset="-122"/>
              </a:rPr>
              <a:t>[C. Johnson et al., IEEE-SP, 2008]</a:t>
            </a:r>
            <a:endParaRPr lang="zh-CN" altLang="en-US" sz="1400" dirty="0">
              <a:solidFill>
                <a:srgbClr val="C00000"/>
              </a:solidFill>
              <a:latin typeface="Times New Roman"/>
              <a:ea typeface="微软雅黑" panose="020B0503020204020204" pitchFamily="34" charset="-122"/>
            </a:endParaRPr>
          </a:p>
        </p:txBody>
      </p:sp>
    </p:spTree>
    <p:extLst>
      <p:ext uri="{BB962C8B-B14F-4D97-AF65-F5344CB8AC3E}">
        <p14:creationId xmlns:p14="http://schemas.microsoft.com/office/powerpoint/2010/main" val="11195294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B076F68-B85D-4999-B9D2-8B225BA8AA9D}"/>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画作鉴别</a:t>
            </a:r>
            <a:r>
              <a:rPr lang="en-US" altLang="zh-CN" sz="5400" b="1" dirty="0">
                <a:latin typeface="微软雅黑" panose="020B0503020204020204" pitchFamily="34" charset="-122"/>
                <a:ea typeface="微软雅黑" panose="020B0503020204020204" pitchFamily="34" charset="-122"/>
              </a:rPr>
              <a:t>(3)</a:t>
            </a:r>
            <a:endParaRPr lang="zh-CN" altLang="en-US" sz="5400" dirty="0"/>
          </a:p>
        </p:txBody>
      </p:sp>
      <p:sp>
        <p:nvSpPr>
          <p:cNvPr id="4" name="灯片编号占位符 3">
            <a:extLst>
              <a:ext uri="{FF2B5EF4-FFF2-40B4-BE49-F238E27FC236}">
                <a16:creationId xmlns="" xmlns:a16="http://schemas.microsoft.com/office/drawing/2014/main" id="{270D159B-2646-4BA6-84A8-0795BBE40928}"/>
              </a:ext>
            </a:extLst>
          </p:cNvPr>
          <p:cNvSpPr>
            <a:spLocks noGrp="1"/>
          </p:cNvSpPr>
          <p:nvPr>
            <p:ph type="sldNum" sz="quarter" idx="12"/>
          </p:nvPr>
        </p:nvSpPr>
        <p:spPr/>
        <p:txBody>
          <a:bodyPr/>
          <a:lstStyle/>
          <a:p>
            <a:fld id="{5F8E3D9E-0B09-9345-B286-EB2EB76A2E3E}" type="slidenum">
              <a:rPr kumimoji="1" lang="zh-CN" altLang="en-US" smtClean="0"/>
              <a:pPr/>
              <a:t>37</a:t>
            </a:fld>
            <a:endParaRPr kumimoji="1" lang="zh-CN" altLang="en-US"/>
          </a:p>
        </p:txBody>
      </p:sp>
      <p:pic>
        <p:nvPicPr>
          <p:cNvPr id="5" name="图片 4" descr="ws_8192.tmp">
            <a:extLst>
              <a:ext uri="{FF2B5EF4-FFF2-40B4-BE49-F238E27FC236}">
                <a16:creationId xmlns="" xmlns:a16="http://schemas.microsoft.com/office/drawing/2014/main" id="{0B3B4CE0-1C85-4825-B738-E46F687E5377}"/>
              </a:ext>
            </a:extLst>
          </p:cNvPr>
          <p:cNvPicPr>
            <a:picLocks/>
          </p:cNvPicPr>
          <p:nvPr/>
        </p:nvPicPr>
        <p:blipFill>
          <a:blip r:embed="rId2" cstate="print"/>
          <a:stretch>
            <a:fillRect/>
          </a:stretch>
        </p:blipFill>
        <p:spPr>
          <a:xfrm>
            <a:off x="1069199" y="2693686"/>
            <a:ext cx="1333500" cy="901700"/>
          </a:xfrm>
          <a:prstGeom prst="rect">
            <a:avLst/>
          </a:prstGeom>
        </p:spPr>
      </p:pic>
      <p:pic>
        <p:nvPicPr>
          <p:cNvPr id="6" name="图片 5" descr="ws_8193.tmp">
            <a:extLst>
              <a:ext uri="{FF2B5EF4-FFF2-40B4-BE49-F238E27FC236}">
                <a16:creationId xmlns="" xmlns:a16="http://schemas.microsoft.com/office/drawing/2014/main" id="{B9381C9A-D79C-4749-AC22-2DC5CCC84667}"/>
              </a:ext>
            </a:extLst>
          </p:cNvPr>
          <p:cNvPicPr>
            <a:picLocks/>
          </p:cNvPicPr>
          <p:nvPr/>
        </p:nvPicPr>
        <p:blipFill>
          <a:blip r:embed="rId3" cstate="print"/>
          <a:stretch>
            <a:fillRect/>
          </a:stretch>
        </p:blipFill>
        <p:spPr>
          <a:xfrm>
            <a:off x="5526899" y="2579386"/>
            <a:ext cx="1168400" cy="1054100"/>
          </a:xfrm>
          <a:prstGeom prst="rect">
            <a:avLst/>
          </a:prstGeom>
        </p:spPr>
      </p:pic>
      <p:pic>
        <p:nvPicPr>
          <p:cNvPr id="7" name="图片 6" descr="ws_8194.tmp">
            <a:extLst>
              <a:ext uri="{FF2B5EF4-FFF2-40B4-BE49-F238E27FC236}">
                <a16:creationId xmlns="" xmlns:a16="http://schemas.microsoft.com/office/drawing/2014/main" id="{AA0BC1C7-CD12-4EB0-A486-82A2936459B4}"/>
              </a:ext>
            </a:extLst>
          </p:cNvPr>
          <p:cNvPicPr>
            <a:picLocks/>
          </p:cNvPicPr>
          <p:nvPr/>
        </p:nvPicPr>
        <p:blipFill>
          <a:blip r:embed="rId4" cstate="print"/>
          <a:stretch>
            <a:fillRect/>
          </a:stretch>
        </p:blipFill>
        <p:spPr>
          <a:xfrm>
            <a:off x="7520799" y="2541286"/>
            <a:ext cx="1562100" cy="1168400"/>
          </a:xfrm>
          <a:prstGeom prst="rect">
            <a:avLst/>
          </a:prstGeom>
        </p:spPr>
      </p:pic>
      <p:sp>
        <p:nvSpPr>
          <p:cNvPr id="8" name="TextBox 29">
            <a:extLst>
              <a:ext uri="{FF2B5EF4-FFF2-40B4-BE49-F238E27FC236}">
                <a16:creationId xmlns="" xmlns:a16="http://schemas.microsoft.com/office/drawing/2014/main" id="{4475F617-2170-4D54-BD16-5D3313C1BE45}"/>
              </a:ext>
            </a:extLst>
          </p:cNvPr>
          <p:cNvSpPr txBox="1"/>
          <p:nvPr/>
        </p:nvSpPr>
        <p:spPr>
          <a:xfrm>
            <a:off x="7593442" y="3756263"/>
            <a:ext cx="1367362" cy="243656"/>
          </a:xfrm>
          <a:prstGeom prst="rect">
            <a:avLst/>
          </a:prstGeom>
          <a:noFill/>
        </p:spPr>
        <p:txBody>
          <a:bodyPr vert="horz" wrap="none" lIns="0" tIns="0" rIns="0" bIns="0" rtlCol="0">
            <a:spAutoFit/>
          </a:bodyPr>
          <a:lstStyle/>
          <a:p>
            <a:pPr>
              <a:lnSpc>
                <a:spcPts val="1928"/>
              </a:lnSpc>
            </a:pPr>
            <a:r>
              <a:rPr lang="zh-CN" altLang="en-US" sz="2006" dirty="0">
                <a:solidFill>
                  <a:srgbClr val="000000"/>
                </a:solidFill>
                <a:latin typeface="微软雅黑"/>
                <a:ea typeface="微软雅黑" panose="020B0503020204020204" pitchFamily="34" charset="-122"/>
              </a:rPr>
              <a:t>真迹 </a:t>
            </a:r>
            <a:r>
              <a:rPr lang="en-US" altLang="zh-CN" sz="2006" dirty="0">
                <a:solidFill>
                  <a:srgbClr val="000000"/>
                </a:solidFill>
                <a:latin typeface="微软雅黑"/>
                <a:ea typeface="微软雅黑" panose="020B0503020204020204" pitchFamily="34" charset="-122"/>
              </a:rPr>
              <a:t>+ </a:t>
            </a:r>
            <a:r>
              <a:rPr lang="zh-CN" altLang="en-US" sz="2006" dirty="0">
                <a:solidFill>
                  <a:srgbClr val="000000"/>
                </a:solidFill>
                <a:latin typeface="微软雅黑"/>
                <a:ea typeface="微软雅黑" panose="020B0503020204020204" pitchFamily="34" charset="-122"/>
              </a:rPr>
              <a:t>赝品</a:t>
            </a:r>
          </a:p>
        </p:txBody>
      </p:sp>
      <p:sp>
        <p:nvSpPr>
          <p:cNvPr id="9" name="TextBox 30">
            <a:extLst>
              <a:ext uri="{FF2B5EF4-FFF2-40B4-BE49-F238E27FC236}">
                <a16:creationId xmlns="" xmlns:a16="http://schemas.microsoft.com/office/drawing/2014/main" id="{358E7C2F-5493-4C6E-AA5E-CDC4756B7ADD}"/>
              </a:ext>
            </a:extLst>
          </p:cNvPr>
          <p:cNvSpPr txBox="1"/>
          <p:nvPr/>
        </p:nvSpPr>
        <p:spPr>
          <a:xfrm>
            <a:off x="5458953" y="3701903"/>
            <a:ext cx="1538883" cy="245580"/>
          </a:xfrm>
          <a:prstGeom prst="rect">
            <a:avLst/>
          </a:prstGeom>
          <a:noFill/>
        </p:spPr>
        <p:txBody>
          <a:bodyPr vert="horz" wrap="none" lIns="0" tIns="0" rIns="0" bIns="0" rtlCol="0">
            <a:spAutoFit/>
          </a:bodyPr>
          <a:lstStyle/>
          <a:p>
            <a:pPr>
              <a:lnSpc>
                <a:spcPts val="1926"/>
              </a:lnSpc>
            </a:pPr>
            <a:r>
              <a:rPr lang="zh-CN" altLang="en-US" sz="2004" dirty="0">
                <a:solidFill>
                  <a:srgbClr val="000000"/>
                </a:solidFill>
                <a:latin typeface="微软雅黑"/>
                <a:ea typeface="微软雅黑" panose="020B0503020204020204" pitchFamily="34" charset="-122"/>
              </a:rPr>
              <a:t>特有“笔迹”</a:t>
            </a:r>
          </a:p>
        </p:txBody>
      </p:sp>
      <p:sp>
        <p:nvSpPr>
          <p:cNvPr id="10" name="TextBox 31">
            <a:extLst>
              <a:ext uri="{FF2B5EF4-FFF2-40B4-BE49-F238E27FC236}">
                <a16:creationId xmlns="" xmlns:a16="http://schemas.microsoft.com/office/drawing/2014/main" id="{6BF01976-0CD1-45C8-8252-466FA48C704B}"/>
              </a:ext>
            </a:extLst>
          </p:cNvPr>
          <p:cNvSpPr txBox="1"/>
          <p:nvPr/>
        </p:nvSpPr>
        <p:spPr>
          <a:xfrm>
            <a:off x="1092668" y="3660247"/>
            <a:ext cx="1282402" cy="245580"/>
          </a:xfrm>
          <a:prstGeom prst="rect">
            <a:avLst/>
          </a:prstGeom>
          <a:noFill/>
        </p:spPr>
        <p:txBody>
          <a:bodyPr vert="horz" wrap="none" lIns="0" tIns="0" rIns="0" bIns="0" rtlCol="0">
            <a:spAutoFit/>
          </a:bodyPr>
          <a:lstStyle/>
          <a:p>
            <a:pPr>
              <a:lnSpc>
                <a:spcPts val="1926"/>
              </a:lnSpc>
            </a:pPr>
            <a:r>
              <a:rPr lang="zh-CN" altLang="en-US" sz="2004" dirty="0">
                <a:solidFill>
                  <a:srgbClr val="000000"/>
                </a:solidFill>
                <a:latin typeface="微软雅黑"/>
                <a:ea typeface="微软雅黑" panose="020B0503020204020204" pitchFamily="34" charset="-122"/>
              </a:rPr>
              <a:t>待鉴定画作</a:t>
            </a:r>
          </a:p>
        </p:txBody>
      </p:sp>
      <p:sp>
        <p:nvSpPr>
          <p:cNvPr id="11" name="TextBox 32">
            <a:extLst>
              <a:ext uri="{FF2B5EF4-FFF2-40B4-BE49-F238E27FC236}">
                <a16:creationId xmlns="" xmlns:a16="http://schemas.microsoft.com/office/drawing/2014/main" id="{1E60E62F-A8AD-47A6-B64A-1FCB9C6B3643}"/>
              </a:ext>
            </a:extLst>
          </p:cNvPr>
          <p:cNvSpPr txBox="1"/>
          <p:nvPr/>
        </p:nvSpPr>
        <p:spPr>
          <a:xfrm>
            <a:off x="804632" y="1932198"/>
            <a:ext cx="5397311" cy="1449115"/>
          </a:xfrm>
          <a:prstGeom prst="rect">
            <a:avLst/>
          </a:prstGeom>
          <a:noFill/>
        </p:spPr>
        <p:txBody>
          <a:bodyPr vert="horz" wrap="none" lIns="0" tIns="0" rIns="0" bIns="0" rtlCol="0">
            <a:spAutoFit/>
          </a:bodyPr>
          <a:lstStyle/>
          <a:p>
            <a:pPr marL="0" marR="0" lvl="0" indent="0" defTabSz="914400" eaLnBrk="1" fontAlgn="auto" latinLnBrk="0" hangingPunct="1">
              <a:lnSpc>
                <a:spcPts val="2309"/>
              </a:lnSpc>
              <a:buClrTx/>
              <a:buSzTx/>
              <a:buNone/>
              <a:tabLst>
                <a:tab pos="1816100" algn="l"/>
                <a:tab pos="2933700" algn="l"/>
              </a:tabLst>
              <a:defRPr/>
            </a:pPr>
            <a:r>
              <a:rPr lang="zh-CN" altLang="en-US" sz="2402" dirty="0">
                <a:solidFill>
                  <a:srgbClr val="000000"/>
                </a:solidFill>
                <a:latin typeface="微软雅黑"/>
                <a:ea typeface="微软雅黑" panose="020B0503020204020204" pitchFamily="34" charset="-122"/>
              </a:rPr>
              <a:t>为了降低分析成本</a:t>
            </a:r>
            <a:r>
              <a:rPr lang="en-US" altLang="zh-CN" sz="2402" dirty="0">
                <a:solidFill>
                  <a:srgbClr val="000000"/>
                </a:solidFill>
                <a:latin typeface="微软雅黑"/>
                <a:ea typeface="微软雅黑" panose="020B0503020204020204" pitchFamily="34" charset="-122"/>
              </a:rPr>
              <a:t>, </a:t>
            </a:r>
            <a:r>
              <a:rPr lang="zh-CN" altLang="en-US" sz="2402" dirty="0">
                <a:solidFill>
                  <a:srgbClr val="0000FF"/>
                </a:solidFill>
                <a:latin typeface="微软雅黑"/>
                <a:ea typeface="微软雅黑" panose="020B0503020204020204" pitchFamily="34" charset="-122"/>
              </a:rPr>
              <a:t>机器学习</a:t>
            </a:r>
            <a:r>
              <a:rPr lang="zh-CN" altLang="en-US" sz="2402" dirty="0">
                <a:solidFill>
                  <a:srgbClr val="000000"/>
                </a:solidFill>
                <a:latin typeface="微软雅黑"/>
                <a:ea typeface="微软雅黑" panose="020B0503020204020204" pitchFamily="34" charset="-122"/>
              </a:rPr>
              <a:t>技术被引入</a:t>
            </a:r>
          </a:p>
          <a:p>
            <a:pPr marL="0" marR="0" lvl="0" indent="0" defTabSz="914400" eaLnBrk="1" fontAlgn="auto" latinLnBrk="0" hangingPunct="1">
              <a:lnSpc>
                <a:spcPts val="1000"/>
              </a:lnSpc>
              <a:buClrTx/>
              <a:buSzTx/>
              <a:buNone/>
              <a:tabLst>
                <a:tab pos="1816100" algn="l"/>
                <a:tab pos="2933700" algn="l"/>
              </a:tabLst>
              <a:defRPr/>
            </a:pPr>
            <a:endParaRPr lang="zh-CN" altLang="en-US" sz="2402"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1000"/>
              </a:lnSpc>
              <a:buClrTx/>
              <a:buSzTx/>
              <a:buNone/>
              <a:tabLst>
                <a:tab pos="1816100" algn="l"/>
                <a:tab pos="2933700" algn="l"/>
              </a:tabLst>
              <a:defRPr/>
            </a:pPr>
            <a:endParaRPr lang="zh-CN" altLang="en-US" sz="2402"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1000"/>
              </a:lnSpc>
              <a:buClrTx/>
              <a:buSzTx/>
              <a:buNone/>
              <a:tabLst>
                <a:tab pos="1816100" algn="l"/>
                <a:tab pos="2933700" algn="l"/>
              </a:tabLst>
              <a:defRPr/>
            </a:pPr>
            <a:endParaRPr lang="zh-CN" altLang="en-US" sz="2402"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2080"/>
              </a:lnSpc>
              <a:buClrTx/>
              <a:buSzTx/>
              <a:buNone/>
              <a:tabLst>
                <a:tab pos="1816100" algn="l"/>
                <a:tab pos="2933700" algn="l"/>
              </a:tabLst>
              <a:defRPr/>
            </a:pPr>
            <a:r>
              <a:rPr lang="zh-CN" altLang="en-US" sz="2402" dirty="0">
                <a:solidFill>
                  <a:srgbClr val="000000"/>
                </a:solidFill>
                <a:latin typeface="微软雅黑"/>
                <a:ea typeface="微软雅黑" panose="020B0503020204020204" pitchFamily="34" charset="-122"/>
              </a:rPr>
              <a:t>	</a:t>
            </a:r>
            <a:r>
              <a:rPr lang="zh-CN" altLang="en-US" dirty="0">
                <a:solidFill>
                  <a:srgbClr val="000000"/>
                </a:solidFill>
                <a:latin typeface="微软雅黑"/>
                <a:ea typeface="微软雅黑" panose="020B0503020204020204" pitchFamily="34" charset="-122"/>
              </a:rPr>
              <a:t>自动鉴定</a:t>
            </a:r>
          </a:p>
          <a:p>
            <a:pPr marL="0" marR="0" lvl="0" indent="0" defTabSz="914400" eaLnBrk="1" fontAlgn="auto" latinLnBrk="0" hangingPunct="1">
              <a:lnSpc>
                <a:spcPts val="1000"/>
              </a:lnSpc>
              <a:buClrTx/>
              <a:buSzTx/>
              <a:buNone/>
              <a:tabLst>
                <a:tab pos="1816100" algn="l"/>
                <a:tab pos="2933700" algn="l"/>
              </a:tabLst>
              <a:defRPr/>
            </a:pPr>
            <a:endParaRPr lang="zh-CN" altLang="en-US"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1000"/>
              </a:lnSpc>
              <a:buClrTx/>
              <a:buSzTx/>
              <a:buNone/>
              <a:tabLst>
                <a:tab pos="1816100" algn="l"/>
                <a:tab pos="2933700" algn="l"/>
              </a:tabLst>
              <a:defRPr/>
            </a:pPr>
            <a:endParaRPr lang="zh-CN" altLang="en-US"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1948"/>
              </a:lnSpc>
              <a:buClrTx/>
              <a:buSzTx/>
              <a:buNone/>
              <a:tabLst>
                <a:tab pos="1816100" algn="l"/>
                <a:tab pos="2933700" algn="l"/>
              </a:tabLst>
              <a:defRPr/>
            </a:pPr>
            <a:r>
              <a:rPr lang="zh-CN" altLang="en-US" dirty="0">
                <a:solidFill>
                  <a:srgbClr val="000000"/>
                </a:solidFill>
                <a:latin typeface="微软雅黑"/>
                <a:ea typeface="微软雅黑" panose="020B0503020204020204" pitchFamily="34" charset="-122"/>
              </a:rPr>
              <a:t>		</a:t>
            </a:r>
            <a:r>
              <a:rPr lang="zh-CN" altLang="en-US" sz="2004" dirty="0">
                <a:solidFill>
                  <a:srgbClr val="000000"/>
                </a:solidFill>
                <a:latin typeface="微软雅黑"/>
                <a:ea typeface="微软雅黑" panose="020B0503020204020204" pitchFamily="34" charset="-122"/>
              </a:rPr>
              <a:t>分类模型</a:t>
            </a:r>
          </a:p>
        </p:txBody>
      </p:sp>
      <p:sp>
        <p:nvSpPr>
          <p:cNvPr id="12" name="TextBox 33">
            <a:extLst>
              <a:ext uri="{FF2B5EF4-FFF2-40B4-BE49-F238E27FC236}">
                <a16:creationId xmlns="" xmlns:a16="http://schemas.microsoft.com/office/drawing/2014/main" id="{7AE4EBA9-4711-4ECB-9C02-B3FB6005FF5B}"/>
              </a:ext>
            </a:extLst>
          </p:cNvPr>
          <p:cNvSpPr txBox="1"/>
          <p:nvPr/>
        </p:nvSpPr>
        <p:spPr>
          <a:xfrm>
            <a:off x="876870" y="4408056"/>
            <a:ext cx="7816242" cy="307777"/>
          </a:xfrm>
          <a:prstGeom prst="rect">
            <a:avLst/>
          </a:prstGeom>
          <a:noFill/>
        </p:spPr>
        <p:txBody>
          <a:bodyPr vert="horz" wrap="none" lIns="0" tIns="0" rIns="0" bIns="0" rtlCol="0">
            <a:spAutoFit/>
          </a:bodyPr>
          <a:lstStyle/>
          <a:p>
            <a:pPr>
              <a:lnSpc>
                <a:spcPts val="2429"/>
              </a:lnSpc>
            </a:pPr>
            <a:r>
              <a:rPr lang="en-US" altLang="zh-CN" dirty="0" err="1">
                <a:solidFill>
                  <a:srgbClr val="000000"/>
                </a:solidFill>
                <a:latin typeface="Times New Roman"/>
                <a:ea typeface="微软雅黑" panose="020B0503020204020204" pitchFamily="34" charset="-122"/>
              </a:rPr>
              <a:t>Kröller</a:t>
            </a:r>
            <a:r>
              <a:rPr lang="en-US" altLang="zh-CN" dirty="0">
                <a:solidFill>
                  <a:srgbClr val="000000"/>
                </a:solidFill>
                <a:latin typeface="Times New Roman"/>
                <a:ea typeface="微软雅黑" panose="020B0503020204020204" pitchFamily="34" charset="-122"/>
              </a:rPr>
              <a:t> Müller</a:t>
            </a:r>
            <a:r>
              <a:rPr lang="zh-CN" altLang="en-US" sz="2004" dirty="0">
                <a:solidFill>
                  <a:srgbClr val="000000"/>
                </a:solidFill>
                <a:latin typeface="微软雅黑"/>
                <a:ea typeface="微软雅黑" panose="020B0503020204020204" pitchFamily="34" charset="-122"/>
              </a:rPr>
              <a:t>美术馆与</a:t>
            </a:r>
            <a:r>
              <a:rPr lang="en-US" altLang="zh-CN" dirty="0">
                <a:solidFill>
                  <a:srgbClr val="000000"/>
                </a:solidFill>
                <a:latin typeface="Times New Roman"/>
                <a:ea typeface="微软雅黑" panose="020B0503020204020204" pitchFamily="34" charset="-122"/>
              </a:rPr>
              <a:t>Cornell</a:t>
            </a:r>
            <a:r>
              <a:rPr lang="zh-CN" altLang="en-US" sz="2004" dirty="0">
                <a:solidFill>
                  <a:srgbClr val="000000"/>
                </a:solidFill>
                <a:latin typeface="微软雅黑"/>
                <a:ea typeface="微软雅黑" panose="020B0503020204020204" pitchFamily="34" charset="-122"/>
              </a:rPr>
              <a:t>等大学的学者对</a:t>
            </a:r>
            <a:r>
              <a:rPr lang="en-US" altLang="zh-CN" sz="2004" dirty="0">
                <a:solidFill>
                  <a:srgbClr val="000000"/>
                </a:solidFill>
                <a:latin typeface="Times New Roman"/>
                <a:ea typeface="微软雅黑" panose="020B0503020204020204" pitchFamily="34" charset="-122"/>
              </a:rPr>
              <a:t>82</a:t>
            </a:r>
            <a:r>
              <a:rPr lang="zh-CN" altLang="en-US" sz="2004" dirty="0">
                <a:solidFill>
                  <a:srgbClr val="000000"/>
                </a:solidFill>
                <a:latin typeface="微软雅黑"/>
                <a:ea typeface="微软雅黑" panose="020B0503020204020204" pitchFamily="34" charset="-122"/>
              </a:rPr>
              <a:t>幅梵高真迹和</a:t>
            </a:r>
            <a:r>
              <a:rPr lang="en-US" altLang="zh-CN" sz="2004" dirty="0">
                <a:solidFill>
                  <a:srgbClr val="000000"/>
                </a:solidFill>
                <a:latin typeface="Times New Roman"/>
                <a:ea typeface="微软雅黑" panose="020B0503020204020204" pitchFamily="34" charset="-122"/>
              </a:rPr>
              <a:t>6</a:t>
            </a:r>
            <a:r>
              <a:rPr lang="zh-CN" altLang="en-US" sz="2004" dirty="0">
                <a:solidFill>
                  <a:srgbClr val="000000"/>
                </a:solidFill>
                <a:latin typeface="微软雅黑"/>
                <a:ea typeface="微软雅黑" panose="020B0503020204020204" pitchFamily="34" charset="-122"/>
              </a:rPr>
              <a:t>幅赝品进</a:t>
            </a:r>
          </a:p>
        </p:txBody>
      </p:sp>
      <p:sp>
        <p:nvSpPr>
          <p:cNvPr id="13" name="TextBox 34">
            <a:extLst>
              <a:ext uri="{FF2B5EF4-FFF2-40B4-BE49-F238E27FC236}">
                <a16:creationId xmlns="" xmlns:a16="http://schemas.microsoft.com/office/drawing/2014/main" id="{7E741588-FF2F-4729-A4FB-6BCC1B171F55}"/>
              </a:ext>
            </a:extLst>
          </p:cNvPr>
          <p:cNvSpPr txBox="1"/>
          <p:nvPr/>
        </p:nvSpPr>
        <p:spPr>
          <a:xfrm>
            <a:off x="876870" y="4789056"/>
            <a:ext cx="3409588" cy="307777"/>
          </a:xfrm>
          <a:prstGeom prst="rect">
            <a:avLst/>
          </a:prstGeom>
          <a:noFill/>
        </p:spPr>
        <p:txBody>
          <a:bodyPr vert="horz" wrap="none" lIns="0" tIns="0" rIns="0" bIns="0" rtlCol="0">
            <a:spAutoFit/>
          </a:bodyPr>
          <a:lstStyle/>
          <a:p>
            <a:pPr>
              <a:lnSpc>
                <a:spcPts val="2429"/>
              </a:lnSpc>
            </a:pPr>
            <a:r>
              <a:rPr lang="zh-CN" altLang="en-US" sz="2004" dirty="0">
                <a:solidFill>
                  <a:srgbClr val="000000"/>
                </a:solidFill>
                <a:latin typeface="微软雅黑"/>
                <a:ea typeface="微软雅黑" panose="020B0503020204020204" pitchFamily="34" charset="-122"/>
              </a:rPr>
              <a:t>行分析，自动鉴别精度达 </a:t>
            </a:r>
            <a:r>
              <a:rPr lang="en-US" altLang="zh-CN" sz="2004" b="1" dirty="0">
                <a:solidFill>
                  <a:srgbClr val="000000"/>
                </a:solidFill>
                <a:latin typeface="Times New Roman"/>
                <a:ea typeface="微软雅黑" panose="020B0503020204020204" pitchFamily="34" charset="-122"/>
              </a:rPr>
              <a:t>95%</a:t>
            </a:r>
            <a:endParaRPr lang="zh-CN" altLang="en-US" sz="2004" b="1" dirty="0">
              <a:solidFill>
                <a:srgbClr val="000000"/>
              </a:solidFill>
              <a:latin typeface="Times New Roman"/>
              <a:ea typeface="微软雅黑" panose="020B0503020204020204" pitchFamily="34" charset="-122"/>
            </a:endParaRPr>
          </a:p>
        </p:txBody>
      </p:sp>
      <p:sp>
        <p:nvSpPr>
          <p:cNvPr id="14" name="TextBox 35">
            <a:extLst>
              <a:ext uri="{FF2B5EF4-FFF2-40B4-BE49-F238E27FC236}">
                <a16:creationId xmlns="" xmlns:a16="http://schemas.microsoft.com/office/drawing/2014/main" id="{489EFB3E-C7FB-4523-85CE-23B0A193A94B}"/>
              </a:ext>
            </a:extLst>
          </p:cNvPr>
          <p:cNvSpPr txBox="1"/>
          <p:nvPr/>
        </p:nvSpPr>
        <p:spPr>
          <a:xfrm>
            <a:off x="6065506" y="4857636"/>
            <a:ext cx="2480744" cy="205697"/>
          </a:xfrm>
          <a:prstGeom prst="rect">
            <a:avLst/>
          </a:prstGeom>
          <a:noFill/>
        </p:spPr>
        <p:txBody>
          <a:bodyPr vert="horz" wrap="none" lIns="0" tIns="0" rIns="0" bIns="0" rtlCol="0">
            <a:spAutoFit/>
          </a:bodyPr>
          <a:lstStyle/>
          <a:p>
            <a:pPr>
              <a:lnSpc>
                <a:spcPts val="1702"/>
              </a:lnSpc>
            </a:pPr>
            <a:r>
              <a:rPr lang="en-US" altLang="zh-CN" sz="1404" dirty="0">
                <a:solidFill>
                  <a:srgbClr val="C00000"/>
                </a:solidFill>
                <a:latin typeface="Times New Roman"/>
                <a:ea typeface="微软雅黑" panose="020B0503020204020204" pitchFamily="34" charset="-122"/>
              </a:rPr>
              <a:t>[C. Johnson et al., IEEE-SP, 2008]</a:t>
            </a:r>
            <a:endParaRPr lang="zh-CN" altLang="en-US" sz="1404" dirty="0">
              <a:solidFill>
                <a:srgbClr val="C00000"/>
              </a:solidFill>
              <a:latin typeface="Times New Roman"/>
              <a:ea typeface="微软雅黑" panose="020B0503020204020204" pitchFamily="34" charset="-122"/>
            </a:endParaRPr>
          </a:p>
        </p:txBody>
      </p:sp>
      <p:sp>
        <p:nvSpPr>
          <p:cNvPr id="15" name="TextBox 36">
            <a:extLst>
              <a:ext uri="{FF2B5EF4-FFF2-40B4-BE49-F238E27FC236}">
                <a16:creationId xmlns="" xmlns:a16="http://schemas.microsoft.com/office/drawing/2014/main" id="{3C68EDFE-0258-4684-BBF8-D8C47CF7C65A}"/>
              </a:ext>
            </a:extLst>
          </p:cNvPr>
          <p:cNvSpPr txBox="1"/>
          <p:nvPr/>
        </p:nvSpPr>
        <p:spPr>
          <a:xfrm>
            <a:off x="840599" y="5305946"/>
            <a:ext cx="8205773" cy="307777"/>
          </a:xfrm>
          <a:prstGeom prst="rect">
            <a:avLst/>
          </a:prstGeom>
          <a:noFill/>
        </p:spPr>
        <p:txBody>
          <a:bodyPr vert="horz" wrap="none" lIns="0" tIns="0" rIns="0" bIns="0" rtlCol="0">
            <a:spAutoFit/>
          </a:bodyPr>
          <a:lstStyle/>
          <a:p>
            <a:pPr>
              <a:lnSpc>
                <a:spcPts val="2429"/>
              </a:lnSpc>
            </a:pPr>
            <a:r>
              <a:rPr lang="en-US" altLang="zh-CN" dirty="0">
                <a:solidFill>
                  <a:srgbClr val="000000"/>
                </a:solidFill>
                <a:latin typeface="Times New Roman"/>
                <a:ea typeface="微软雅黑" panose="020B0503020204020204" pitchFamily="34" charset="-122"/>
              </a:rPr>
              <a:t>Dartmouth</a:t>
            </a:r>
            <a:r>
              <a:rPr lang="zh-CN" altLang="en-US" sz="2004" dirty="0">
                <a:solidFill>
                  <a:srgbClr val="000000"/>
                </a:solidFill>
                <a:latin typeface="微软雅黑"/>
                <a:ea typeface="微软雅黑" panose="020B0503020204020204" pitchFamily="34" charset="-122"/>
              </a:rPr>
              <a:t>学院、巴黎高师的学者对</a:t>
            </a:r>
            <a:r>
              <a:rPr lang="en-US" altLang="zh-CN" sz="2004" dirty="0">
                <a:solidFill>
                  <a:srgbClr val="000000"/>
                </a:solidFill>
                <a:latin typeface="Times New Roman"/>
                <a:ea typeface="微软雅黑" panose="020B0503020204020204" pitchFamily="34" charset="-122"/>
              </a:rPr>
              <a:t>8</a:t>
            </a:r>
            <a:r>
              <a:rPr lang="zh-CN" altLang="en-US" sz="2004" dirty="0">
                <a:solidFill>
                  <a:srgbClr val="000000"/>
                </a:solidFill>
                <a:latin typeface="微软雅黑"/>
                <a:ea typeface="微软雅黑" panose="020B0503020204020204" pitchFamily="34" charset="-122"/>
              </a:rPr>
              <a:t>幅勃鲁盖尔真迹和</a:t>
            </a:r>
            <a:r>
              <a:rPr lang="en-US" altLang="zh-CN" sz="2004" dirty="0">
                <a:solidFill>
                  <a:srgbClr val="000000"/>
                </a:solidFill>
                <a:latin typeface="Times New Roman"/>
                <a:ea typeface="微软雅黑" panose="020B0503020204020204" pitchFamily="34" charset="-122"/>
              </a:rPr>
              <a:t>5</a:t>
            </a:r>
            <a:r>
              <a:rPr lang="zh-CN" altLang="en-US" sz="2004" dirty="0">
                <a:solidFill>
                  <a:srgbClr val="000000"/>
                </a:solidFill>
                <a:latin typeface="微软雅黑"/>
                <a:ea typeface="微软雅黑" panose="020B0503020204020204" pitchFamily="34" charset="-122"/>
              </a:rPr>
              <a:t>幅赝品进行分析，</a:t>
            </a:r>
          </a:p>
        </p:txBody>
      </p:sp>
      <p:sp>
        <p:nvSpPr>
          <p:cNvPr id="16" name="TextBox 37">
            <a:extLst>
              <a:ext uri="{FF2B5EF4-FFF2-40B4-BE49-F238E27FC236}">
                <a16:creationId xmlns="" xmlns:a16="http://schemas.microsoft.com/office/drawing/2014/main" id="{F3EF485A-17AF-4076-B575-2D5D3914F040}"/>
              </a:ext>
            </a:extLst>
          </p:cNvPr>
          <p:cNvSpPr txBox="1"/>
          <p:nvPr/>
        </p:nvSpPr>
        <p:spPr>
          <a:xfrm>
            <a:off x="840599" y="5686946"/>
            <a:ext cx="2511906" cy="307777"/>
          </a:xfrm>
          <a:prstGeom prst="rect">
            <a:avLst/>
          </a:prstGeom>
          <a:noFill/>
        </p:spPr>
        <p:txBody>
          <a:bodyPr vert="horz" wrap="none" lIns="0" tIns="0" rIns="0" bIns="0" rtlCol="0">
            <a:spAutoFit/>
          </a:bodyPr>
          <a:lstStyle/>
          <a:p>
            <a:pPr>
              <a:lnSpc>
                <a:spcPts val="2429"/>
              </a:lnSpc>
            </a:pPr>
            <a:r>
              <a:rPr lang="zh-CN" altLang="en-US" sz="2004" dirty="0">
                <a:solidFill>
                  <a:srgbClr val="000000"/>
                </a:solidFill>
                <a:latin typeface="微软雅黑"/>
                <a:ea typeface="微软雅黑" panose="020B0503020204020204" pitchFamily="34" charset="-122"/>
              </a:rPr>
              <a:t>自动鉴别精度达 </a:t>
            </a:r>
            <a:r>
              <a:rPr lang="en-US" altLang="zh-CN" sz="2004" b="1" dirty="0">
                <a:solidFill>
                  <a:srgbClr val="000000"/>
                </a:solidFill>
                <a:latin typeface="Times New Roman"/>
                <a:ea typeface="微软雅黑" panose="020B0503020204020204" pitchFamily="34" charset="-122"/>
              </a:rPr>
              <a:t>100%</a:t>
            </a:r>
            <a:endParaRPr lang="zh-CN" altLang="en-US" sz="2004" b="1" dirty="0">
              <a:solidFill>
                <a:srgbClr val="000000"/>
              </a:solidFill>
              <a:latin typeface="Times New Roman"/>
              <a:ea typeface="微软雅黑" panose="020B0503020204020204" pitchFamily="34" charset="-122"/>
            </a:endParaRPr>
          </a:p>
        </p:txBody>
      </p:sp>
      <p:sp>
        <p:nvSpPr>
          <p:cNvPr id="17" name="TextBox 38">
            <a:extLst>
              <a:ext uri="{FF2B5EF4-FFF2-40B4-BE49-F238E27FC236}">
                <a16:creationId xmlns="" xmlns:a16="http://schemas.microsoft.com/office/drawing/2014/main" id="{5A96D444-2A02-4C4E-96A8-41A0D6304FCF}"/>
              </a:ext>
            </a:extLst>
          </p:cNvPr>
          <p:cNvSpPr txBox="1"/>
          <p:nvPr/>
        </p:nvSpPr>
        <p:spPr>
          <a:xfrm>
            <a:off x="4189715" y="5768682"/>
            <a:ext cx="4093557" cy="205762"/>
          </a:xfrm>
          <a:prstGeom prst="rect">
            <a:avLst/>
          </a:prstGeom>
          <a:noFill/>
        </p:spPr>
        <p:txBody>
          <a:bodyPr vert="horz" wrap="none" lIns="0" tIns="0" rIns="0" bIns="0" rtlCol="0">
            <a:spAutoFit/>
          </a:bodyPr>
          <a:lstStyle/>
          <a:p>
            <a:pPr>
              <a:lnSpc>
                <a:spcPts val="1705"/>
              </a:lnSpc>
            </a:pPr>
            <a:r>
              <a:rPr lang="en-US" altLang="zh-CN" sz="1406" dirty="0">
                <a:solidFill>
                  <a:srgbClr val="C00000"/>
                </a:solidFill>
                <a:latin typeface="Times New Roman"/>
                <a:ea typeface="微软雅黑" panose="020B0503020204020204" pitchFamily="34" charset="-122"/>
              </a:rPr>
              <a:t>[J. Hughes et al., PNAS 2009][J. </a:t>
            </a:r>
            <a:r>
              <a:rPr lang="en-US" altLang="zh-CN" sz="1406" dirty="0" err="1">
                <a:solidFill>
                  <a:srgbClr val="C00000"/>
                </a:solidFill>
                <a:latin typeface="Times New Roman"/>
                <a:ea typeface="微软雅黑" panose="020B0503020204020204" pitchFamily="34" charset="-122"/>
              </a:rPr>
              <a:t>Mairal</a:t>
            </a:r>
            <a:r>
              <a:rPr lang="en-US" altLang="zh-CN" sz="1406" dirty="0">
                <a:solidFill>
                  <a:srgbClr val="C00000"/>
                </a:solidFill>
                <a:latin typeface="Times New Roman"/>
                <a:ea typeface="微软雅黑" panose="020B0503020204020204" pitchFamily="34" charset="-122"/>
              </a:rPr>
              <a:t> et al., PAMI’12]</a:t>
            </a:r>
            <a:endParaRPr lang="zh-CN" altLang="en-US" sz="1406" dirty="0">
              <a:solidFill>
                <a:srgbClr val="C00000"/>
              </a:solidFill>
              <a:latin typeface="Times New Roman"/>
              <a:ea typeface="微软雅黑" panose="020B0503020204020204" pitchFamily="34" charset="-122"/>
            </a:endParaRPr>
          </a:p>
        </p:txBody>
      </p:sp>
      <p:sp>
        <p:nvSpPr>
          <p:cNvPr id="18" name="TextBox 39">
            <a:extLst>
              <a:ext uri="{FF2B5EF4-FFF2-40B4-BE49-F238E27FC236}">
                <a16:creationId xmlns="" xmlns:a16="http://schemas.microsoft.com/office/drawing/2014/main" id="{477959F0-E2F9-4F47-A3BF-56065C47BFA6}"/>
              </a:ext>
            </a:extLst>
          </p:cNvPr>
          <p:cNvSpPr txBox="1"/>
          <p:nvPr/>
        </p:nvSpPr>
        <p:spPr>
          <a:xfrm>
            <a:off x="1934399" y="6234760"/>
            <a:ext cx="5418150" cy="296491"/>
          </a:xfrm>
          <a:prstGeom prst="rect">
            <a:avLst/>
          </a:prstGeom>
          <a:noFill/>
        </p:spPr>
        <p:txBody>
          <a:bodyPr vert="horz" wrap="none" lIns="0" tIns="0" rIns="0" bIns="0" rtlCol="0">
            <a:spAutoFit/>
          </a:bodyPr>
          <a:lstStyle/>
          <a:p>
            <a:pPr>
              <a:lnSpc>
                <a:spcPts val="2306"/>
              </a:lnSpc>
            </a:pPr>
            <a:r>
              <a:rPr lang="en-US" altLang="zh-CN" sz="2400" dirty="0">
                <a:solidFill>
                  <a:srgbClr val="0000FF"/>
                </a:solidFill>
                <a:latin typeface="微软雅黑"/>
                <a:ea typeface="微软雅黑" panose="020B0503020204020204" pitchFamily="34" charset="-122"/>
              </a:rPr>
              <a:t>(</a:t>
            </a:r>
            <a:r>
              <a:rPr lang="zh-CN" altLang="en-US" sz="2400" dirty="0">
                <a:solidFill>
                  <a:srgbClr val="0000FF"/>
                </a:solidFill>
                <a:latin typeface="微软雅黑"/>
                <a:ea typeface="微软雅黑" panose="020B0503020204020204" pitchFamily="34" charset="-122"/>
              </a:rPr>
              <a:t>对用户要求低、准确高效、适用范围广</a:t>
            </a:r>
            <a:r>
              <a:rPr lang="en-US" altLang="zh-CN" sz="2400" dirty="0">
                <a:solidFill>
                  <a:srgbClr val="0000FF"/>
                </a:solidFill>
                <a:latin typeface="微软雅黑"/>
                <a:ea typeface="微软雅黑" panose="020B0503020204020204" pitchFamily="34" charset="-122"/>
              </a:rPr>
              <a:t>)</a:t>
            </a:r>
            <a:endParaRPr lang="zh-CN" altLang="en-US" sz="2400" dirty="0">
              <a:solidFill>
                <a:srgbClr val="0000FF"/>
              </a:solidFill>
              <a:latin typeface="微软雅黑"/>
              <a:ea typeface="微软雅黑" panose="020B0503020204020204" pitchFamily="34" charset="-122"/>
            </a:endParaRPr>
          </a:p>
        </p:txBody>
      </p:sp>
      <p:sp>
        <p:nvSpPr>
          <p:cNvPr id="19" name="箭头: 左 18">
            <a:extLst>
              <a:ext uri="{FF2B5EF4-FFF2-40B4-BE49-F238E27FC236}">
                <a16:creationId xmlns="" xmlns:a16="http://schemas.microsoft.com/office/drawing/2014/main" id="{37393D67-25CF-4307-BCFF-D5B2581E4076}"/>
              </a:ext>
            </a:extLst>
          </p:cNvPr>
          <p:cNvSpPr/>
          <p:nvPr/>
        </p:nvSpPr>
        <p:spPr>
          <a:xfrm>
            <a:off x="2439050" y="3034211"/>
            <a:ext cx="1168400" cy="3605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0" name="箭头: 左 19">
            <a:extLst>
              <a:ext uri="{FF2B5EF4-FFF2-40B4-BE49-F238E27FC236}">
                <a16:creationId xmlns="" xmlns:a16="http://schemas.microsoft.com/office/drawing/2014/main" id="{D0AD6801-930A-40E2-AC67-12504DC48ACA}"/>
              </a:ext>
            </a:extLst>
          </p:cNvPr>
          <p:cNvSpPr/>
          <p:nvPr/>
        </p:nvSpPr>
        <p:spPr>
          <a:xfrm>
            <a:off x="4792723" y="3046651"/>
            <a:ext cx="657958" cy="327938"/>
          </a:xfrm>
          <a:prstGeom prst="leftArrow">
            <a:avLst>
              <a:gd name="adj1" fmla="val 5665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1" name="箭头: 左右 20">
            <a:extLst>
              <a:ext uri="{FF2B5EF4-FFF2-40B4-BE49-F238E27FC236}">
                <a16:creationId xmlns="" xmlns:a16="http://schemas.microsoft.com/office/drawing/2014/main" id="{83757098-E3E9-481E-B34C-3DDE12A8B93D}"/>
              </a:ext>
            </a:extLst>
          </p:cNvPr>
          <p:cNvSpPr/>
          <p:nvPr/>
        </p:nvSpPr>
        <p:spPr>
          <a:xfrm>
            <a:off x="6748366" y="3066812"/>
            <a:ext cx="719365" cy="30777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Tree>
    <p:extLst>
      <p:ext uri="{BB962C8B-B14F-4D97-AF65-F5344CB8AC3E}">
        <p14:creationId xmlns:p14="http://schemas.microsoft.com/office/powerpoint/2010/main" val="27654132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38D88E4-3FBB-4197-B48F-768E250105FC}"/>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古文献修复</a:t>
            </a:r>
          </a:p>
        </p:txBody>
      </p:sp>
      <p:sp>
        <p:nvSpPr>
          <p:cNvPr id="4" name="灯片编号占位符 3">
            <a:extLst>
              <a:ext uri="{FF2B5EF4-FFF2-40B4-BE49-F238E27FC236}">
                <a16:creationId xmlns="" xmlns:a16="http://schemas.microsoft.com/office/drawing/2014/main" id="{F3E292BA-CBB8-484C-A0F4-83C08C97DF4A}"/>
              </a:ext>
            </a:extLst>
          </p:cNvPr>
          <p:cNvSpPr>
            <a:spLocks noGrp="1"/>
          </p:cNvSpPr>
          <p:nvPr>
            <p:ph type="sldNum" sz="quarter" idx="12"/>
          </p:nvPr>
        </p:nvSpPr>
        <p:spPr/>
        <p:txBody>
          <a:bodyPr/>
          <a:lstStyle/>
          <a:p>
            <a:fld id="{5F8E3D9E-0B09-9345-B286-EB2EB76A2E3E}" type="slidenum">
              <a:rPr kumimoji="1" lang="zh-CN" altLang="en-US" smtClean="0"/>
              <a:pPr/>
              <a:t>38</a:t>
            </a:fld>
            <a:endParaRPr kumimoji="1" lang="zh-CN" altLang="en-US"/>
          </a:p>
        </p:txBody>
      </p:sp>
      <p:pic>
        <p:nvPicPr>
          <p:cNvPr id="5" name="图片 4" descr="ws_86B5.tmp">
            <a:extLst>
              <a:ext uri="{FF2B5EF4-FFF2-40B4-BE49-F238E27FC236}">
                <a16:creationId xmlns="" xmlns:a16="http://schemas.microsoft.com/office/drawing/2014/main" id="{5653622B-134A-432C-B760-FDA327608A27}"/>
              </a:ext>
            </a:extLst>
          </p:cNvPr>
          <p:cNvPicPr>
            <a:picLocks/>
          </p:cNvPicPr>
          <p:nvPr/>
        </p:nvPicPr>
        <p:blipFill>
          <a:blip r:embed="rId2" cstate="print"/>
          <a:stretch>
            <a:fillRect/>
          </a:stretch>
        </p:blipFill>
        <p:spPr>
          <a:xfrm>
            <a:off x="6994850" y="2162315"/>
            <a:ext cx="1806249" cy="1387335"/>
          </a:xfrm>
          <a:prstGeom prst="rect">
            <a:avLst/>
          </a:prstGeom>
        </p:spPr>
      </p:pic>
      <p:pic>
        <p:nvPicPr>
          <p:cNvPr id="6" name="图片 5" descr="ws_86B6.tmp">
            <a:extLst>
              <a:ext uri="{FF2B5EF4-FFF2-40B4-BE49-F238E27FC236}">
                <a16:creationId xmlns="" xmlns:a16="http://schemas.microsoft.com/office/drawing/2014/main" id="{E00007B8-AEAD-46E9-843C-5F01B84C601A}"/>
              </a:ext>
            </a:extLst>
          </p:cNvPr>
          <p:cNvPicPr>
            <a:picLocks/>
          </p:cNvPicPr>
          <p:nvPr/>
        </p:nvPicPr>
        <p:blipFill>
          <a:blip r:embed="rId3" cstate="print"/>
          <a:stretch>
            <a:fillRect/>
          </a:stretch>
        </p:blipFill>
        <p:spPr>
          <a:xfrm>
            <a:off x="4764315" y="3649313"/>
            <a:ext cx="4036784" cy="2453634"/>
          </a:xfrm>
          <a:prstGeom prst="rect">
            <a:avLst/>
          </a:prstGeom>
        </p:spPr>
      </p:pic>
      <p:sp>
        <p:nvSpPr>
          <p:cNvPr id="7" name="TextBox 28">
            <a:extLst>
              <a:ext uri="{FF2B5EF4-FFF2-40B4-BE49-F238E27FC236}">
                <a16:creationId xmlns="" xmlns:a16="http://schemas.microsoft.com/office/drawing/2014/main" id="{892E43DD-9E5C-4F23-97A7-C9A29B5F3E07}"/>
              </a:ext>
            </a:extLst>
          </p:cNvPr>
          <p:cNvSpPr txBox="1"/>
          <p:nvPr/>
        </p:nvSpPr>
        <p:spPr>
          <a:xfrm>
            <a:off x="540919" y="1891091"/>
            <a:ext cx="7809667" cy="4208268"/>
          </a:xfrm>
          <a:prstGeom prst="rect">
            <a:avLst/>
          </a:prstGeom>
          <a:noFill/>
        </p:spPr>
        <p:txBody>
          <a:bodyPr vert="horz" wrap="square" lIns="0" tIns="0" rIns="0" bIns="0" rtlCol="0">
            <a:spAutoFit/>
          </a:bodyPr>
          <a:lstStyle/>
          <a:p>
            <a:pPr marL="0" marR="0" lvl="0" indent="0" defTabSz="914400" eaLnBrk="1" fontAlgn="auto" latinLnBrk="0" hangingPunct="1">
              <a:lnSpc>
                <a:spcPts val="2306"/>
              </a:lnSpc>
              <a:buClrTx/>
              <a:buSzTx/>
              <a:buNone/>
              <a:tabLst>
                <a:tab pos="177800" algn="l"/>
                <a:tab pos="317500" algn="l"/>
                <a:tab pos="342900" algn="l"/>
                <a:tab pos="355600" algn="l"/>
              </a:tabLst>
              <a:defRPr/>
            </a:pPr>
            <a:r>
              <a:rPr lang="zh-CN" altLang="en-US" dirty="0">
                <a:ea typeface="微软雅黑" panose="020B0503020204020204" pitchFamily="34" charset="-122"/>
              </a:rPr>
              <a:t>	</a:t>
            </a:r>
            <a:r>
              <a:rPr lang="zh-CN" altLang="en-US" sz="2400" dirty="0">
                <a:solidFill>
                  <a:srgbClr val="000000"/>
                </a:solidFill>
                <a:latin typeface="微软雅黑"/>
                <a:ea typeface="微软雅黑" panose="020B0503020204020204" pitchFamily="34" charset="-122"/>
              </a:rPr>
              <a:t>古文献是进行历史研究的重要素材，但其中很多损毁严重</a:t>
            </a:r>
          </a:p>
          <a:p>
            <a:pPr marL="0" marR="0" lvl="0" indent="0" defTabSz="914400" eaLnBrk="1" fontAlgn="auto" latinLnBrk="0" hangingPunct="1">
              <a:lnSpc>
                <a:spcPts val="3235"/>
              </a:lnSpc>
              <a:buClrTx/>
              <a:buSzTx/>
              <a:buNone/>
              <a:tabLst>
                <a:tab pos="177800" algn="l"/>
                <a:tab pos="317500" algn="l"/>
                <a:tab pos="342900" algn="l"/>
                <a:tab pos="355600" algn="l"/>
              </a:tabLst>
              <a:defRPr/>
            </a:pPr>
            <a:r>
              <a:rPr lang="zh-CN" altLang="en-US" sz="2400" dirty="0">
                <a:solidFill>
                  <a:srgbClr val="000000"/>
                </a:solidFill>
                <a:latin typeface="微软雅黑"/>
                <a:ea typeface="微软雅黑" panose="020B0503020204020204" pitchFamily="34" charset="-122"/>
              </a:rPr>
              <a:t>			</a:t>
            </a:r>
            <a:r>
              <a:rPr lang="en-US" altLang="zh-CN" sz="2004" dirty="0">
                <a:solidFill>
                  <a:srgbClr val="000000"/>
                </a:solidFill>
                <a:latin typeface="Times New Roman"/>
                <a:ea typeface="微软雅黑" panose="020B0503020204020204" pitchFamily="34" charset="-122"/>
              </a:rPr>
              <a:t>Dead Sea Scrolls </a:t>
            </a:r>
            <a:r>
              <a:rPr lang="en-US" altLang="zh-CN" sz="2196" dirty="0">
                <a:solidFill>
                  <a:srgbClr val="000000"/>
                </a:solidFill>
                <a:latin typeface="Times New Roman"/>
                <a:ea typeface="微软雅黑" panose="020B0503020204020204" pitchFamily="34" charset="-122"/>
              </a:rPr>
              <a:t>(</a:t>
            </a:r>
            <a:r>
              <a:rPr lang="zh-CN" altLang="en-US" sz="2196" dirty="0">
                <a:solidFill>
                  <a:srgbClr val="000000"/>
                </a:solidFill>
                <a:latin typeface="微软雅黑"/>
                <a:ea typeface="微软雅黑" panose="020B0503020204020204" pitchFamily="34" charset="-122"/>
              </a:rPr>
              <a:t>死海古卷</a:t>
            </a:r>
            <a:r>
              <a:rPr lang="en-US" altLang="zh-CN" sz="2196" dirty="0">
                <a:solidFill>
                  <a:srgbClr val="000000"/>
                </a:solidFill>
                <a:latin typeface="Times New Roman"/>
                <a:ea typeface="微软雅黑" panose="020B0503020204020204" pitchFamily="34" charset="-122"/>
              </a:rPr>
              <a:t>)</a:t>
            </a:r>
          </a:p>
          <a:p>
            <a:pPr marL="0" marR="0" lvl="0" indent="0" defTabSz="914400" eaLnBrk="1" fontAlgn="auto" latinLnBrk="0" hangingPunct="1">
              <a:lnSpc>
                <a:spcPts val="3358"/>
              </a:lnSpc>
              <a:buClrTx/>
              <a:buSzTx/>
              <a:buNone/>
              <a:tabLst>
                <a:tab pos="177800" algn="l"/>
                <a:tab pos="317500" algn="l"/>
                <a:tab pos="342900" algn="l"/>
                <a:tab pos="355600" algn="l"/>
              </a:tabLst>
              <a:defRPr/>
            </a:pPr>
            <a:r>
              <a:rPr lang="en-US" altLang="zh-CN" sz="2196" dirty="0">
                <a:solidFill>
                  <a:srgbClr val="000000"/>
                </a:solidFill>
                <a:latin typeface="Times New Roman"/>
                <a:ea typeface="微软雅黑" panose="020B0503020204020204" pitchFamily="34" charset="-122"/>
              </a:rPr>
              <a:t>			</a:t>
            </a:r>
            <a:r>
              <a:rPr lang="en-US" altLang="zh-CN" sz="2004" dirty="0">
                <a:solidFill>
                  <a:srgbClr val="000000"/>
                </a:solidFill>
                <a:latin typeface="Times New Roman"/>
                <a:ea typeface="微软雅黑" panose="020B0503020204020204" pitchFamily="34" charset="-122"/>
              </a:rPr>
              <a:t>- 1947</a:t>
            </a:r>
            <a:r>
              <a:rPr lang="zh-CN" altLang="en-US" sz="2004" dirty="0">
                <a:solidFill>
                  <a:srgbClr val="000000"/>
                </a:solidFill>
                <a:latin typeface="微软雅黑"/>
                <a:ea typeface="微软雅黑" panose="020B0503020204020204" pitchFamily="34" charset="-122"/>
              </a:rPr>
              <a:t>年出土</a:t>
            </a:r>
          </a:p>
          <a:p>
            <a:pPr marL="0" marR="0" lvl="0" indent="0" defTabSz="914400" eaLnBrk="1" fontAlgn="auto" latinLnBrk="0" hangingPunct="1">
              <a:lnSpc>
                <a:spcPts val="3396"/>
              </a:lnSpc>
              <a:buClrTx/>
              <a:buSzTx/>
              <a:buNone/>
              <a:tabLst>
                <a:tab pos="177800" algn="l"/>
                <a:tab pos="317500" algn="l"/>
                <a:tab pos="342900" algn="l"/>
                <a:tab pos="355600" algn="l"/>
              </a:tabLst>
              <a:defRPr/>
            </a:pPr>
            <a:r>
              <a:rPr lang="zh-CN" altLang="en-US" sz="2004" dirty="0">
                <a:solidFill>
                  <a:srgbClr val="000000"/>
                </a:solidFill>
                <a:latin typeface="微软雅黑"/>
                <a:ea typeface="微软雅黑" panose="020B0503020204020204" pitchFamily="34" charset="-122"/>
              </a:rPr>
              <a:t>			</a:t>
            </a:r>
            <a:r>
              <a:rPr lang="en-US" altLang="zh-CN" sz="2004" dirty="0">
                <a:solidFill>
                  <a:srgbClr val="000000"/>
                </a:solidFill>
                <a:latin typeface="Times New Roman"/>
                <a:ea typeface="微软雅黑" panose="020B0503020204020204" pitchFamily="34" charset="-122"/>
              </a:rPr>
              <a:t>- </a:t>
            </a:r>
            <a:r>
              <a:rPr lang="zh-CN" altLang="en-US" sz="2004" dirty="0">
                <a:solidFill>
                  <a:srgbClr val="000000"/>
                </a:solidFill>
                <a:latin typeface="微软雅黑"/>
                <a:ea typeface="微软雅黑" panose="020B0503020204020204" pitchFamily="34" charset="-122"/>
              </a:rPr>
              <a:t>超过</a:t>
            </a:r>
            <a:r>
              <a:rPr lang="en-US" altLang="zh-CN" sz="2004" dirty="0">
                <a:solidFill>
                  <a:srgbClr val="000000"/>
                </a:solidFill>
                <a:latin typeface="Times New Roman"/>
                <a:ea typeface="微软雅黑" panose="020B0503020204020204" pitchFamily="34" charset="-122"/>
              </a:rPr>
              <a:t>30,000</a:t>
            </a:r>
            <a:r>
              <a:rPr lang="zh-CN" altLang="en-US" sz="2004" dirty="0">
                <a:solidFill>
                  <a:srgbClr val="000000"/>
                </a:solidFill>
                <a:latin typeface="微软雅黑"/>
                <a:ea typeface="微软雅黑" panose="020B0503020204020204" pitchFamily="34" charset="-122"/>
              </a:rPr>
              <a:t>个羊皮纸片段</a:t>
            </a:r>
          </a:p>
          <a:p>
            <a:pPr marL="0" marR="0" lvl="0" indent="0" defTabSz="914400" eaLnBrk="1" fontAlgn="auto" latinLnBrk="0" hangingPunct="1">
              <a:lnSpc>
                <a:spcPts val="1000"/>
              </a:lnSpc>
              <a:buClrTx/>
              <a:buSzTx/>
              <a:buNone/>
              <a:tabLst>
                <a:tab pos="177800" algn="l"/>
                <a:tab pos="317500" algn="l"/>
                <a:tab pos="342900" algn="l"/>
                <a:tab pos="355600" algn="l"/>
              </a:tabLst>
              <a:defRPr/>
            </a:pPr>
            <a:endParaRPr lang="zh-CN" altLang="en-US" sz="2004"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2621"/>
              </a:lnSpc>
              <a:buClrTx/>
              <a:buSzTx/>
              <a:buNone/>
              <a:tabLst>
                <a:tab pos="177800" algn="l"/>
                <a:tab pos="317500" algn="l"/>
                <a:tab pos="342900" algn="l"/>
                <a:tab pos="355600" algn="l"/>
              </a:tabLst>
              <a:defRPr/>
            </a:pPr>
            <a:r>
              <a:rPr lang="zh-CN" altLang="en-US" sz="2004" dirty="0">
                <a:solidFill>
                  <a:srgbClr val="000000"/>
                </a:solidFill>
                <a:latin typeface="微软雅黑"/>
                <a:ea typeface="微软雅黑" panose="020B0503020204020204" pitchFamily="34" charset="-122"/>
              </a:rPr>
              <a:t>		</a:t>
            </a:r>
            <a:r>
              <a:rPr lang="en-US" altLang="zh-CN" sz="2004" dirty="0">
                <a:solidFill>
                  <a:srgbClr val="000000"/>
                </a:solidFill>
                <a:latin typeface="Times New Roman"/>
                <a:ea typeface="微软雅黑" panose="020B0503020204020204" pitchFamily="34" charset="-122"/>
              </a:rPr>
              <a:t>Cairo Genizah</a:t>
            </a:r>
            <a:r>
              <a:rPr lang="zh-CN" altLang="en-US" sz="2004" dirty="0">
                <a:solidFill>
                  <a:srgbClr val="000000"/>
                </a:solidFill>
                <a:latin typeface="Times New Roman"/>
                <a:ea typeface="微软雅黑" panose="020B0503020204020204" pitchFamily="34" charset="-122"/>
              </a:rPr>
              <a:t>（开罗热尼扎）</a:t>
            </a:r>
            <a:endParaRPr lang="en-US" altLang="zh-CN" sz="2004" dirty="0">
              <a:solidFill>
                <a:srgbClr val="000000"/>
              </a:solidFill>
              <a:latin typeface="Times New Roman"/>
              <a:ea typeface="微软雅黑" panose="020B0503020204020204" pitchFamily="34" charset="-122"/>
            </a:endParaRPr>
          </a:p>
          <a:p>
            <a:pPr marL="0" marR="0" lvl="0" indent="0" defTabSz="914400" eaLnBrk="1" fontAlgn="auto" latinLnBrk="0" hangingPunct="1">
              <a:lnSpc>
                <a:spcPts val="3399"/>
              </a:lnSpc>
              <a:buClrTx/>
              <a:buSzTx/>
              <a:buNone/>
              <a:tabLst>
                <a:tab pos="177800" algn="l"/>
                <a:tab pos="317500" algn="l"/>
                <a:tab pos="342900" algn="l"/>
                <a:tab pos="355600" algn="l"/>
              </a:tabLst>
              <a:defRPr/>
            </a:pPr>
            <a:r>
              <a:rPr lang="en-US" altLang="zh-CN" sz="2004" dirty="0">
                <a:solidFill>
                  <a:srgbClr val="000000"/>
                </a:solidFill>
                <a:latin typeface="Times New Roman"/>
                <a:ea typeface="微软雅黑" panose="020B0503020204020204" pitchFamily="34" charset="-122"/>
              </a:rPr>
              <a:t>		-  19</a:t>
            </a:r>
            <a:r>
              <a:rPr lang="zh-CN" altLang="en-US" sz="2004" dirty="0">
                <a:solidFill>
                  <a:srgbClr val="000000"/>
                </a:solidFill>
                <a:latin typeface="微软雅黑"/>
                <a:ea typeface="微软雅黑" panose="020B0503020204020204" pitchFamily="34" charset="-122"/>
              </a:rPr>
              <a:t>世纪末被发现</a:t>
            </a:r>
          </a:p>
          <a:p>
            <a:pPr marL="0" marR="0" lvl="0" indent="0" defTabSz="914400" eaLnBrk="1" fontAlgn="auto" latinLnBrk="0" hangingPunct="1">
              <a:lnSpc>
                <a:spcPts val="3396"/>
              </a:lnSpc>
              <a:buClrTx/>
              <a:buSzTx/>
              <a:buNone/>
              <a:tabLst>
                <a:tab pos="177800" algn="l"/>
                <a:tab pos="317500" algn="l"/>
                <a:tab pos="342900" algn="l"/>
                <a:tab pos="355600" algn="l"/>
              </a:tabLst>
              <a:defRPr/>
            </a:pPr>
            <a:r>
              <a:rPr lang="zh-CN" altLang="en-US" sz="2004" dirty="0">
                <a:solidFill>
                  <a:srgbClr val="000000"/>
                </a:solidFill>
                <a:latin typeface="微软雅黑"/>
                <a:ea typeface="微软雅黑" panose="020B0503020204020204" pitchFamily="34" charset="-122"/>
              </a:rPr>
              <a:t>		</a:t>
            </a:r>
            <a:r>
              <a:rPr lang="en-US" altLang="zh-CN" sz="2004" dirty="0">
                <a:solidFill>
                  <a:srgbClr val="000000"/>
                </a:solidFill>
                <a:latin typeface="Times New Roman"/>
                <a:ea typeface="微软雅黑" panose="020B0503020204020204" pitchFamily="34" charset="-122"/>
              </a:rPr>
              <a:t>-  </a:t>
            </a:r>
            <a:r>
              <a:rPr lang="zh-CN" altLang="en-US" sz="2004" dirty="0">
                <a:solidFill>
                  <a:srgbClr val="000000"/>
                </a:solidFill>
                <a:latin typeface="微软雅黑"/>
                <a:ea typeface="微软雅黑" panose="020B0503020204020204" pitchFamily="34" charset="-122"/>
              </a:rPr>
              <a:t>超过</a:t>
            </a:r>
            <a:r>
              <a:rPr lang="en-US" altLang="zh-CN" sz="2004" dirty="0">
                <a:solidFill>
                  <a:srgbClr val="000000"/>
                </a:solidFill>
                <a:latin typeface="Times New Roman"/>
                <a:ea typeface="微软雅黑" panose="020B0503020204020204" pitchFamily="34" charset="-122"/>
              </a:rPr>
              <a:t>400,000</a:t>
            </a:r>
            <a:r>
              <a:rPr lang="zh-CN" altLang="en-US" sz="2004" dirty="0">
                <a:solidFill>
                  <a:srgbClr val="000000"/>
                </a:solidFill>
                <a:latin typeface="微软雅黑"/>
                <a:ea typeface="微软雅黑" panose="020B0503020204020204" pitchFamily="34" charset="-122"/>
              </a:rPr>
              <a:t>个片段</a:t>
            </a:r>
          </a:p>
          <a:p>
            <a:pPr marL="0" marR="0" lvl="0" indent="0" defTabSz="914400" eaLnBrk="1" fontAlgn="auto" latinLnBrk="0" hangingPunct="1">
              <a:lnSpc>
                <a:spcPts val="3408"/>
              </a:lnSpc>
              <a:buClrTx/>
              <a:buSzTx/>
              <a:buNone/>
              <a:tabLst>
                <a:tab pos="177800" algn="l"/>
                <a:tab pos="317500" algn="l"/>
                <a:tab pos="342900" algn="l"/>
                <a:tab pos="355600" algn="l"/>
              </a:tabLst>
              <a:defRPr/>
            </a:pPr>
            <a:r>
              <a:rPr lang="zh-CN" altLang="en-US" sz="2004" dirty="0">
                <a:solidFill>
                  <a:srgbClr val="000000"/>
                </a:solidFill>
                <a:latin typeface="微软雅黑"/>
                <a:ea typeface="微软雅黑" panose="020B0503020204020204" pitchFamily="34" charset="-122"/>
              </a:rPr>
              <a:t>		</a:t>
            </a:r>
            <a:r>
              <a:rPr lang="en-US" altLang="zh-CN" sz="2004" dirty="0">
                <a:solidFill>
                  <a:srgbClr val="000000"/>
                </a:solidFill>
                <a:latin typeface="Times New Roman"/>
                <a:ea typeface="微软雅黑" panose="020B0503020204020204" pitchFamily="34" charset="-122"/>
              </a:rPr>
              <a:t>-  </a:t>
            </a:r>
            <a:r>
              <a:rPr lang="zh-CN" altLang="en-US" sz="2004" dirty="0">
                <a:solidFill>
                  <a:srgbClr val="000000"/>
                </a:solidFill>
                <a:latin typeface="微软雅黑"/>
                <a:ea typeface="微软雅黑" panose="020B0503020204020204" pitchFamily="34" charset="-122"/>
              </a:rPr>
              <a:t>散布于全球多家博物馆</a:t>
            </a:r>
          </a:p>
          <a:p>
            <a:pPr marL="0" marR="0" lvl="0" indent="0" defTabSz="914400" eaLnBrk="1" fontAlgn="auto" latinLnBrk="0" hangingPunct="1">
              <a:lnSpc>
                <a:spcPts val="1000"/>
              </a:lnSpc>
              <a:buClrTx/>
              <a:buSzTx/>
              <a:buNone/>
              <a:tabLst>
                <a:tab pos="177800" algn="l"/>
                <a:tab pos="317500" algn="l"/>
                <a:tab pos="342900" algn="l"/>
                <a:tab pos="355600" algn="l"/>
              </a:tabLst>
              <a:defRPr/>
            </a:pPr>
            <a:endParaRPr lang="zh-CN" altLang="en-US" sz="2004"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2994"/>
              </a:lnSpc>
              <a:buClrTx/>
              <a:buSzTx/>
              <a:buNone/>
              <a:tabLst>
                <a:tab pos="177800" algn="l"/>
                <a:tab pos="317500" algn="l"/>
                <a:tab pos="342900" algn="l"/>
                <a:tab pos="355600" algn="l"/>
              </a:tabLst>
              <a:defRPr/>
            </a:pPr>
            <a:r>
              <a:rPr lang="zh-CN" altLang="en-US" sz="2004" dirty="0">
                <a:solidFill>
                  <a:srgbClr val="000000"/>
                </a:solidFill>
                <a:latin typeface="微软雅黑"/>
                <a:ea typeface="微软雅黑" panose="020B0503020204020204" pitchFamily="34" charset="-122"/>
              </a:rPr>
              <a:t>				</a:t>
            </a:r>
            <a:r>
              <a:rPr lang="zh-CN" altLang="en-US" sz="2400" dirty="0">
                <a:solidFill>
                  <a:srgbClr val="0000FF"/>
                </a:solidFill>
                <a:latin typeface="微软雅黑"/>
                <a:ea typeface="微软雅黑" panose="020B0503020204020204" pitchFamily="34" charset="-122"/>
              </a:rPr>
              <a:t>高水平专家的大量精力</a:t>
            </a:r>
          </a:p>
          <a:p>
            <a:pPr marL="0" marR="0" lvl="0" indent="0" defTabSz="914400" eaLnBrk="1" fontAlgn="auto" latinLnBrk="0" hangingPunct="1">
              <a:lnSpc>
                <a:spcPts val="2880"/>
              </a:lnSpc>
              <a:buClrTx/>
              <a:buSzTx/>
              <a:buNone/>
              <a:tabLst>
                <a:tab pos="177800" algn="l"/>
                <a:tab pos="317500" algn="l"/>
                <a:tab pos="342900" algn="l"/>
                <a:tab pos="355600" algn="l"/>
              </a:tabLst>
              <a:defRPr/>
            </a:pPr>
            <a:r>
              <a:rPr lang="zh-CN" altLang="en-US" sz="2400" dirty="0">
                <a:solidFill>
                  <a:srgbClr val="0000FF"/>
                </a:solidFill>
                <a:latin typeface="微软雅黑"/>
                <a:ea typeface="微软雅黑" panose="020B0503020204020204" pitchFamily="34" charset="-122"/>
              </a:rPr>
              <a:t>				</a:t>
            </a:r>
            <a:r>
              <a:rPr lang="zh-CN" altLang="en-US" sz="2402" dirty="0">
                <a:solidFill>
                  <a:srgbClr val="0000FF"/>
                </a:solidFill>
                <a:latin typeface="微软雅黑"/>
                <a:ea typeface="微软雅黑" panose="020B0503020204020204" pitchFamily="34" charset="-122"/>
              </a:rPr>
              <a:t>被用于古文献修复</a:t>
            </a:r>
          </a:p>
        </p:txBody>
      </p:sp>
      <p:sp>
        <p:nvSpPr>
          <p:cNvPr id="8" name="矩形 7">
            <a:extLst>
              <a:ext uri="{FF2B5EF4-FFF2-40B4-BE49-F238E27FC236}">
                <a16:creationId xmlns="" xmlns:a16="http://schemas.microsoft.com/office/drawing/2014/main" id="{F63001BB-D09B-4E1B-B632-A922FC0A09F8}"/>
              </a:ext>
            </a:extLst>
          </p:cNvPr>
          <p:cNvSpPr/>
          <p:nvPr/>
        </p:nvSpPr>
        <p:spPr>
          <a:xfrm>
            <a:off x="6150967" y="6188716"/>
            <a:ext cx="2111155" cy="326821"/>
          </a:xfrm>
          <a:prstGeom prst="rect">
            <a:avLst/>
          </a:prstGeom>
        </p:spPr>
        <p:txBody>
          <a:bodyPr wrap="none">
            <a:spAutoFit/>
          </a:bodyPr>
          <a:lstStyle/>
          <a:p>
            <a:pPr lvl="0" defTabSz="914400">
              <a:lnSpc>
                <a:spcPts val="1967"/>
              </a:lnSpc>
              <a:tabLst>
                <a:tab pos="177800" algn="l"/>
                <a:tab pos="317500" algn="l"/>
                <a:tab pos="342900" algn="l"/>
                <a:tab pos="355600" algn="l"/>
              </a:tabLst>
              <a:defRPr/>
            </a:pPr>
            <a:r>
              <a:rPr lang="en-US" altLang="zh-CN" sz="1400" dirty="0">
                <a:solidFill>
                  <a:srgbClr val="C00000"/>
                </a:solidFill>
                <a:latin typeface="Times New Roman"/>
                <a:ea typeface="微软雅黑" panose="020B0503020204020204" pitchFamily="34" charset="-122"/>
              </a:rPr>
              <a:t>[L. Wolf et al., IJCV 2011]</a:t>
            </a:r>
            <a:endParaRPr lang="zh-CN" altLang="en-US" sz="1400" dirty="0">
              <a:solidFill>
                <a:srgbClr val="C00000"/>
              </a:solidFill>
              <a:latin typeface="Times New Roman"/>
              <a:ea typeface="微软雅黑" panose="020B0503020204020204" pitchFamily="34" charset="-122"/>
            </a:endParaRPr>
          </a:p>
        </p:txBody>
      </p:sp>
    </p:spTree>
    <p:extLst>
      <p:ext uri="{BB962C8B-B14F-4D97-AF65-F5344CB8AC3E}">
        <p14:creationId xmlns:p14="http://schemas.microsoft.com/office/powerpoint/2010/main" val="24353105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2677A1E-7C4C-49B8-8FC7-E7E862D886D2}"/>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古文献修复</a:t>
            </a:r>
            <a:r>
              <a:rPr lang="en-US" altLang="zh-CN" sz="5400" b="1" dirty="0">
                <a:latin typeface="微软雅黑" panose="020B0503020204020204" pitchFamily="34" charset="-122"/>
                <a:ea typeface="微软雅黑" panose="020B0503020204020204" pitchFamily="34" charset="-122"/>
              </a:rPr>
              <a:t>(2)</a:t>
            </a:r>
            <a:endParaRPr lang="zh-CN" altLang="en-US" sz="5400" b="1" dirty="0"/>
          </a:p>
        </p:txBody>
      </p:sp>
      <p:sp>
        <p:nvSpPr>
          <p:cNvPr id="4" name="灯片编号占位符 3">
            <a:extLst>
              <a:ext uri="{FF2B5EF4-FFF2-40B4-BE49-F238E27FC236}">
                <a16:creationId xmlns="" xmlns:a16="http://schemas.microsoft.com/office/drawing/2014/main" id="{FEE45B76-FE80-4DD8-9622-D5B092C008D8}"/>
              </a:ext>
            </a:extLst>
          </p:cNvPr>
          <p:cNvSpPr>
            <a:spLocks noGrp="1"/>
          </p:cNvSpPr>
          <p:nvPr>
            <p:ph type="sldNum" sz="quarter" idx="12"/>
          </p:nvPr>
        </p:nvSpPr>
        <p:spPr/>
        <p:txBody>
          <a:bodyPr/>
          <a:lstStyle/>
          <a:p>
            <a:fld id="{5F8E3D9E-0B09-9345-B286-EB2EB76A2E3E}" type="slidenum">
              <a:rPr kumimoji="1" lang="zh-CN" altLang="en-US" smtClean="0"/>
              <a:pPr/>
              <a:t>39</a:t>
            </a:fld>
            <a:endParaRPr kumimoji="1" lang="zh-CN" altLang="en-US"/>
          </a:p>
        </p:txBody>
      </p:sp>
      <p:pic>
        <p:nvPicPr>
          <p:cNvPr id="5" name="图片 4" descr="ws_8B89.tmp">
            <a:extLst>
              <a:ext uri="{FF2B5EF4-FFF2-40B4-BE49-F238E27FC236}">
                <a16:creationId xmlns="" xmlns:a16="http://schemas.microsoft.com/office/drawing/2014/main" id="{7BBE4D16-B436-45C0-840C-0D3330010E70}"/>
              </a:ext>
            </a:extLst>
          </p:cNvPr>
          <p:cNvPicPr>
            <a:picLocks/>
          </p:cNvPicPr>
          <p:nvPr/>
        </p:nvPicPr>
        <p:blipFill>
          <a:blip r:embed="rId2" cstate="print"/>
          <a:stretch>
            <a:fillRect/>
          </a:stretch>
        </p:blipFill>
        <p:spPr>
          <a:xfrm>
            <a:off x="442570" y="2744806"/>
            <a:ext cx="2387600" cy="1587500"/>
          </a:xfrm>
          <a:prstGeom prst="rect">
            <a:avLst/>
          </a:prstGeom>
        </p:spPr>
      </p:pic>
      <p:pic>
        <p:nvPicPr>
          <p:cNvPr id="6" name="图片 5" descr="ws_8B9A.tmp">
            <a:extLst>
              <a:ext uri="{FF2B5EF4-FFF2-40B4-BE49-F238E27FC236}">
                <a16:creationId xmlns="" xmlns:a16="http://schemas.microsoft.com/office/drawing/2014/main" id="{C1065473-90DC-4B54-86F7-85404ADC3F32}"/>
              </a:ext>
            </a:extLst>
          </p:cNvPr>
          <p:cNvPicPr>
            <a:picLocks/>
          </p:cNvPicPr>
          <p:nvPr/>
        </p:nvPicPr>
        <p:blipFill>
          <a:blip r:embed="rId3" cstate="print"/>
          <a:stretch>
            <a:fillRect/>
          </a:stretch>
        </p:blipFill>
        <p:spPr>
          <a:xfrm>
            <a:off x="480670" y="4472006"/>
            <a:ext cx="1333500" cy="1752600"/>
          </a:xfrm>
          <a:prstGeom prst="rect">
            <a:avLst/>
          </a:prstGeom>
        </p:spPr>
      </p:pic>
      <p:pic>
        <p:nvPicPr>
          <p:cNvPr id="7" name="图片 6" descr="ws_8BAD.tmp">
            <a:extLst>
              <a:ext uri="{FF2B5EF4-FFF2-40B4-BE49-F238E27FC236}">
                <a16:creationId xmlns="" xmlns:a16="http://schemas.microsoft.com/office/drawing/2014/main" id="{A2405D93-998C-4623-BF6A-369CEA6AF3BA}"/>
              </a:ext>
            </a:extLst>
          </p:cNvPr>
          <p:cNvPicPr>
            <a:picLocks/>
          </p:cNvPicPr>
          <p:nvPr/>
        </p:nvPicPr>
        <p:blipFill>
          <a:blip r:embed="rId4" cstate="print"/>
          <a:stretch>
            <a:fillRect/>
          </a:stretch>
        </p:blipFill>
        <p:spPr>
          <a:xfrm>
            <a:off x="6805270" y="2744806"/>
            <a:ext cx="1066800" cy="1549400"/>
          </a:xfrm>
          <a:prstGeom prst="rect">
            <a:avLst/>
          </a:prstGeom>
        </p:spPr>
      </p:pic>
      <p:pic>
        <p:nvPicPr>
          <p:cNvPr id="8" name="图片 7" descr="ws_8BAE.tmp">
            <a:extLst>
              <a:ext uri="{FF2B5EF4-FFF2-40B4-BE49-F238E27FC236}">
                <a16:creationId xmlns="" xmlns:a16="http://schemas.microsoft.com/office/drawing/2014/main" id="{8FF4C36D-0E32-4CE4-ACCA-0BA501D64FE8}"/>
              </a:ext>
            </a:extLst>
          </p:cNvPr>
          <p:cNvPicPr>
            <a:picLocks/>
          </p:cNvPicPr>
          <p:nvPr/>
        </p:nvPicPr>
        <p:blipFill>
          <a:blip r:embed="rId5" cstate="print"/>
          <a:stretch>
            <a:fillRect/>
          </a:stretch>
        </p:blipFill>
        <p:spPr>
          <a:xfrm>
            <a:off x="7922870" y="2770206"/>
            <a:ext cx="1168400" cy="1536700"/>
          </a:xfrm>
          <a:prstGeom prst="rect">
            <a:avLst/>
          </a:prstGeom>
        </p:spPr>
      </p:pic>
      <p:sp>
        <p:nvSpPr>
          <p:cNvPr id="9" name="TextBox 32">
            <a:extLst>
              <a:ext uri="{FF2B5EF4-FFF2-40B4-BE49-F238E27FC236}">
                <a16:creationId xmlns="" xmlns:a16="http://schemas.microsoft.com/office/drawing/2014/main" id="{19752FD4-F1E8-4CB6-B725-4256395B6BCC}"/>
              </a:ext>
            </a:extLst>
          </p:cNvPr>
          <p:cNvSpPr txBox="1"/>
          <p:nvPr/>
        </p:nvSpPr>
        <p:spPr>
          <a:xfrm>
            <a:off x="424790" y="1870887"/>
            <a:ext cx="8771632" cy="4657814"/>
          </a:xfrm>
          <a:prstGeom prst="rect">
            <a:avLst/>
          </a:prstGeom>
          <a:noFill/>
        </p:spPr>
        <p:txBody>
          <a:bodyPr vert="horz" wrap="none" lIns="0" tIns="0" rIns="0" bIns="0" rtlCol="0">
            <a:spAutoFit/>
          </a:bodyPr>
          <a:lstStyle/>
          <a:p>
            <a:pPr marL="0" marR="0" lvl="0" indent="0" defTabSz="914400" eaLnBrk="1" fontAlgn="auto" latinLnBrk="0" hangingPunct="1">
              <a:lnSpc>
                <a:spcPts val="2505"/>
              </a:lnSpc>
              <a:buClrTx/>
              <a:buSzTx/>
              <a:buNone/>
              <a:tabLst>
                <a:tab pos="152400" algn="l"/>
                <a:tab pos="457200" algn="l"/>
                <a:tab pos="3365500" algn="l"/>
              </a:tabLst>
              <a:defRPr/>
            </a:pPr>
            <a:r>
              <a:rPr lang="zh-CN" altLang="en-US" sz="2606" dirty="0">
                <a:solidFill>
                  <a:srgbClr val="000000"/>
                </a:solidFill>
                <a:latin typeface="微软雅黑"/>
                <a:ea typeface="微软雅黑" panose="020B0503020204020204" pitchFamily="34" charset="-122"/>
              </a:rPr>
              <a:t>一个重要问题：</a:t>
            </a: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606"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2573"/>
              </a:lnSpc>
              <a:buClrTx/>
              <a:buSzTx/>
              <a:buNone/>
              <a:tabLst>
                <a:tab pos="152400" algn="l"/>
                <a:tab pos="457200" algn="l"/>
                <a:tab pos="3365500" algn="l"/>
              </a:tabLst>
              <a:defRPr/>
            </a:pPr>
            <a:r>
              <a:rPr lang="zh-CN" altLang="en-US" sz="2606" dirty="0">
                <a:solidFill>
                  <a:srgbClr val="000000"/>
                </a:solidFill>
                <a:latin typeface="微软雅黑"/>
                <a:ea typeface="微软雅黑" panose="020B0503020204020204" pitchFamily="34" charset="-122"/>
              </a:rPr>
              <a:t>	</a:t>
            </a:r>
            <a:r>
              <a:rPr lang="zh-CN" altLang="en-US" sz="2400" dirty="0">
                <a:solidFill>
                  <a:srgbClr val="000000"/>
                </a:solidFill>
                <a:latin typeface="微软雅黑"/>
                <a:ea typeface="微软雅黑" panose="020B0503020204020204" pitchFamily="34" charset="-122"/>
              </a:rPr>
              <a:t>原书籍已经变成分散且混杂的多个书页，如何拼接相邻的书页？</a:t>
            </a: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3127"/>
              </a:lnSpc>
              <a:buClrTx/>
              <a:buSzTx/>
              <a:buNone/>
              <a:tabLst>
                <a:tab pos="152400" algn="l"/>
                <a:tab pos="457200" algn="l"/>
                <a:tab pos="3365500" algn="l"/>
              </a:tabLst>
              <a:defRPr/>
            </a:pPr>
            <a:r>
              <a:rPr lang="zh-CN" altLang="en-US" sz="2400" dirty="0">
                <a:solidFill>
                  <a:srgbClr val="000000"/>
                </a:solidFill>
                <a:latin typeface="微软雅黑"/>
                <a:ea typeface="微软雅黑" panose="020B0503020204020204" pitchFamily="34" charset="-122"/>
              </a:rPr>
              <a:t>			</a:t>
            </a:r>
            <a:r>
              <a:rPr lang="zh-CN" altLang="en-US" sz="2604" dirty="0">
                <a:solidFill>
                  <a:srgbClr val="000000"/>
                </a:solidFill>
                <a:latin typeface="微软雅黑"/>
                <a:ea typeface="微软雅黑" panose="020B0503020204020204" pitchFamily="34" charset="-122"/>
              </a:rPr>
              <a:t>人工完成书页拼接十分困难</a:t>
            </a: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604"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3029"/>
              </a:lnSpc>
              <a:buClrTx/>
              <a:buSzTx/>
              <a:buNone/>
              <a:tabLst>
                <a:tab pos="152400" algn="l"/>
                <a:tab pos="457200" algn="l"/>
                <a:tab pos="3365500" algn="l"/>
              </a:tabLst>
              <a:defRPr/>
            </a:pPr>
            <a:r>
              <a:rPr lang="zh-CN" altLang="en-US" sz="2604" dirty="0">
                <a:solidFill>
                  <a:srgbClr val="000000"/>
                </a:solidFill>
                <a:latin typeface="微软雅黑"/>
                <a:ea typeface="微软雅黑" panose="020B0503020204020204" pitchFamily="34" charset="-122"/>
              </a:rPr>
              <a:t>			</a:t>
            </a:r>
            <a:r>
              <a:rPr lang="en-US" altLang="zh-CN" sz="2400" dirty="0">
                <a:solidFill>
                  <a:srgbClr val="000000"/>
                </a:solidFill>
                <a:latin typeface="微软雅黑"/>
                <a:ea typeface="微软雅黑" panose="020B0503020204020204" pitchFamily="34" charset="-122"/>
              </a:rPr>
              <a:t>-  </a:t>
            </a:r>
            <a:r>
              <a:rPr lang="zh-CN" altLang="en-US" sz="2400" dirty="0">
                <a:solidFill>
                  <a:srgbClr val="000000"/>
                </a:solidFill>
                <a:latin typeface="微软雅黑"/>
                <a:ea typeface="微软雅黑" panose="020B0503020204020204" pitchFamily="34" charset="-122"/>
              </a:rPr>
              <a:t>书页数量大，且分布在多处</a:t>
            </a: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2396"/>
              </a:lnSpc>
              <a:buClrTx/>
              <a:buSzTx/>
              <a:buNone/>
              <a:tabLst>
                <a:tab pos="152400" algn="l"/>
                <a:tab pos="457200" algn="l"/>
                <a:tab pos="3365500" algn="l"/>
              </a:tabLst>
              <a:defRPr/>
            </a:pPr>
            <a:r>
              <a:rPr lang="zh-CN" altLang="en-US" sz="2400" dirty="0">
                <a:solidFill>
                  <a:srgbClr val="000000"/>
                </a:solidFill>
                <a:latin typeface="微软雅黑"/>
                <a:ea typeface="微软雅黑" panose="020B0503020204020204" pitchFamily="34" charset="-122"/>
              </a:rPr>
              <a:t>			</a:t>
            </a:r>
            <a:r>
              <a:rPr lang="en-US" altLang="zh-CN" sz="2400" dirty="0">
                <a:solidFill>
                  <a:srgbClr val="000000"/>
                </a:solidFill>
                <a:latin typeface="微软雅黑"/>
                <a:ea typeface="微软雅黑" panose="020B0503020204020204" pitchFamily="34" charset="-122"/>
              </a:rPr>
              <a:t>-  </a:t>
            </a:r>
            <a:r>
              <a:rPr lang="zh-CN" altLang="en-US" sz="2400" dirty="0">
                <a:solidFill>
                  <a:srgbClr val="000000"/>
                </a:solidFill>
                <a:latin typeface="微软雅黑"/>
                <a:ea typeface="微软雅黑" panose="020B0503020204020204" pitchFamily="34" charset="-122"/>
              </a:rPr>
              <a:t>部分损毁较严重，字迹模糊</a:t>
            </a: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2396"/>
              </a:lnSpc>
              <a:buClrTx/>
              <a:buSzTx/>
              <a:buNone/>
              <a:tabLst>
                <a:tab pos="152400" algn="l"/>
                <a:tab pos="457200" algn="l"/>
                <a:tab pos="3365500" algn="l"/>
              </a:tabLst>
              <a:defRPr/>
            </a:pPr>
            <a:r>
              <a:rPr lang="zh-CN" altLang="en-US" sz="2400" dirty="0">
                <a:solidFill>
                  <a:srgbClr val="000000"/>
                </a:solidFill>
                <a:latin typeface="微软雅黑"/>
                <a:ea typeface="微软雅黑" panose="020B0503020204020204" pitchFamily="34" charset="-122"/>
              </a:rPr>
              <a:t>			</a:t>
            </a:r>
            <a:r>
              <a:rPr lang="en-US" altLang="zh-CN" sz="2400" dirty="0">
                <a:solidFill>
                  <a:srgbClr val="000000"/>
                </a:solidFill>
                <a:latin typeface="微软雅黑"/>
                <a:ea typeface="微软雅黑" panose="020B0503020204020204" pitchFamily="34" charset="-122"/>
              </a:rPr>
              <a:t>-  </a:t>
            </a:r>
            <a:r>
              <a:rPr lang="zh-CN" altLang="en-US" sz="2400" dirty="0">
                <a:solidFill>
                  <a:srgbClr val="000000"/>
                </a:solidFill>
                <a:latin typeface="微软雅黑"/>
                <a:ea typeface="微软雅黑" panose="020B0503020204020204" pitchFamily="34" charset="-122"/>
              </a:rPr>
              <a:t>需要大量掌握古文字的专业人才</a:t>
            </a:r>
          </a:p>
          <a:p>
            <a:pPr marL="0" marR="0" lvl="0" indent="0" defTabSz="914400" eaLnBrk="1" fontAlgn="auto" latinLnBrk="0" hangingPunct="1">
              <a:lnSpc>
                <a:spcPts val="1000"/>
              </a:lnSpc>
              <a:buClrTx/>
              <a:buSzTx/>
              <a:buNone/>
              <a:tabLst>
                <a:tab pos="152400" algn="l"/>
                <a:tab pos="457200" algn="l"/>
                <a:tab pos="3365500" algn="l"/>
              </a:tabLst>
              <a:defRPr/>
            </a:pPr>
            <a:endParaRPr lang="zh-CN" altLang="en-US" sz="2400" dirty="0">
              <a:solidFill>
                <a:srgbClr val="000000"/>
              </a:solidFill>
              <a:latin typeface="微软雅黑"/>
              <a:ea typeface="微软雅黑" panose="020B0503020204020204" pitchFamily="34" charset="-122"/>
            </a:endParaRPr>
          </a:p>
        </p:txBody>
      </p:sp>
      <p:sp>
        <p:nvSpPr>
          <p:cNvPr id="10" name="矩形 9">
            <a:extLst>
              <a:ext uri="{FF2B5EF4-FFF2-40B4-BE49-F238E27FC236}">
                <a16:creationId xmlns="" xmlns:a16="http://schemas.microsoft.com/office/drawing/2014/main" id="{74003B0D-E326-496A-B228-81AEFB60B81B}"/>
              </a:ext>
            </a:extLst>
          </p:cNvPr>
          <p:cNvSpPr/>
          <p:nvPr/>
        </p:nvSpPr>
        <p:spPr>
          <a:xfrm>
            <a:off x="1097086" y="6216443"/>
            <a:ext cx="7099300" cy="375103"/>
          </a:xfrm>
          <a:prstGeom prst="rect">
            <a:avLst/>
          </a:prstGeom>
        </p:spPr>
        <p:txBody>
          <a:bodyPr wrap="square">
            <a:spAutoFit/>
          </a:bodyPr>
          <a:lstStyle/>
          <a:p>
            <a:pPr lvl="0" defTabSz="914400">
              <a:lnSpc>
                <a:spcPts val="2373"/>
              </a:lnSpc>
              <a:tabLst>
                <a:tab pos="152400" algn="l"/>
                <a:tab pos="457200" algn="l"/>
                <a:tab pos="3365500" algn="l"/>
              </a:tabLst>
              <a:defRPr/>
            </a:pPr>
            <a:r>
              <a:rPr lang="zh-CN" altLang="en-US" dirty="0">
                <a:solidFill>
                  <a:srgbClr val="000000"/>
                </a:solidFill>
                <a:latin typeface="微软雅黑"/>
                <a:ea typeface="微软雅黑" panose="020B0503020204020204" pitchFamily="34" charset="-122"/>
              </a:rPr>
              <a:t>		</a:t>
            </a:r>
            <a:r>
              <a:rPr lang="zh-CN" altLang="en-US" dirty="0">
                <a:solidFill>
                  <a:srgbClr val="0000FF"/>
                </a:solidFill>
                <a:latin typeface="微软雅黑"/>
                <a:ea typeface="微软雅黑" panose="020B0503020204020204" pitchFamily="34" charset="-122"/>
              </a:rPr>
              <a:t>近年来，古文献的数字化浪潮给自动文学修复提供了机会</a:t>
            </a:r>
          </a:p>
        </p:txBody>
      </p:sp>
      <p:pic>
        <p:nvPicPr>
          <p:cNvPr id="11" name="图片 10" descr="ws_8BBF.tmp">
            <a:extLst>
              <a:ext uri="{FF2B5EF4-FFF2-40B4-BE49-F238E27FC236}">
                <a16:creationId xmlns="" xmlns:a16="http://schemas.microsoft.com/office/drawing/2014/main" id="{0322A1AD-BE20-44E4-99E1-3120F23313A9}"/>
              </a:ext>
            </a:extLst>
          </p:cNvPr>
          <p:cNvPicPr>
            <a:picLocks/>
          </p:cNvPicPr>
          <p:nvPr/>
        </p:nvPicPr>
        <p:blipFill rotWithShape="1">
          <a:blip r:embed="rId6" cstate="print"/>
          <a:srcRect l="29679" t="30327" r="27410" b="45245"/>
          <a:stretch/>
        </p:blipFill>
        <p:spPr>
          <a:xfrm>
            <a:off x="2881452" y="2696169"/>
            <a:ext cx="3923818" cy="1675237"/>
          </a:xfrm>
          <a:prstGeom prst="rect">
            <a:avLst/>
          </a:prstGeom>
        </p:spPr>
      </p:pic>
    </p:spTree>
    <p:extLst>
      <p:ext uri="{BB962C8B-B14F-4D97-AF65-F5344CB8AC3E}">
        <p14:creationId xmlns:p14="http://schemas.microsoft.com/office/powerpoint/2010/main" val="32863937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 xmlns:a16="http://schemas.microsoft.com/office/drawing/2014/main" id="{285B9E87-FD9F-4B88-8BD6-4CA6D7537035}"/>
              </a:ext>
            </a:extLst>
          </p:cNvPr>
          <p:cNvSpPr>
            <a:spLocks noGrp="1"/>
          </p:cNvSpPr>
          <p:nvPr>
            <p:ph type="sldNum" sz="quarter" idx="12"/>
          </p:nvPr>
        </p:nvSpPr>
        <p:spPr/>
        <p:txBody>
          <a:bodyPr/>
          <a:lstStyle/>
          <a:p>
            <a:fld id="{5F8E3D9E-0B09-9345-B286-EB2EB76A2E3E}" type="slidenum">
              <a:rPr kumimoji="1" lang="zh-CN" altLang="en-US" smtClean="0"/>
              <a:pPr/>
              <a:t>4</a:t>
            </a:fld>
            <a:endParaRPr kumimoji="1" lang="zh-CN" altLang="en-US"/>
          </a:p>
        </p:txBody>
      </p:sp>
      <p:pic>
        <p:nvPicPr>
          <p:cNvPr id="9" name="内容占位符 8">
            <a:extLst>
              <a:ext uri="{FF2B5EF4-FFF2-40B4-BE49-F238E27FC236}">
                <a16:creationId xmlns="" xmlns:a16="http://schemas.microsoft.com/office/drawing/2014/main" id="{B5BC5ED2-F675-4577-994D-8582C7B68BB5}"/>
              </a:ext>
            </a:extLst>
          </p:cNvPr>
          <p:cNvPicPr>
            <a:picLocks noGrp="1" noChangeAspect="1"/>
          </p:cNvPicPr>
          <p:nvPr>
            <p:ph idx="1"/>
          </p:nvPr>
        </p:nvPicPr>
        <p:blipFill>
          <a:blip r:embed="rId3">
            <a:extLst>
              <a:ext uri="{96DAC541-7B7A-43D3-8B79-37D633B846F1}">
                <asvg:svgBlip xmlns="" xmlns:asvg="http://schemas.microsoft.com/office/drawing/2016/SVG/main" r:embed="rId7"/>
              </a:ext>
            </a:extLst>
          </a:blip>
          <a:stretch>
            <a:fillRect/>
          </a:stretch>
        </p:blipFill>
        <p:spPr>
          <a:xfrm>
            <a:off x="35732" y="0"/>
            <a:ext cx="1033240" cy="1033240"/>
          </a:xfrm>
        </p:spPr>
      </p:pic>
      <p:pic>
        <p:nvPicPr>
          <p:cNvPr id="19" name="图形 18">
            <a:extLst>
              <a:ext uri="{FF2B5EF4-FFF2-40B4-BE49-F238E27FC236}">
                <a16:creationId xmlns="" xmlns:a16="http://schemas.microsoft.com/office/drawing/2014/main" id="{597D1C53-8F8F-46F8-B809-545F812331D3}"/>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7999845" y="1112077"/>
            <a:ext cx="952500" cy="952500"/>
          </a:xfrm>
          <a:prstGeom prst="rect">
            <a:avLst/>
          </a:prstGeom>
        </p:spPr>
      </p:pic>
      <p:pic>
        <p:nvPicPr>
          <p:cNvPr id="2050" name="Picture 2" descr="mage result for chatGP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7858" y="3291177"/>
            <a:ext cx="4198879" cy="24780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合ChatGPT的NewBing资格申请教程！新版Bing加入候补名单方法！ | 马小帮"/>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68756" y="3302676"/>
            <a:ext cx="3436980" cy="21463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4">
            <a:extLst>
              <a:ext uri="{FF2B5EF4-FFF2-40B4-BE49-F238E27FC236}">
                <a16:creationId xmlns="" xmlns:a16="http://schemas.microsoft.com/office/drawing/2014/main" id="{E4651D9E-0616-4D07-8560-B605FFE74B7B}"/>
              </a:ext>
            </a:extLst>
          </p:cNvPr>
          <p:cNvSpPr txBox="1"/>
          <p:nvPr/>
        </p:nvSpPr>
        <p:spPr>
          <a:xfrm>
            <a:off x="1068972" y="1033240"/>
            <a:ext cx="2884123" cy="830997"/>
          </a:xfrm>
          <a:prstGeom prst="rect">
            <a:avLst/>
          </a:prstGeom>
          <a:noFill/>
        </p:spPr>
        <p:txBody>
          <a:bodyPr wrap="none" rtlCol="0">
            <a:spAutoFit/>
          </a:bodyPr>
          <a:lstStyle/>
          <a:p>
            <a:r>
              <a:rPr lang="en-US" altLang="zh-CN" sz="4800" b="1" dirty="0" smtClean="0">
                <a:latin typeface="微软雅黑" panose="020B0503020204020204" pitchFamily="34" charset="-122"/>
                <a:ea typeface="微软雅黑" panose="020B0503020204020204" pitchFamily="34" charset="-122"/>
              </a:rPr>
              <a:t>AI</a:t>
            </a:r>
            <a:r>
              <a:rPr lang="zh-CN" altLang="en-US" sz="4800" b="1" dirty="0" smtClean="0">
                <a:latin typeface="微软雅黑" panose="020B0503020204020204" pitchFamily="34" charset="-122"/>
                <a:ea typeface="微软雅黑" panose="020B0503020204020204" pitchFamily="34" charset="-122"/>
              </a:rPr>
              <a:t> 革命？</a:t>
            </a:r>
            <a:endParaRPr lang="zh-CN" altLang="en-US" b="1" dirty="0">
              <a:latin typeface="微软雅黑" panose="020B0503020204020204" pitchFamily="34" charset="-122"/>
              <a:ea typeface="微软雅黑" panose="020B0503020204020204" pitchFamily="34" charset="-122"/>
            </a:endParaRPr>
          </a:p>
        </p:txBody>
      </p:sp>
      <p:sp>
        <p:nvSpPr>
          <p:cNvPr id="10" name="内容占位符 2">
            <a:extLst>
              <a:ext uri="{FF2B5EF4-FFF2-40B4-BE49-F238E27FC236}">
                <a16:creationId xmlns="" xmlns:a16="http://schemas.microsoft.com/office/drawing/2014/main" id="{51E5EBCE-EE64-4B7B-A7DC-D65E25437A8E}"/>
              </a:ext>
            </a:extLst>
          </p:cNvPr>
          <p:cNvSpPr txBox="1">
            <a:spLocks/>
          </p:cNvSpPr>
          <p:nvPr/>
        </p:nvSpPr>
        <p:spPr>
          <a:xfrm>
            <a:off x="851963" y="1910676"/>
            <a:ext cx="7809668" cy="4164923"/>
          </a:xfrm>
          <a:prstGeom prst="rect">
            <a:avLst/>
          </a:prstGeom>
        </p:spPr>
        <p:txBody>
          <a:bodyPr vert="horz" lIns="0" tIns="45720" rIns="0" bIns="45720" rtlCol="0">
            <a:normAutofit/>
          </a:bodyPr>
          <a:lstStyle>
            <a:lvl1pPr marL="94659" indent="-94659" algn="l" defTabSz="946587" rtl="0" eaLnBrk="1" latinLnBrk="0" hangingPunct="1">
              <a:lnSpc>
                <a:spcPct val="90000"/>
              </a:lnSpc>
              <a:spcBef>
                <a:spcPts val="1242"/>
              </a:spcBef>
              <a:spcAft>
                <a:spcPts val="207"/>
              </a:spcAft>
              <a:buClr>
                <a:schemeClr val="accent1"/>
              </a:buClr>
              <a:buSzPct val="100000"/>
              <a:buFont typeface="Calibri" panose="020F0502020204030204" pitchFamily="34" charset="0"/>
              <a:buChar char=" "/>
              <a:defRPr sz="2070" kern="1200">
                <a:solidFill>
                  <a:schemeClr val="tx1">
                    <a:lumMod val="75000"/>
                    <a:lumOff val="25000"/>
                  </a:schemeClr>
                </a:solidFill>
                <a:latin typeface="+mn-lt"/>
                <a:ea typeface="微软雅黑" panose="020B0503020204020204" pitchFamily="34" charset="-122"/>
                <a:cs typeface="+mn-cs"/>
              </a:defRPr>
            </a:lvl1pPr>
            <a:lvl2pPr marL="397566" indent="-189317" algn="l" defTabSz="946587" rtl="0" eaLnBrk="1" latinLnBrk="0" hangingPunct="1">
              <a:lnSpc>
                <a:spcPct val="90000"/>
              </a:lnSpc>
              <a:spcBef>
                <a:spcPts val="207"/>
              </a:spcBef>
              <a:spcAft>
                <a:spcPts val="414"/>
              </a:spcAft>
              <a:buClr>
                <a:schemeClr val="accent1"/>
              </a:buClr>
              <a:buFont typeface="Calibri" pitchFamily="34" charset="0"/>
              <a:buChar char="◦"/>
              <a:defRPr sz="1863" kern="1200">
                <a:solidFill>
                  <a:schemeClr val="tx1">
                    <a:lumMod val="75000"/>
                    <a:lumOff val="25000"/>
                  </a:schemeClr>
                </a:solidFill>
                <a:latin typeface="+mn-lt"/>
                <a:ea typeface="微软雅黑" panose="020B0503020204020204" pitchFamily="34" charset="-122"/>
                <a:cs typeface="+mn-cs"/>
              </a:defRPr>
            </a:lvl2pPr>
            <a:lvl3pPr marL="586884" indent="-189317" algn="l" defTabSz="946587" rtl="0" eaLnBrk="1" latinLnBrk="0" hangingPunct="1">
              <a:lnSpc>
                <a:spcPct val="90000"/>
              </a:lnSpc>
              <a:spcBef>
                <a:spcPts val="207"/>
              </a:spcBef>
              <a:spcAft>
                <a:spcPts val="414"/>
              </a:spcAft>
              <a:buClr>
                <a:schemeClr val="accent1"/>
              </a:buClr>
              <a:buFont typeface="Calibri" pitchFamily="34" charset="0"/>
              <a:buChar char="◦"/>
              <a:defRPr sz="1449" kern="1200">
                <a:solidFill>
                  <a:schemeClr val="tx1">
                    <a:lumMod val="75000"/>
                    <a:lumOff val="25000"/>
                  </a:schemeClr>
                </a:solidFill>
                <a:latin typeface="+mn-lt"/>
                <a:ea typeface="微软雅黑" panose="020B0503020204020204" pitchFamily="34" charset="-122"/>
                <a:cs typeface="+mn-cs"/>
              </a:defRPr>
            </a:lvl3pPr>
            <a:lvl4pPr marL="776201" indent="-189317" algn="l" defTabSz="946587" rtl="0" eaLnBrk="1" latinLnBrk="0" hangingPunct="1">
              <a:lnSpc>
                <a:spcPct val="90000"/>
              </a:lnSpc>
              <a:spcBef>
                <a:spcPts val="207"/>
              </a:spcBef>
              <a:spcAft>
                <a:spcPts val="414"/>
              </a:spcAft>
              <a:buClr>
                <a:schemeClr val="accent1"/>
              </a:buClr>
              <a:buFont typeface="Calibri" pitchFamily="34" charset="0"/>
              <a:buChar char="◦"/>
              <a:defRPr sz="1449" kern="1200">
                <a:solidFill>
                  <a:schemeClr val="tx1">
                    <a:lumMod val="75000"/>
                    <a:lumOff val="25000"/>
                  </a:schemeClr>
                </a:solidFill>
                <a:latin typeface="+mn-lt"/>
                <a:ea typeface="微软雅黑" panose="020B0503020204020204" pitchFamily="34" charset="-122"/>
                <a:cs typeface="+mn-cs"/>
              </a:defRPr>
            </a:lvl4pPr>
            <a:lvl5pPr marL="965519" indent="-189317" algn="l" defTabSz="946587" rtl="0" eaLnBrk="1" latinLnBrk="0" hangingPunct="1">
              <a:lnSpc>
                <a:spcPct val="90000"/>
              </a:lnSpc>
              <a:spcBef>
                <a:spcPts val="207"/>
              </a:spcBef>
              <a:spcAft>
                <a:spcPts val="414"/>
              </a:spcAft>
              <a:buClr>
                <a:schemeClr val="accent1"/>
              </a:buClr>
              <a:buFont typeface="Calibri" pitchFamily="34" charset="0"/>
              <a:buChar char="◦"/>
              <a:defRPr sz="1449" kern="1200">
                <a:solidFill>
                  <a:schemeClr val="tx1">
                    <a:lumMod val="75000"/>
                    <a:lumOff val="25000"/>
                  </a:schemeClr>
                </a:solidFill>
                <a:latin typeface="+mn-lt"/>
                <a:ea typeface="微软雅黑" panose="020B0503020204020204" pitchFamily="34" charset="-122"/>
                <a:cs typeface="+mn-cs"/>
              </a:defRPr>
            </a:lvl5pPr>
            <a:lvl6pPr marL="1138720" indent="-236647" algn="l" defTabSz="946587" rtl="0" eaLnBrk="1" latinLnBrk="0" hangingPunct="1">
              <a:lnSpc>
                <a:spcPct val="90000"/>
              </a:lnSpc>
              <a:spcBef>
                <a:spcPts val="207"/>
              </a:spcBef>
              <a:spcAft>
                <a:spcPts val="414"/>
              </a:spcAft>
              <a:buClr>
                <a:schemeClr val="accent1"/>
              </a:buClr>
              <a:buFont typeface="Calibri" pitchFamily="34" charset="0"/>
              <a:buChar char="◦"/>
              <a:defRPr sz="1449" kern="1200">
                <a:solidFill>
                  <a:schemeClr val="tx1">
                    <a:lumMod val="75000"/>
                    <a:lumOff val="25000"/>
                  </a:schemeClr>
                </a:solidFill>
                <a:latin typeface="+mn-lt"/>
                <a:ea typeface="+mn-ea"/>
                <a:cs typeface="+mn-cs"/>
              </a:defRPr>
            </a:lvl6pPr>
            <a:lvl7pPr marL="1345760" indent="-236647" algn="l" defTabSz="946587" rtl="0" eaLnBrk="1" latinLnBrk="0" hangingPunct="1">
              <a:lnSpc>
                <a:spcPct val="90000"/>
              </a:lnSpc>
              <a:spcBef>
                <a:spcPts val="207"/>
              </a:spcBef>
              <a:spcAft>
                <a:spcPts val="414"/>
              </a:spcAft>
              <a:buClr>
                <a:schemeClr val="accent1"/>
              </a:buClr>
              <a:buFont typeface="Calibri" pitchFamily="34" charset="0"/>
              <a:buChar char="◦"/>
              <a:defRPr sz="1449" kern="1200">
                <a:solidFill>
                  <a:schemeClr val="tx1">
                    <a:lumMod val="75000"/>
                    <a:lumOff val="25000"/>
                  </a:schemeClr>
                </a:solidFill>
                <a:latin typeface="+mn-lt"/>
                <a:ea typeface="+mn-ea"/>
                <a:cs typeface="+mn-cs"/>
              </a:defRPr>
            </a:lvl7pPr>
            <a:lvl8pPr marL="1552800" indent="-236647" algn="l" defTabSz="946587" rtl="0" eaLnBrk="1" latinLnBrk="0" hangingPunct="1">
              <a:lnSpc>
                <a:spcPct val="90000"/>
              </a:lnSpc>
              <a:spcBef>
                <a:spcPts val="207"/>
              </a:spcBef>
              <a:spcAft>
                <a:spcPts val="414"/>
              </a:spcAft>
              <a:buClr>
                <a:schemeClr val="accent1"/>
              </a:buClr>
              <a:buFont typeface="Calibri" pitchFamily="34" charset="0"/>
              <a:buChar char="◦"/>
              <a:defRPr sz="1449" kern="1200">
                <a:solidFill>
                  <a:schemeClr val="tx1">
                    <a:lumMod val="75000"/>
                    <a:lumOff val="25000"/>
                  </a:schemeClr>
                </a:solidFill>
                <a:latin typeface="+mn-lt"/>
                <a:ea typeface="+mn-ea"/>
                <a:cs typeface="+mn-cs"/>
              </a:defRPr>
            </a:lvl8pPr>
            <a:lvl9pPr marL="1759840" indent="-236647" algn="l" defTabSz="946587" rtl="0" eaLnBrk="1" latinLnBrk="0" hangingPunct="1">
              <a:lnSpc>
                <a:spcPct val="90000"/>
              </a:lnSpc>
              <a:spcBef>
                <a:spcPts val="207"/>
              </a:spcBef>
              <a:spcAft>
                <a:spcPts val="414"/>
              </a:spcAft>
              <a:buClr>
                <a:schemeClr val="accent1"/>
              </a:buClr>
              <a:buFont typeface="Calibri" pitchFamily="34" charset="0"/>
              <a:buChar char="◦"/>
              <a:defRPr sz="1449" kern="1200">
                <a:solidFill>
                  <a:schemeClr val="tx1">
                    <a:lumMod val="75000"/>
                    <a:lumOff val="25000"/>
                  </a:schemeClr>
                </a:solidFill>
                <a:latin typeface="+mn-lt"/>
                <a:ea typeface="+mn-ea"/>
                <a:cs typeface="+mn-cs"/>
              </a:defRPr>
            </a:lvl9pPr>
          </a:lstStyle>
          <a:p>
            <a:pPr>
              <a:buFont typeface="Wingdings" panose="05000000000000000000" pitchFamily="2" charset="2"/>
              <a:buChar char="n"/>
            </a:pPr>
            <a:r>
              <a:rPr lang="en-US" altLang="zh-CN" sz="2000" b="1" dirty="0" err="1" smtClean="0">
                <a:latin typeface="微软雅黑" panose="020B0503020204020204" pitchFamily="34" charset="-122"/>
              </a:rPr>
              <a:t>ChatGPT</a:t>
            </a:r>
            <a:r>
              <a:rPr lang="zh-CN" altLang="en-US" sz="2000" b="1" dirty="0" smtClean="0">
                <a:latin typeface="微软雅黑" panose="020B0503020204020204" pitchFamily="34" charset="-122"/>
              </a:rPr>
              <a:t>是什么？</a:t>
            </a:r>
            <a:endParaRPr lang="en-US" altLang="zh-CN" sz="2000" b="1" dirty="0" smtClean="0">
              <a:latin typeface="微软雅黑" panose="020B0503020204020204" pitchFamily="34" charset="-122"/>
            </a:endParaRPr>
          </a:p>
          <a:p>
            <a:pPr>
              <a:buFont typeface="Wingdings" panose="05000000000000000000" pitchFamily="2" charset="2"/>
              <a:buChar char="n"/>
            </a:pPr>
            <a:r>
              <a:rPr lang="en-US" altLang="zh-CN" sz="2000" b="1" dirty="0" err="1" smtClean="0">
                <a:latin typeface="微软雅黑" panose="020B0503020204020204" pitchFamily="34" charset="-122"/>
              </a:rPr>
              <a:t>ChatGPT</a:t>
            </a:r>
            <a:r>
              <a:rPr lang="zh-CN" altLang="en-US" sz="2000" b="1" dirty="0" smtClean="0">
                <a:latin typeface="微软雅黑" panose="020B0503020204020204" pitchFamily="34" charset="-122"/>
              </a:rPr>
              <a:t>能干什么？</a:t>
            </a:r>
            <a:endParaRPr lang="en-US" altLang="zh-CN" sz="2000" b="1" dirty="0" smtClean="0">
              <a:latin typeface="微软雅黑" panose="020B0503020204020204" pitchFamily="34" charset="-122"/>
            </a:endParaRPr>
          </a:p>
          <a:p>
            <a:pPr>
              <a:buFont typeface="Wingdings" panose="05000000000000000000" pitchFamily="2" charset="2"/>
              <a:buChar char="n"/>
            </a:pPr>
            <a:r>
              <a:rPr lang="zh-CN" altLang="en-US" sz="2000" b="1" dirty="0" smtClean="0">
                <a:latin typeface="微软雅黑" panose="020B0503020204020204" pitchFamily="34" charset="-122"/>
              </a:rPr>
              <a:t>人类可以如何</a:t>
            </a:r>
            <a:r>
              <a:rPr lang="zh-CN" altLang="en-US" sz="2000" b="1" dirty="0" smtClean="0">
                <a:latin typeface="微软雅黑" panose="020B0503020204020204" pitchFamily="34" charset="-122"/>
              </a:rPr>
              <a:t>与</a:t>
            </a:r>
            <a:r>
              <a:rPr lang="en-US" altLang="zh-CN" sz="2000" b="1" dirty="0" smtClean="0">
                <a:latin typeface="微软雅黑" panose="020B0503020204020204" pitchFamily="34" charset="-122"/>
              </a:rPr>
              <a:t>C</a:t>
            </a:r>
            <a:r>
              <a:rPr lang="en-US" altLang="zh-CN" sz="2000" b="1" dirty="0" smtClean="0">
                <a:latin typeface="微软雅黑" panose="020B0503020204020204" pitchFamily="34" charset="-122"/>
              </a:rPr>
              <a:t>hat</a:t>
            </a:r>
            <a:r>
              <a:rPr lang="zh-CN" altLang="en-US" sz="2000" b="1" dirty="0" smtClean="0">
                <a:latin typeface="微软雅黑" panose="020B0503020204020204" pitchFamily="34" charset="-122"/>
              </a:rPr>
              <a:t> </a:t>
            </a:r>
            <a:r>
              <a:rPr lang="en-US" altLang="zh-CN" sz="2000" b="1" dirty="0" smtClean="0">
                <a:latin typeface="微软雅黑" panose="020B0503020204020204" pitchFamily="34" charset="-122"/>
              </a:rPr>
              <a:t>GPT</a:t>
            </a:r>
            <a:r>
              <a:rPr lang="zh-CN" altLang="en-US" sz="2000" b="1" dirty="0" smtClean="0">
                <a:latin typeface="微软雅黑" panose="020B0503020204020204" pitchFamily="34" charset="-122"/>
              </a:rPr>
              <a:t>协作</a:t>
            </a:r>
            <a:r>
              <a:rPr lang="zh-CN" altLang="en-US" sz="2000" b="1" dirty="0" smtClean="0">
                <a:latin typeface="微软雅黑" panose="020B0503020204020204" pitchFamily="34" charset="-122"/>
              </a:rPr>
              <a:t>？</a:t>
            </a:r>
            <a:endParaRPr lang="en-US" altLang="zh-CN" sz="2000" b="1" dirty="0">
              <a:latin typeface="微软雅黑" panose="020B0503020204020204" pitchFamily="34" charset="-122"/>
            </a:endParaRPr>
          </a:p>
        </p:txBody>
      </p:sp>
    </p:spTree>
    <p:extLst>
      <p:ext uri="{BB962C8B-B14F-4D97-AF65-F5344CB8AC3E}">
        <p14:creationId xmlns:p14="http://schemas.microsoft.com/office/powerpoint/2010/main" val="6508512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ws_8FC5.tmp">
            <a:extLst>
              <a:ext uri="{FF2B5EF4-FFF2-40B4-BE49-F238E27FC236}">
                <a16:creationId xmlns="" xmlns:a16="http://schemas.microsoft.com/office/drawing/2014/main" id="{8CA1E440-1422-4C9C-BFE7-1B1716192E64}"/>
              </a:ext>
            </a:extLst>
          </p:cNvPr>
          <p:cNvPicPr>
            <a:picLocks/>
          </p:cNvPicPr>
          <p:nvPr/>
        </p:nvPicPr>
        <p:blipFill rotWithShape="1">
          <a:blip r:embed="rId2" cstate="print"/>
          <a:srcRect l="33236" t="27775" r="2684" b="36638"/>
          <a:stretch/>
        </p:blipFill>
        <p:spPr>
          <a:xfrm>
            <a:off x="3132813" y="2525637"/>
            <a:ext cx="5859447" cy="2440541"/>
          </a:xfrm>
          <a:prstGeom prst="rect">
            <a:avLst/>
          </a:prstGeom>
        </p:spPr>
      </p:pic>
      <p:sp>
        <p:nvSpPr>
          <p:cNvPr id="2" name="标题 1">
            <a:extLst>
              <a:ext uri="{FF2B5EF4-FFF2-40B4-BE49-F238E27FC236}">
                <a16:creationId xmlns="" xmlns:a16="http://schemas.microsoft.com/office/drawing/2014/main" id="{3D8BF4BC-D2CA-4379-9972-2CA9EE169CBA}"/>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古文献修复</a:t>
            </a:r>
            <a:r>
              <a:rPr lang="en-US" altLang="zh-CN" sz="5400" b="1" dirty="0">
                <a:latin typeface="微软雅黑" panose="020B0503020204020204" pitchFamily="34" charset="-122"/>
                <a:ea typeface="微软雅黑" panose="020B0503020204020204" pitchFamily="34" charset="-122"/>
              </a:rPr>
              <a:t>(3)</a:t>
            </a:r>
            <a:endParaRPr lang="zh-CN" altLang="en-US" sz="5400" b="1" dirty="0"/>
          </a:p>
        </p:txBody>
      </p:sp>
      <p:sp>
        <p:nvSpPr>
          <p:cNvPr id="4" name="灯片编号占位符 3">
            <a:extLst>
              <a:ext uri="{FF2B5EF4-FFF2-40B4-BE49-F238E27FC236}">
                <a16:creationId xmlns="" xmlns:a16="http://schemas.microsoft.com/office/drawing/2014/main" id="{76F6880A-91B1-4FBF-ADAA-79FAEC480106}"/>
              </a:ext>
            </a:extLst>
          </p:cNvPr>
          <p:cNvSpPr>
            <a:spLocks noGrp="1"/>
          </p:cNvSpPr>
          <p:nvPr>
            <p:ph type="sldNum" sz="quarter" idx="12"/>
          </p:nvPr>
        </p:nvSpPr>
        <p:spPr/>
        <p:txBody>
          <a:bodyPr/>
          <a:lstStyle/>
          <a:p>
            <a:fld id="{5F8E3D9E-0B09-9345-B286-EB2EB76A2E3E}" type="slidenum">
              <a:rPr kumimoji="1" lang="zh-CN" altLang="en-US" smtClean="0"/>
              <a:pPr/>
              <a:t>40</a:t>
            </a:fld>
            <a:endParaRPr kumimoji="1" lang="zh-CN" altLang="en-US"/>
          </a:p>
        </p:txBody>
      </p:sp>
      <p:pic>
        <p:nvPicPr>
          <p:cNvPr id="5" name="图片 4" descr="ws_8FD6.tmp">
            <a:extLst>
              <a:ext uri="{FF2B5EF4-FFF2-40B4-BE49-F238E27FC236}">
                <a16:creationId xmlns="" xmlns:a16="http://schemas.microsoft.com/office/drawing/2014/main" id="{BF560B94-8B72-43D6-B309-4F58C05C6EED}"/>
              </a:ext>
            </a:extLst>
          </p:cNvPr>
          <p:cNvPicPr>
            <a:picLocks/>
          </p:cNvPicPr>
          <p:nvPr/>
        </p:nvPicPr>
        <p:blipFill>
          <a:blip r:embed="rId3" cstate="print"/>
          <a:stretch>
            <a:fillRect/>
          </a:stretch>
        </p:blipFill>
        <p:spPr>
          <a:xfrm>
            <a:off x="627445" y="2540478"/>
            <a:ext cx="1841500" cy="1130300"/>
          </a:xfrm>
          <a:prstGeom prst="rect">
            <a:avLst/>
          </a:prstGeom>
        </p:spPr>
      </p:pic>
      <p:pic>
        <p:nvPicPr>
          <p:cNvPr id="6" name="图片 5" descr="ws_8FD7.tmp">
            <a:extLst>
              <a:ext uri="{FF2B5EF4-FFF2-40B4-BE49-F238E27FC236}">
                <a16:creationId xmlns="" xmlns:a16="http://schemas.microsoft.com/office/drawing/2014/main" id="{F36C1BF3-13C7-41D9-8720-7264F6EDF6BE}"/>
              </a:ext>
            </a:extLst>
          </p:cNvPr>
          <p:cNvPicPr>
            <a:picLocks/>
          </p:cNvPicPr>
          <p:nvPr/>
        </p:nvPicPr>
        <p:blipFill>
          <a:blip r:embed="rId4" cstate="print"/>
          <a:stretch>
            <a:fillRect/>
          </a:stretch>
        </p:blipFill>
        <p:spPr>
          <a:xfrm>
            <a:off x="627445" y="3810478"/>
            <a:ext cx="889000" cy="1155700"/>
          </a:xfrm>
          <a:prstGeom prst="rect">
            <a:avLst/>
          </a:prstGeom>
        </p:spPr>
      </p:pic>
      <p:pic>
        <p:nvPicPr>
          <p:cNvPr id="7" name="图片 6" descr="ws_8FD8.tmp">
            <a:extLst>
              <a:ext uri="{FF2B5EF4-FFF2-40B4-BE49-F238E27FC236}">
                <a16:creationId xmlns="" xmlns:a16="http://schemas.microsoft.com/office/drawing/2014/main" id="{FD55DDCD-BB8B-4168-9664-59E7C59809F3}"/>
              </a:ext>
            </a:extLst>
          </p:cNvPr>
          <p:cNvPicPr>
            <a:picLocks/>
          </p:cNvPicPr>
          <p:nvPr/>
        </p:nvPicPr>
        <p:blipFill>
          <a:blip r:embed="rId5" cstate="print"/>
          <a:stretch>
            <a:fillRect/>
          </a:stretch>
        </p:blipFill>
        <p:spPr>
          <a:xfrm>
            <a:off x="1605345" y="3797778"/>
            <a:ext cx="850900" cy="1168400"/>
          </a:xfrm>
          <a:prstGeom prst="rect">
            <a:avLst/>
          </a:prstGeom>
        </p:spPr>
      </p:pic>
      <p:pic>
        <p:nvPicPr>
          <p:cNvPr id="8" name="图片 7" descr="ws_8FE9.tmp">
            <a:extLst>
              <a:ext uri="{FF2B5EF4-FFF2-40B4-BE49-F238E27FC236}">
                <a16:creationId xmlns="" xmlns:a16="http://schemas.microsoft.com/office/drawing/2014/main" id="{96B0F8CC-9629-45D7-A5E2-A57E1C81777B}"/>
              </a:ext>
            </a:extLst>
          </p:cNvPr>
          <p:cNvPicPr>
            <a:picLocks/>
          </p:cNvPicPr>
          <p:nvPr/>
        </p:nvPicPr>
        <p:blipFill>
          <a:blip r:embed="rId6" cstate="print"/>
          <a:stretch>
            <a:fillRect/>
          </a:stretch>
        </p:blipFill>
        <p:spPr>
          <a:xfrm>
            <a:off x="6926645" y="2527778"/>
            <a:ext cx="762000" cy="1104900"/>
          </a:xfrm>
          <a:prstGeom prst="rect">
            <a:avLst/>
          </a:prstGeom>
        </p:spPr>
      </p:pic>
      <p:sp>
        <p:nvSpPr>
          <p:cNvPr id="9" name="TextBox 31">
            <a:extLst>
              <a:ext uri="{FF2B5EF4-FFF2-40B4-BE49-F238E27FC236}">
                <a16:creationId xmlns="" xmlns:a16="http://schemas.microsoft.com/office/drawing/2014/main" id="{601B0B4B-F5AE-4369-8E56-625A5DF1D5DD}"/>
              </a:ext>
            </a:extLst>
          </p:cNvPr>
          <p:cNvSpPr txBox="1"/>
          <p:nvPr/>
        </p:nvSpPr>
        <p:spPr>
          <a:xfrm>
            <a:off x="587516" y="1942308"/>
            <a:ext cx="8002191" cy="296491"/>
          </a:xfrm>
          <a:prstGeom prst="rect">
            <a:avLst/>
          </a:prstGeom>
          <a:noFill/>
        </p:spPr>
        <p:txBody>
          <a:bodyPr vert="horz" wrap="none" lIns="0" tIns="0" rIns="0" bIns="0" rtlCol="0">
            <a:spAutoFit/>
          </a:bodyPr>
          <a:lstStyle/>
          <a:p>
            <a:pPr>
              <a:lnSpc>
                <a:spcPts val="2306"/>
              </a:lnSpc>
            </a:pPr>
            <a:r>
              <a:rPr lang="zh-CN" altLang="en-US" sz="2400" dirty="0">
                <a:solidFill>
                  <a:srgbClr val="000000"/>
                </a:solidFill>
                <a:latin typeface="微软雅黑"/>
                <a:ea typeface="微软雅黑" panose="020B0503020204020204" pitchFamily="34" charset="-122"/>
              </a:rPr>
              <a:t>以色列特拉维夫大学的学者将</a:t>
            </a:r>
            <a:r>
              <a:rPr lang="zh-CN" altLang="en-US" sz="2400" dirty="0">
                <a:solidFill>
                  <a:srgbClr val="0000FF"/>
                </a:solidFill>
                <a:latin typeface="微软雅黑"/>
                <a:ea typeface="微软雅黑" panose="020B0503020204020204" pitchFamily="34" charset="-122"/>
              </a:rPr>
              <a:t>机器学习</a:t>
            </a:r>
            <a:r>
              <a:rPr lang="zh-CN" altLang="en-US" sz="2400" dirty="0">
                <a:solidFill>
                  <a:srgbClr val="000000"/>
                </a:solidFill>
                <a:latin typeface="微软雅黑"/>
                <a:ea typeface="微软雅黑" panose="020B0503020204020204" pitchFamily="34" charset="-122"/>
              </a:rPr>
              <a:t>用于自动的书页拼接</a:t>
            </a:r>
          </a:p>
        </p:txBody>
      </p:sp>
      <p:sp>
        <p:nvSpPr>
          <p:cNvPr id="10" name="TextBox 35">
            <a:extLst>
              <a:ext uri="{FF2B5EF4-FFF2-40B4-BE49-F238E27FC236}">
                <a16:creationId xmlns="" xmlns:a16="http://schemas.microsoft.com/office/drawing/2014/main" id="{7694E259-8A89-45EE-A754-5BC04CFD3C95}"/>
              </a:ext>
            </a:extLst>
          </p:cNvPr>
          <p:cNvSpPr txBox="1"/>
          <p:nvPr/>
        </p:nvSpPr>
        <p:spPr>
          <a:xfrm>
            <a:off x="7920038" y="2764216"/>
            <a:ext cx="1025922" cy="551433"/>
          </a:xfrm>
          <a:prstGeom prst="rect">
            <a:avLst/>
          </a:prstGeom>
          <a:noFill/>
        </p:spPr>
        <p:txBody>
          <a:bodyPr vert="horz" wrap="none" lIns="0" tIns="0" rIns="0" bIns="0" rtlCol="0">
            <a:spAutoFit/>
          </a:bodyPr>
          <a:lstStyle/>
          <a:p>
            <a:pPr marL="0" marR="0" lvl="0" indent="0" defTabSz="914400" eaLnBrk="1" fontAlgn="auto" latinLnBrk="0" hangingPunct="1">
              <a:lnSpc>
                <a:spcPts val="1926"/>
              </a:lnSpc>
              <a:buClrTx/>
              <a:buSzTx/>
              <a:buNone/>
              <a:tabLst>
                <a:tab pos="254000" algn="l"/>
              </a:tabLst>
              <a:defRPr/>
            </a:pPr>
            <a:r>
              <a:rPr lang="zh-CN" altLang="en-US" dirty="0">
                <a:ea typeface="微软雅黑" panose="020B0503020204020204" pitchFamily="34" charset="-122"/>
              </a:rPr>
              <a:t>	</a:t>
            </a:r>
            <a:r>
              <a:rPr lang="zh-CN" altLang="en-US" sz="2004" dirty="0">
                <a:solidFill>
                  <a:srgbClr val="000000"/>
                </a:solidFill>
                <a:latin typeface="微软雅黑"/>
                <a:ea typeface="微软雅黑" panose="020B0503020204020204" pitchFamily="34" charset="-122"/>
              </a:rPr>
              <a:t>判断</a:t>
            </a:r>
          </a:p>
          <a:p>
            <a:pPr marL="0" marR="0" lvl="0" indent="0" defTabSz="914400" eaLnBrk="1" fontAlgn="auto" latinLnBrk="0" hangingPunct="1">
              <a:lnSpc>
                <a:spcPts val="2402"/>
              </a:lnSpc>
              <a:buClrTx/>
              <a:buSzTx/>
              <a:buNone/>
              <a:tabLst>
                <a:tab pos="254000" algn="l"/>
              </a:tabLst>
              <a:defRPr/>
            </a:pPr>
            <a:r>
              <a:rPr lang="zh-CN" altLang="en-US" sz="2004" dirty="0">
                <a:solidFill>
                  <a:srgbClr val="000000"/>
                </a:solidFill>
                <a:latin typeface="微软雅黑"/>
                <a:ea typeface="微软雅黑" panose="020B0503020204020204" pitchFamily="34" charset="-122"/>
              </a:rPr>
              <a:t>是否相邻</a:t>
            </a:r>
          </a:p>
        </p:txBody>
      </p:sp>
      <p:sp>
        <p:nvSpPr>
          <p:cNvPr id="11" name="TextBox 36">
            <a:extLst>
              <a:ext uri="{FF2B5EF4-FFF2-40B4-BE49-F238E27FC236}">
                <a16:creationId xmlns="" xmlns:a16="http://schemas.microsoft.com/office/drawing/2014/main" id="{CD10DD7B-8978-49E6-A221-BD303D03F484}"/>
              </a:ext>
            </a:extLst>
          </p:cNvPr>
          <p:cNvSpPr txBox="1"/>
          <p:nvPr/>
        </p:nvSpPr>
        <p:spPr>
          <a:xfrm>
            <a:off x="7731698" y="4450003"/>
            <a:ext cx="1128514" cy="282129"/>
          </a:xfrm>
          <a:prstGeom prst="rect">
            <a:avLst/>
          </a:prstGeom>
          <a:noFill/>
        </p:spPr>
        <p:txBody>
          <a:bodyPr vert="horz" wrap="none" lIns="0" tIns="0" rIns="0" bIns="0" rtlCol="0">
            <a:spAutoFit/>
          </a:bodyPr>
          <a:lstStyle/>
          <a:p>
            <a:pPr>
              <a:lnSpc>
                <a:spcPts val="2196"/>
              </a:lnSpc>
            </a:pPr>
            <a:r>
              <a:rPr lang="zh-CN" altLang="en-US" sz="2196" dirty="0">
                <a:solidFill>
                  <a:srgbClr val="000000"/>
                </a:solidFill>
                <a:latin typeface="微软雅黑"/>
                <a:ea typeface="微软雅黑" panose="020B0503020204020204" pitchFamily="34" charset="-122"/>
              </a:rPr>
              <a:t>专家确认</a:t>
            </a:r>
          </a:p>
        </p:txBody>
      </p:sp>
      <p:sp>
        <p:nvSpPr>
          <p:cNvPr id="12" name="TextBox 37">
            <a:extLst>
              <a:ext uri="{FF2B5EF4-FFF2-40B4-BE49-F238E27FC236}">
                <a16:creationId xmlns="" xmlns:a16="http://schemas.microsoft.com/office/drawing/2014/main" id="{D3F8CC89-5DB0-4A67-A5E7-15DF12AD9822}"/>
              </a:ext>
            </a:extLst>
          </p:cNvPr>
          <p:cNvSpPr txBox="1"/>
          <p:nvPr/>
        </p:nvSpPr>
        <p:spPr>
          <a:xfrm>
            <a:off x="6906325" y="3948364"/>
            <a:ext cx="512961" cy="245580"/>
          </a:xfrm>
          <a:prstGeom prst="rect">
            <a:avLst/>
          </a:prstGeom>
          <a:noFill/>
        </p:spPr>
        <p:txBody>
          <a:bodyPr vert="horz" wrap="none" lIns="0" tIns="0" rIns="0" bIns="0" rtlCol="0">
            <a:spAutoFit/>
          </a:bodyPr>
          <a:lstStyle/>
          <a:p>
            <a:pPr>
              <a:lnSpc>
                <a:spcPts val="1926"/>
              </a:lnSpc>
            </a:pPr>
            <a:r>
              <a:rPr lang="zh-CN" altLang="en-US" sz="2004" dirty="0">
                <a:solidFill>
                  <a:srgbClr val="000000"/>
                </a:solidFill>
                <a:latin typeface="微软雅黑"/>
                <a:ea typeface="微软雅黑" panose="020B0503020204020204" pitchFamily="34" charset="-122"/>
              </a:rPr>
              <a:t>相邻</a:t>
            </a:r>
          </a:p>
        </p:txBody>
      </p:sp>
      <p:sp>
        <p:nvSpPr>
          <p:cNvPr id="13" name="TextBox 38">
            <a:extLst>
              <a:ext uri="{FF2B5EF4-FFF2-40B4-BE49-F238E27FC236}">
                <a16:creationId xmlns="" xmlns:a16="http://schemas.microsoft.com/office/drawing/2014/main" id="{327BA01A-C5CE-4206-800E-B3384A919901}"/>
              </a:ext>
            </a:extLst>
          </p:cNvPr>
          <p:cNvSpPr txBox="1"/>
          <p:nvPr/>
        </p:nvSpPr>
        <p:spPr>
          <a:xfrm>
            <a:off x="726809" y="5299555"/>
            <a:ext cx="7797006" cy="1256754"/>
          </a:xfrm>
          <a:prstGeom prst="rect">
            <a:avLst/>
          </a:prstGeom>
          <a:noFill/>
        </p:spPr>
        <p:txBody>
          <a:bodyPr vert="horz" wrap="none" lIns="0" tIns="0" rIns="0" bIns="0" rtlCol="0">
            <a:spAutoFit/>
          </a:bodyPr>
          <a:lstStyle/>
          <a:p>
            <a:pPr>
              <a:lnSpc>
                <a:spcPts val="2662"/>
              </a:lnSpc>
            </a:pPr>
            <a:r>
              <a:rPr lang="zh-CN" altLang="en-US" sz="2196" dirty="0">
                <a:solidFill>
                  <a:srgbClr val="000000"/>
                </a:solidFill>
                <a:latin typeface="微软雅黑"/>
                <a:ea typeface="微软雅黑" panose="020B0503020204020204" pitchFamily="34" charset="-122"/>
              </a:rPr>
              <a:t>在</a:t>
            </a:r>
            <a:r>
              <a:rPr lang="en-US" altLang="zh-CN" sz="2004" dirty="0">
                <a:solidFill>
                  <a:srgbClr val="000000"/>
                </a:solidFill>
                <a:latin typeface="Times New Roman"/>
                <a:ea typeface="微软雅黑" panose="020B0503020204020204" pitchFamily="34" charset="-122"/>
              </a:rPr>
              <a:t>Cairo Genizah</a:t>
            </a:r>
            <a:r>
              <a:rPr lang="zh-CN" altLang="en-US" sz="2196" dirty="0">
                <a:solidFill>
                  <a:srgbClr val="000000"/>
                </a:solidFill>
                <a:latin typeface="微软雅黑"/>
                <a:ea typeface="微软雅黑" panose="020B0503020204020204" pitchFamily="34" charset="-122"/>
              </a:rPr>
              <a:t>测试数据上，系统的自动判断精度超过 </a:t>
            </a:r>
            <a:r>
              <a:rPr lang="en-US" altLang="zh-CN" sz="2196" b="1" dirty="0">
                <a:solidFill>
                  <a:srgbClr val="000000"/>
                </a:solidFill>
                <a:latin typeface="Times New Roman"/>
                <a:ea typeface="微软雅黑" panose="020B0503020204020204" pitchFamily="34" charset="-122"/>
              </a:rPr>
              <a:t>93%</a:t>
            </a:r>
          </a:p>
          <a:p>
            <a:pPr>
              <a:lnSpc>
                <a:spcPts val="3600"/>
              </a:lnSpc>
            </a:pPr>
            <a:r>
              <a:rPr lang="zh-CN" altLang="en-US" sz="2196" dirty="0">
                <a:solidFill>
                  <a:srgbClr val="000000"/>
                </a:solidFill>
                <a:latin typeface="微软雅黑"/>
                <a:ea typeface="微软雅黑" panose="020B0503020204020204" pitchFamily="34" charset="-122"/>
              </a:rPr>
              <a:t>新完成约 </a:t>
            </a:r>
            <a:r>
              <a:rPr lang="en-US" altLang="zh-CN" sz="2196" dirty="0">
                <a:solidFill>
                  <a:srgbClr val="000000"/>
                </a:solidFill>
                <a:latin typeface="Times New Roman"/>
                <a:ea typeface="微软雅黑" panose="020B0503020204020204" pitchFamily="34" charset="-122"/>
              </a:rPr>
              <a:t>1,000 </a:t>
            </a:r>
            <a:r>
              <a:rPr lang="zh-CN" altLang="en-US" sz="2196" dirty="0">
                <a:solidFill>
                  <a:srgbClr val="000000"/>
                </a:solidFill>
                <a:latin typeface="微软雅黑"/>
                <a:ea typeface="微软雅黑" panose="020B0503020204020204" pitchFamily="34" charset="-122"/>
              </a:rPr>
              <a:t>篇</a:t>
            </a:r>
            <a:r>
              <a:rPr lang="en-US" altLang="zh-CN" sz="2004" dirty="0">
                <a:solidFill>
                  <a:srgbClr val="000000"/>
                </a:solidFill>
                <a:latin typeface="Times New Roman"/>
                <a:ea typeface="微软雅黑" panose="020B0503020204020204" pitchFamily="34" charset="-122"/>
              </a:rPr>
              <a:t>Cairo Genizah</a:t>
            </a:r>
            <a:r>
              <a:rPr lang="zh-CN" altLang="en-US" sz="2196" dirty="0">
                <a:solidFill>
                  <a:srgbClr val="000000"/>
                </a:solidFill>
                <a:latin typeface="微软雅黑"/>
                <a:ea typeface="微软雅黑" panose="020B0503020204020204" pitchFamily="34" charset="-122"/>
              </a:rPr>
              <a:t>文章的拼接</a:t>
            </a:r>
          </a:p>
          <a:p>
            <a:pPr>
              <a:lnSpc>
                <a:spcPts val="1000"/>
              </a:lnSpc>
            </a:pPr>
            <a:endParaRPr lang="zh-CN" altLang="en-US" sz="2196" dirty="0">
              <a:solidFill>
                <a:srgbClr val="000000"/>
              </a:solidFill>
              <a:latin typeface="微软雅黑"/>
              <a:ea typeface="微软雅黑" panose="020B0503020204020204" pitchFamily="34" charset="-122"/>
            </a:endParaRPr>
          </a:p>
          <a:p>
            <a:pPr>
              <a:lnSpc>
                <a:spcPts val="2457"/>
              </a:lnSpc>
            </a:pPr>
            <a:r>
              <a:rPr lang="en-US" altLang="zh-CN" sz="2196" dirty="0">
                <a:solidFill>
                  <a:srgbClr val="0000FF"/>
                </a:solidFill>
                <a:latin typeface="微软雅黑"/>
                <a:ea typeface="微软雅黑" panose="020B0503020204020204" pitchFamily="34" charset="-122"/>
              </a:rPr>
              <a:t>(</a:t>
            </a:r>
            <a:r>
              <a:rPr lang="zh-CN" altLang="en-US" sz="2196" dirty="0">
                <a:solidFill>
                  <a:srgbClr val="0000FF"/>
                </a:solidFill>
                <a:latin typeface="微软雅黑"/>
                <a:ea typeface="微软雅黑" panose="020B0503020204020204" pitchFamily="34" charset="-122"/>
              </a:rPr>
              <a:t>对比：过去整个世纪，数百人类专家只完成了几千篇文章拼接</a:t>
            </a:r>
            <a:r>
              <a:rPr lang="en-US" altLang="zh-CN" sz="2196" dirty="0">
                <a:solidFill>
                  <a:srgbClr val="0000FF"/>
                </a:solidFill>
                <a:latin typeface="微软雅黑"/>
                <a:ea typeface="微软雅黑" panose="020B0503020204020204" pitchFamily="34" charset="-122"/>
              </a:rPr>
              <a:t>)</a:t>
            </a:r>
            <a:endParaRPr lang="zh-CN" altLang="en-US" sz="2196" dirty="0">
              <a:solidFill>
                <a:srgbClr val="0000FF"/>
              </a:solidFill>
              <a:latin typeface="微软雅黑"/>
              <a:ea typeface="微软雅黑" panose="020B0503020204020204" pitchFamily="34" charset="-122"/>
            </a:endParaRPr>
          </a:p>
        </p:txBody>
      </p:sp>
    </p:spTree>
    <p:extLst>
      <p:ext uri="{BB962C8B-B14F-4D97-AF65-F5344CB8AC3E}">
        <p14:creationId xmlns:p14="http://schemas.microsoft.com/office/powerpoint/2010/main" val="21430342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3FBF400-CFCF-42F6-8CE2-573F794EDFE6}"/>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帮助奥巴马胜选</a:t>
            </a:r>
          </a:p>
        </p:txBody>
      </p:sp>
      <p:sp>
        <p:nvSpPr>
          <p:cNvPr id="4" name="灯片编号占位符 3">
            <a:extLst>
              <a:ext uri="{FF2B5EF4-FFF2-40B4-BE49-F238E27FC236}">
                <a16:creationId xmlns="" xmlns:a16="http://schemas.microsoft.com/office/drawing/2014/main" id="{AD11725E-FC0A-47DD-BDDF-BA581E9C9A2F}"/>
              </a:ext>
            </a:extLst>
          </p:cNvPr>
          <p:cNvSpPr>
            <a:spLocks noGrp="1"/>
          </p:cNvSpPr>
          <p:nvPr>
            <p:ph type="sldNum" sz="quarter" idx="12"/>
          </p:nvPr>
        </p:nvSpPr>
        <p:spPr/>
        <p:txBody>
          <a:bodyPr/>
          <a:lstStyle/>
          <a:p>
            <a:fld id="{5F8E3D9E-0B09-9345-B286-EB2EB76A2E3E}" type="slidenum">
              <a:rPr kumimoji="1" lang="zh-CN" altLang="en-US" smtClean="0"/>
              <a:pPr/>
              <a:t>41</a:t>
            </a:fld>
            <a:endParaRPr kumimoji="1" lang="zh-CN" altLang="en-US"/>
          </a:p>
        </p:txBody>
      </p:sp>
      <p:sp>
        <p:nvSpPr>
          <p:cNvPr id="5" name="任意多边形 1">
            <a:extLst>
              <a:ext uri="{FF2B5EF4-FFF2-40B4-BE49-F238E27FC236}">
                <a16:creationId xmlns="" xmlns:a16="http://schemas.microsoft.com/office/drawing/2014/main" id="{240E6B1C-1965-4200-B608-165D2D9F9686}"/>
              </a:ext>
            </a:extLst>
          </p:cNvPr>
          <p:cNvSpPr/>
          <p:nvPr/>
        </p:nvSpPr>
        <p:spPr>
          <a:xfrm>
            <a:off x="841551" y="5033877"/>
            <a:ext cx="8191501" cy="1429512"/>
          </a:xfrm>
          <a:custGeom>
            <a:avLst/>
            <a:gdLst/>
            <a:ahLst/>
            <a:cxnLst/>
            <a:rect l="0" t="0" r="0" b="0"/>
            <a:pathLst>
              <a:path w="8191501" h="1429512">
                <a:moveTo>
                  <a:pt x="0" y="1429511"/>
                </a:moveTo>
                <a:lnTo>
                  <a:pt x="8191500" y="1429511"/>
                </a:lnTo>
                <a:lnTo>
                  <a:pt x="8191500" y="0"/>
                </a:lnTo>
                <a:lnTo>
                  <a:pt x="0" y="0"/>
                </a:lnTo>
                <a:close/>
              </a:path>
            </a:pathLst>
          </a:custGeom>
          <a:solidFill>
            <a:srgbClr val="FFFFFF"/>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pic>
        <p:nvPicPr>
          <p:cNvPr id="6" name="图片 5" descr="ws_9C30.tmp">
            <a:extLst>
              <a:ext uri="{FF2B5EF4-FFF2-40B4-BE49-F238E27FC236}">
                <a16:creationId xmlns="" xmlns:a16="http://schemas.microsoft.com/office/drawing/2014/main" id="{C393B2B8-8092-4DC9-8B98-AEA91488DDC5}"/>
              </a:ext>
            </a:extLst>
          </p:cNvPr>
          <p:cNvPicPr>
            <a:picLocks/>
          </p:cNvPicPr>
          <p:nvPr/>
        </p:nvPicPr>
        <p:blipFill>
          <a:blip r:embed="rId2" cstate="print"/>
          <a:stretch>
            <a:fillRect/>
          </a:stretch>
        </p:blipFill>
        <p:spPr>
          <a:xfrm>
            <a:off x="678992" y="4944977"/>
            <a:ext cx="8509000" cy="1612900"/>
          </a:xfrm>
          <a:prstGeom prst="rect">
            <a:avLst/>
          </a:prstGeom>
        </p:spPr>
      </p:pic>
      <p:sp>
        <p:nvSpPr>
          <p:cNvPr id="7" name="TextBox 27">
            <a:extLst>
              <a:ext uri="{FF2B5EF4-FFF2-40B4-BE49-F238E27FC236}">
                <a16:creationId xmlns="" xmlns:a16="http://schemas.microsoft.com/office/drawing/2014/main" id="{2B434FCF-F79B-44E4-B125-441D2E37EE87}"/>
              </a:ext>
            </a:extLst>
          </p:cNvPr>
          <p:cNvSpPr txBox="1"/>
          <p:nvPr/>
        </p:nvSpPr>
        <p:spPr>
          <a:xfrm>
            <a:off x="556259" y="1893639"/>
            <a:ext cx="8973610" cy="4975721"/>
          </a:xfrm>
          <a:prstGeom prst="rect">
            <a:avLst/>
          </a:prstGeom>
          <a:noFill/>
        </p:spPr>
        <p:txBody>
          <a:bodyPr vert="horz" wrap="none" lIns="0" tIns="0" rIns="0" bIns="0" rtlCol="0">
            <a:spAutoFit/>
          </a:bodyPr>
          <a:lstStyle/>
          <a:p>
            <a:pPr marL="0" marR="0" lvl="0" indent="0" defTabSz="914400" eaLnBrk="1" fontAlgn="auto" latinLnBrk="0" hangingPunct="1">
              <a:lnSpc>
                <a:spcPts val="1926"/>
              </a:lnSpc>
              <a:buClrTx/>
              <a:buSzTx/>
              <a:buNone/>
              <a:tabLst>
                <a:tab pos="25400" algn="l"/>
                <a:tab pos="342900" algn="l"/>
                <a:tab pos="368300" algn="l"/>
              </a:tabLst>
              <a:defRPr/>
            </a:pPr>
            <a:r>
              <a:rPr lang="zh-CN" altLang="en-US" sz="2004" dirty="0">
                <a:solidFill>
                  <a:srgbClr val="000000"/>
                </a:solidFill>
                <a:latin typeface="微软雅黑"/>
                <a:ea typeface="微软雅黑" panose="020B0503020204020204" pitchFamily="34" charset="-122"/>
              </a:rPr>
              <a:t>通过机器学习模型：</a:t>
            </a:r>
          </a:p>
          <a:p>
            <a:pPr marL="0" marR="0" lvl="0" indent="0" defTabSz="914400" eaLnBrk="1" fontAlgn="auto" latinLnBrk="0" hangingPunct="1">
              <a:lnSpc>
                <a:spcPts val="1000"/>
              </a:lnSpc>
              <a:buClrTx/>
              <a:buSzTx/>
              <a:buNone/>
              <a:tabLst>
                <a:tab pos="25400" algn="l"/>
                <a:tab pos="342900" algn="l"/>
                <a:tab pos="368300" algn="l"/>
              </a:tabLst>
              <a:defRPr/>
            </a:pPr>
            <a:endParaRPr lang="zh-CN" altLang="en-US" sz="2004"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2728"/>
              </a:lnSpc>
              <a:buClrTx/>
              <a:buSzTx/>
              <a:buNone/>
              <a:tabLst>
                <a:tab pos="25400" algn="l"/>
                <a:tab pos="342900" algn="l"/>
                <a:tab pos="368300" algn="l"/>
              </a:tabLst>
              <a:defRPr/>
            </a:pPr>
            <a:r>
              <a:rPr lang="zh-CN" altLang="en-US" sz="2004" dirty="0">
                <a:solidFill>
                  <a:srgbClr val="000000"/>
                </a:solidFill>
                <a:latin typeface="Wingdings"/>
                <a:ea typeface="微软雅黑" panose="020B0503020204020204" pitchFamily="34" charset="-122"/>
              </a:rPr>
              <a:t> </a:t>
            </a:r>
            <a:r>
              <a:rPr lang="zh-CN" altLang="en-US" sz="2004" dirty="0">
                <a:solidFill>
                  <a:srgbClr val="000000"/>
                </a:solidFill>
                <a:latin typeface="微软雅黑"/>
                <a:ea typeface="微软雅黑" panose="020B0503020204020204" pitchFamily="34" charset="-122"/>
              </a:rPr>
              <a:t>在总统候选人第一次辩论后，分析出哪些选民将倒戈，为每位选民找出一</a:t>
            </a:r>
          </a:p>
          <a:p>
            <a:pPr marL="0" marR="0" lvl="0" indent="0" defTabSz="914400" eaLnBrk="1" fontAlgn="auto" latinLnBrk="0" hangingPunct="1">
              <a:lnSpc>
                <a:spcPts val="2272"/>
              </a:lnSpc>
              <a:buClrTx/>
              <a:buSzTx/>
              <a:buNone/>
              <a:tabLst>
                <a:tab pos="25400" algn="l"/>
                <a:tab pos="342900" algn="l"/>
                <a:tab pos="368300" algn="l"/>
              </a:tabLst>
              <a:defRPr/>
            </a:pPr>
            <a:r>
              <a:rPr lang="zh-CN" altLang="en-US" sz="2004" dirty="0">
                <a:solidFill>
                  <a:srgbClr val="000000"/>
                </a:solidFill>
                <a:latin typeface="微软雅黑"/>
                <a:ea typeface="微软雅黑" panose="020B0503020204020204" pitchFamily="34" charset="-122"/>
              </a:rPr>
              <a:t>		</a:t>
            </a:r>
            <a:r>
              <a:rPr lang="zh-CN" altLang="en-US" sz="2006" dirty="0">
                <a:solidFill>
                  <a:srgbClr val="000000"/>
                </a:solidFill>
                <a:latin typeface="微软雅黑"/>
                <a:ea typeface="微软雅黑" panose="020B0503020204020204" pitchFamily="34" charset="-122"/>
              </a:rPr>
              <a:t>个最能说服他的理由</a:t>
            </a:r>
          </a:p>
          <a:p>
            <a:pPr marL="0" marR="0" lvl="0" indent="0" defTabSz="914400" eaLnBrk="1" fontAlgn="auto" latinLnBrk="0" hangingPunct="1">
              <a:lnSpc>
                <a:spcPts val="1000"/>
              </a:lnSpc>
              <a:buClrTx/>
              <a:buSzTx/>
              <a:buNone/>
              <a:tabLst>
                <a:tab pos="25400" algn="l"/>
                <a:tab pos="342900" algn="l"/>
                <a:tab pos="368300" algn="l"/>
              </a:tabLst>
              <a:defRPr/>
            </a:pPr>
            <a:endParaRPr lang="zh-CN" altLang="en-US" sz="2006"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2730"/>
              </a:lnSpc>
              <a:buClrTx/>
              <a:buSzTx/>
              <a:buNone/>
              <a:tabLst>
                <a:tab pos="25400" algn="l"/>
                <a:tab pos="342900" algn="l"/>
                <a:tab pos="368300" algn="l"/>
              </a:tabLst>
              <a:defRPr/>
            </a:pPr>
            <a:r>
              <a:rPr lang="zh-CN" altLang="en-US" sz="2004" dirty="0">
                <a:solidFill>
                  <a:srgbClr val="000000"/>
                </a:solidFill>
                <a:latin typeface="Wingdings"/>
                <a:ea typeface="微软雅黑" panose="020B0503020204020204" pitchFamily="34" charset="-122"/>
              </a:rPr>
              <a:t> </a:t>
            </a:r>
            <a:r>
              <a:rPr lang="zh-CN" altLang="en-US" sz="2004" dirty="0">
                <a:solidFill>
                  <a:srgbClr val="000000"/>
                </a:solidFill>
                <a:latin typeface="微软雅黑"/>
                <a:ea typeface="微软雅黑" panose="020B0503020204020204" pitchFamily="34" charset="-122"/>
              </a:rPr>
              <a:t>精准定位不同选民群体，建议购买冷门广告时段，广告资金效率比</a:t>
            </a:r>
            <a:r>
              <a:rPr lang="en-US" altLang="zh-CN" sz="2004" dirty="0">
                <a:solidFill>
                  <a:srgbClr val="000000"/>
                </a:solidFill>
                <a:latin typeface="微软雅黑"/>
                <a:ea typeface="微软雅黑" panose="020B0503020204020204" pitchFamily="34" charset="-122"/>
              </a:rPr>
              <a:t>2008</a:t>
            </a:r>
            <a:r>
              <a:rPr lang="zh-CN" altLang="en-US" sz="2004" dirty="0">
                <a:solidFill>
                  <a:srgbClr val="000000"/>
                </a:solidFill>
                <a:latin typeface="微软雅黑"/>
                <a:ea typeface="微软雅黑" panose="020B0503020204020204" pitchFamily="34" charset="-122"/>
              </a:rPr>
              <a:t>年</a:t>
            </a:r>
          </a:p>
          <a:p>
            <a:pPr marL="0" marR="0" lvl="0" indent="0" defTabSz="914400" eaLnBrk="1" fontAlgn="auto" latinLnBrk="0" hangingPunct="1">
              <a:lnSpc>
                <a:spcPts val="2272"/>
              </a:lnSpc>
              <a:buClrTx/>
              <a:buSzTx/>
              <a:buNone/>
              <a:tabLst>
                <a:tab pos="25400" algn="l"/>
                <a:tab pos="342900" algn="l"/>
                <a:tab pos="368300" algn="l"/>
              </a:tabLst>
              <a:defRPr/>
            </a:pPr>
            <a:r>
              <a:rPr lang="zh-CN" altLang="en-US" sz="2004" dirty="0">
                <a:solidFill>
                  <a:srgbClr val="000000"/>
                </a:solidFill>
                <a:latin typeface="微软雅黑"/>
                <a:ea typeface="微软雅黑" panose="020B0503020204020204" pitchFamily="34" charset="-122"/>
              </a:rPr>
              <a:t>		提高</a:t>
            </a:r>
            <a:r>
              <a:rPr lang="en-US" altLang="zh-CN" sz="2004" dirty="0">
                <a:solidFill>
                  <a:srgbClr val="000000"/>
                </a:solidFill>
                <a:latin typeface="微软雅黑"/>
                <a:ea typeface="微软雅黑" panose="020B0503020204020204" pitchFamily="34" charset="-122"/>
              </a:rPr>
              <a:t>14%</a:t>
            </a:r>
          </a:p>
          <a:p>
            <a:pPr marL="0" marR="0" lvl="0" indent="0" defTabSz="914400" eaLnBrk="1" fontAlgn="auto" latinLnBrk="0" hangingPunct="1">
              <a:lnSpc>
                <a:spcPts val="1000"/>
              </a:lnSpc>
              <a:buClrTx/>
              <a:buSzTx/>
              <a:buNone/>
              <a:tabLst>
                <a:tab pos="25400" algn="l"/>
                <a:tab pos="342900" algn="l"/>
                <a:tab pos="368300" algn="l"/>
              </a:tabLst>
              <a:defRPr/>
            </a:pPr>
            <a:endParaRPr lang="en-US" altLang="zh-CN" sz="2004"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2728"/>
              </a:lnSpc>
              <a:buClrTx/>
              <a:buSzTx/>
              <a:buNone/>
              <a:tabLst>
                <a:tab pos="25400" algn="l"/>
                <a:tab pos="342900" algn="l"/>
                <a:tab pos="368300" algn="l"/>
              </a:tabLst>
              <a:defRPr/>
            </a:pPr>
            <a:r>
              <a:rPr lang="en-US" altLang="zh-CN" sz="2004" dirty="0">
                <a:solidFill>
                  <a:srgbClr val="000000"/>
                </a:solidFill>
                <a:latin typeface="Wingdings"/>
                <a:ea typeface="微软雅黑" panose="020B0503020204020204" pitchFamily="34" charset="-122"/>
              </a:rPr>
              <a:t> </a:t>
            </a:r>
            <a:r>
              <a:rPr lang="zh-CN" altLang="en-US" sz="2004" dirty="0">
                <a:solidFill>
                  <a:srgbClr val="000000"/>
                </a:solidFill>
                <a:latin typeface="微软雅黑"/>
                <a:ea typeface="微软雅黑" panose="020B0503020204020204" pitchFamily="34" charset="-122"/>
              </a:rPr>
              <a:t>向奥巴马推荐，竞选后期应当在什么地方展开活动 </a:t>
            </a:r>
            <a:r>
              <a:rPr lang="en-US" altLang="zh-CN" sz="2004" dirty="0">
                <a:solidFill>
                  <a:srgbClr val="000000"/>
                </a:solidFill>
                <a:latin typeface="微软雅黑"/>
                <a:ea typeface="微软雅黑" panose="020B0503020204020204" pitchFamily="34" charset="-122"/>
              </a:rPr>
              <a:t>—— </a:t>
            </a:r>
            <a:r>
              <a:rPr lang="zh-CN" altLang="en-US" sz="2004" dirty="0">
                <a:solidFill>
                  <a:srgbClr val="000000"/>
                </a:solidFill>
                <a:latin typeface="微软雅黑"/>
                <a:ea typeface="微软雅黑" panose="020B0503020204020204" pitchFamily="34" charset="-122"/>
              </a:rPr>
              <a:t>那里有很多争取</a:t>
            </a:r>
          </a:p>
          <a:p>
            <a:pPr marL="0" marR="0" lvl="0" indent="0" defTabSz="914400" eaLnBrk="1" fontAlgn="auto" latinLnBrk="0" hangingPunct="1">
              <a:lnSpc>
                <a:spcPts val="2272"/>
              </a:lnSpc>
              <a:buClrTx/>
              <a:buSzTx/>
              <a:buNone/>
              <a:tabLst>
                <a:tab pos="25400" algn="l"/>
                <a:tab pos="342900" algn="l"/>
                <a:tab pos="368300" algn="l"/>
              </a:tabLst>
              <a:defRPr/>
            </a:pPr>
            <a:r>
              <a:rPr lang="zh-CN" altLang="en-US" sz="2004" dirty="0">
                <a:solidFill>
                  <a:srgbClr val="000000"/>
                </a:solidFill>
                <a:latin typeface="微软雅黑"/>
                <a:ea typeface="微软雅黑" panose="020B0503020204020204" pitchFamily="34" charset="-122"/>
              </a:rPr>
              <a:t>		</a:t>
            </a:r>
            <a:r>
              <a:rPr lang="zh-CN" altLang="en-US" sz="2006" dirty="0">
                <a:solidFill>
                  <a:srgbClr val="000000"/>
                </a:solidFill>
                <a:latin typeface="微软雅黑"/>
                <a:ea typeface="微软雅黑" panose="020B0503020204020204" pitchFamily="34" charset="-122"/>
              </a:rPr>
              <a:t>对象</a:t>
            </a:r>
          </a:p>
          <a:p>
            <a:pPr marL="0" marR="0" lvl="0" indent="0" defTabSz="914400" eaLnBrk="1" fontAlgn="auto" latinLnBrk="0" hangingPunct="1">
              <a:lnSpc>
                <a:spcPts val="1000"/>
              </a:lnSpc>
              <a:buClrTx/>
              <a:buSzTx/>
              <a:buNone/>
              <a:tabLst>
                <a:tab pos="25400" algn="l"/>
                <a:tab pos="342900" algn="l"/>
                <a:tab pos="368300" algn="l"/>
              </a:tabLst>
              <a:defRPr/>
            </a:pPr>
            <a:endParaRPr lang="zh-CN" altLang="en-US" sz="2006"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2678"/>
              </a:lnSpc>
              <a:buClrTx/>
              <a:buSzTx/>
              <a:buNone/>
              <a:tabLst>
                <a:tab pos="25400" algn="l"/>
                <a:tab pos="342900" algn="l"/>
                <a:tab pos="368300" algn="l"/>
              </a:tabLst>
              <a:defRPr/>
            </a:pPr>
            <a:r>
              <a:rPr lang="zh-CN" altLang="en-US" sz="2004" dirty="0">
                <a:solidFill>
                  <a:srgbClr val="000000"/>
                </a:solidFill>
                <a:latin typeface="Wingdings"/>
                <a:ea typeface="微软雅黑" panose="020B0503020204020204" pitchFamily="34" charset="-122"/>
              </a:rPr>
              <a:t> </a:t>
            </a:r>
            <a:r>
              <a:rPr lang="zh-CN" altLang="en-US" sz="2004" dirty="0">
                <a:solidFill>
                  <a:srgbClr val="000000"/>
                </a:solidFill>
                <a:latin typeface="微软雅黑"/>
                <a:ea typeface="微软雅黑" panose="020B0503020204020204" pitchFamily="34" charset="-122"/>
              </a:rPr>
              <a:t>借助模型帮助奥巴马筹集到创纪录的</a:t>
            </a:r>
            <a:r>
              <a:rPr lang="en-US" altLang="zh-CN" sz="2004" dirty="0">
                <a:solidFill>
                  <a:srgbClr val="000000"/>
                </a:solidFill>
                <a:latin typeface="微软雅黑"/>
                <a:ea typeface="微软雅黑" panose="020B0503020204020204" pitchFamily="34" charset="-122"/>
              </a:rPr>
              <a:t>10</a:t>
            </a:r>
            <a:r>
              <a:rPr lang="zh-CN" altLang="en-US" sz="2004" dirty="0">
                <a:solidFill>
                  <a:srgbClr val="000000"/>
                </a:solidFill>
                <a:latin typeface="微软雅黑"/>
                <a:ea typeface="微软雅黑" panose="020B0503020204020204" pitchFamily="34" charset="-122"/>
              </a:rPr>
              <a:t>亿美元</a:t>
            </a:r>
          </a:p>
          <a:p>
            <a:pPr marL="0" marR="0" lvl="0" indent="0" defTabSz="914400" eaLnBrk="1" fontAlgn="auto" latinLnBrk="0" hangingPunct="1">
              <a:lnSpc>
                <a:spcPts val="1000"/>
              </a:lnSpc>
              <a:buClrTx/>
              <a:buSzTx/>
              <a:buNone/>
              <a:tabLst>
                <a:tab pos="25400" algn="l"/>
                <a:tab pos="342900" algn="l"/>
                <a:tab pos="368300" algn="l"/>
              </a:tabLst>
              <a:defRPr/>
            </a:pPr>
            <a:endParaRPr lang="zh-CN" altLang="en-US" sz="2004"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1000"/>
              </a:lnSpc>
              <a:buClrTx/>
              <a:buSzTx/>
              <a:buNone/>
              <a:tabLst>
                <a:tab pos="25400" algn="l"/>
                <a:tab pos="342900" algn="l"/>
                <a:tab pos="368300" algn="l"/>
              </a:tabLst>
              <a:defRPr/>
            </a:pPr>
            <a:endParaRPr lang="zh-CN" altLang="en-US" sz="2004"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2035"/>
              </a:lnSpc>
              <a:buClrTx/>
              <a:buSzTx/>
              <a:buNone/>
              <a:tabLst>
                <a:tab pos="25400" algn="l"/>
                <a:tab pos="342900" algn="l"/>
                <a:tab pos="368300" algn="l"/>
              </a:tabLst>
              <a:defRPr/>
            </a:pPr>
            <a:r>
              <a:rPr lang="zh-CN" altLang="en-US" sz="2004" dirty="0">
                <a:solidFill>
                  <a:srgbClr val="000000"/>
                </a:solidFill>
                <a:latin typeface="微软雅黑"/>
                <a:ea typeface="微软雅黑" panose="020B0503020204020204" pitchFamily="34" charset="-122"/>
              </a:rPr>
              <a:t>			</a:t>
            </a:r>
            <a:r>
              <a:rPr lang="zh-CN" altLang="en-US" sz="1596" dirty="0">
                <a:solidFill>
                  <a:srgbClr val="000000"/>
                </a:solidFill>
                <a:latin typeface="微软雅黑"/>
                <a:ea typeface="微软雅黑" panose="020B0503020204020204" pitchFamily="34" charset="-122"/>
              </a:rPr>
              <a:t>例如：利用模型分析出，明星乔治克鲁尼（</a:t>
            </a:r>
            <a:r>
              <a:rPr lang="en-US" altLang="zh-CN" sz="1596" dirty="0">
                <a:solidFill>
                  <a:srgbClr val="000000"/>
                </a:solidFill>
                <a:latin typeface="Times New Roman"/>
                <a:ea typeface="微软雅黑" panose="020B0503020204020204" pitchFamily="34" charset="-122"/>
              </a:rPr>
              <a:t>George Clooney</a:t>
            </a:r>
            <a:r>
              <a:rPr lang="zh-CN" altLang="en-US" sz="1596" dirty="0">
                <a:solidFill>
                  <a:srgbClr val="000000"/>
                </a:solidFill>
                <a:latin typeface="微软雅黑"/>
                <a:ea typeface="微软雅黑" panose="020B0503020204020204" pitchFamily="34" charset="-122"/>
              </a:rPr>
              <a:t>）对于年龄在</a:t>
            </a:r>
            <a:r>
              <a:rPr lang="en-US" altLang="zh-CN" sz="1596" dirty="0">
                <a:solidFill>
                  <a:srgbClr val="000000"/>
                </a:solidFill>
                <a:latin typeface="Times New Roman"/>
                <a:ea typeface="微软雅黑" panose="020B0503020204020204" pitchFamily="34" charset="-122"/>
              </a:rPr>
              <a:t>40-</a:t>
            </a:r>
          </a:p>
          <a:p>
            <a:pPr marL="0" marR="0" lvl="0" indent="0" defTabSz="914400" eaLnBrk="1" fontAlgn="auto" latinLnBrk="0" hangingPunct="1">
              <a:lnSpc>
                <a:spcPts val="2304"/>
              </a:lnSpc>
              <a:buClrTx/>
              <a:buSzTx/>
              <a:buNone/>
              <a:tabLst>
                <a:tab pos="25400" algn="l"/>
                <a:tab pos="342900" algn="l"/>
                <a:tab pos="368300" algn="l"/>
              </a:tabLst>
              <a:defRPr/>
            </a:pPr>
            <a:r>
              <a:rPr lang="en-US" altLang="zh-CN" sz="1596" dirty="0">
                <a:solidFill>
                  <a:srgbClr val="000000"/>
                </a:solidFill>
                <a:latin typeface="Times New Roman"/>
                <a:ea typeface="微软雅黑" panose="020B0503020204020204" pitchFamily="34" charset="-122"/>
              </a:rPr>
              <a:t>			49</a:t>
            </a:r>
            <a:r>
              <a:rPr lang="zh-CN" altLang="en-US" sz="1596" dirty="0">
                <a:solidFill>
                  <a:srgbClr val="000000"/>
                </a:solidFill>
                <a:latin typeface="微软雅黑"/>
                <a:ea typeface="微软雅黑" panose="020B0503020204020204" pitchFamily="34" charset="-122"/>
              </a:rPr>
              <a:t>岁的美西地区女性颇具吸引力，而她们恰是最愿意为和克鲁尼</a:t>
            </a:r>
            <a:r>
              <a:rPr lang="en-US" altLang="zh-CN" sz="1596" dirty="0">
                <a:solidFill>
                  <a:srgbClr val="000000"/>
                </a:solidFill>
                <a:latin typeface="Times New Roman"/>
                <a:ea typeface="微软雅黑" panose="020B0503020204020204" pitchFamily="34" charset="-122"/>
              </a:rPr>
              <a:t>/</a:t>
            </a:r>
            <a:r>
              <a:rPr lang="zh-CN" altLang="en-US" sz="1596" dirty="0">
                <a:solidFill>
                  <a:srgbClr val="000000"/>
                </a:solidFill>
                <a:latin typeface="微软雅黑"/>
                <a:ea typeface="微软雅黑" panose="020B0503020204020204" pitchFamily="34" charset="-122"/>
              </a:rPr>
              <a:t>奥巴马共</a:t>
            </a:r>
          </a:p>
          <a:p>
            <a:pPr marL="0" marR="0" lvl="0" indent="0" defTabSz="914400" eaLnBrk="1" fontAlgn="auto" latinLnBrk="0" hangingPunct="1">
              <a:lnSpc>
                <a:spcPts val="2302"/>
              </a:lnSpc>
              <a:buClrTx/>
              <a:buSzTx/>
              <a:buNone/>
              <a:tabLst>
                <a:tab pos="25400" algn="l"/>
                <a:tab pos="342900" algn="l"/>
                <a:tab pos="368300" algn="l"/>
              </a:tabLst>
              <a:defRPr/>
            </a:pPr>
            <a:r>
              <a:rPr lang="zh-CN" altLang="en-US" sz="1596" dirty="0">
                <a:solidFill>
                  <a:srgbClr val="000000"/>
                </a:solidFill>
                <a:latin typeface="微软雅黑"/>
                <a:ea typeface="微软雅黑" panose="020B0503020204020204" pitchFamily="34" charset="-122"/>
              </a:rPr>
              <a:t>			进晚餐而掏钱的人 </a:t>
            </a:r>
            <a:r>
              <a:rPr lang="en-US" altLang="zh-CN" sz="1596" dirty="0">
                <a:solidFill>
                  <a:srgbClr val="000000"/>
                </a:solidFill>
                <a:latin typeface="Times New Roman"/>
                <a:ea typeface="微软雅黑" panose="020B0503020204020204" pitchFamily="34" charset="-122"/>
              </a:rPr>
              <a:t>…… </a:t>
            </a:r>
            <a:r>
              <a:rPr lang="zh-CN" altLang="en-US" sz="1596" dirty="0">
                <a:solidFill>
                  <a:srgbClr val="000000"/>
                </a:solidFill>
                <a:latin typeface="微软雅黑"/>
                <a:ea typeface="微软雅黑" panose="020B0503020204020204" pitchFamily="34" charset="-122"/>
              </a:rPr>
              <a:t>乔治克鲁尼为奥巴马举办的竞选筹资晚宴成功募集</a:t>
            </a:r>
          </a:p>
          <a:p>
            <a:pPr marL="0" marR="0" lvl="0" indent="0" defTabSz="914400" eaLnBrk="1" fontAlgn="auto" latinLnBrk="0" hangingPunct="1">
              <a:lnSpc>
                <a:spcPts val="2306"/>
              </a:lnSpc>
              <a:buClrTx/>
              <a:buSzTx/>
              <a:buNone/>
              <a:tabLst>
                <a:tab pos="25400" algn="l"/>
                <a:tab pos="342900" algn="l"/>
                <a:tab pos="368300" algn="l"/>
              </a:tabLst>
              <a:defRPr/>
            </a:pPr>
            <a:r>
              <a:rPr lang="zh-CN" altLang="en-US" sz="1596" dirty="0">
                <a:solidFill>
                  <a:srgbClr val="000000"/>
                </a:solidFill>
                <a:latin typeface="微软雅黑"/>
                <a:ea typeface="微软雅黑" panose="020B0503020204020204" pitchFamily="34" charset="-122"/>
              </a:rPr>
              <a:t>			到</a:t>
            </a:r>
            <a:r>
              <a:rPr lang="en-US" altLang="zh-CN" sz="1596" dirty="0">
                <a:solidFill>
                  <a:srgbClr val="000000"/>
                </a:solidFill>
                <a:latin typeface="Times New Roman"/>
                <a:ea typeface="微软雅黑" panose="020B0503020204020204" pitchFamily="34" charset="-122"/>
              </a:rPr>
              <a:t>1500</a:t>
            </a:r>
            <a:r>
              <a:rPr lang="zh-CN" altLang="en-US" sz="1596" dirty="0">
                <a:solidFill>
                  <a:srgbClr val="000000"/>
                </a:solidFill>
                <a:latin typeface="微软雅黑"/>
                <a:ea typeface="微软雅黑" panose="020B0503020204020204" pitchFamily="34" charset="-122"/>
              </a:rPr>
              <a:t>万美元</a:t>
            </a:r>
          </a:p>
          <a:p>
            <a:pPr marL="0" marR="0" lvl="0" indent="0" defTabSz="914400" eaLnBrk="1" fontAlgn="auto" latinLnBrk="0" hangingPunct="1">
              <a:lnSpc>
                <a:spcPts val="1000"/>
              </a:lnSpc>
              <a:buClrTx/>
              <a:buSzTx/>
              <a:buNone/>
              <a:tabLst>
                <a:tab pos="25400" algn="l"/>
                <a:tab pos="342900" algn="l"/>
                <a:tab pos="368300" algn="l"/>
              </a:tabLst>
              <a:defRPr/>
            </a:pPr>
            <a:endParaRPr lang="zh-CN" altLang="en-US" sz="1596"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1000"/>
              </a:lnSpc>
              <a:buClrTx/>
              <a:buSzTx/>
              <a:buNone/>
              <a:tabLst>
                <a:tab pos="25400" algn="l"/>
                <a:tab pos="342900" algn="l"/>
                <a:tab pos="368300" algn="l"/>
              </a:tabLst>
              <a:defRPr/>
            </a:pPr>
            <a:endParaRPr lang="zh-CN" altLang="en-US" sz="1596"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2269"/>
              </a:lnSpc>
              <a:buClrTx/>
              <a:buSzTx/>
              <a:buNone/>
              <a:tabLst>
                <a:tab pos="25400" algn="l"/>
                <a:tab pos="342900" algn="l"/>
                <a:tab pos="368300" algn="l"/>
              </a:tabLst>
              <a:defRPr/>
            </a:pPr>
            <a:r>
              <a:rPr lang="zh-CN" altLang="en-US" sz="1596" dirty="0">
                <a:solidFill>
                  <a:srgbClr val="000000"/>
                </a:solidFill>
                <a:latin typeface="微软雅黑"/>
                <a:ea typeface="微软雅黑" panose="020B0503020204020204" pitchFamily="34" charset="-122"/>
              </a:rPr>
              <a:t>	</a:t>
            </a:r>
            <a:r>
              <a:rPr lang="zh-CN" altLang="en-US" sz="2004" dirty="0">
                <a:solidFill>
                  <a:srgbClr val="000000"/>
                </a:solidFill>
                <a:latin typeface="Wingdings"/>
                <a:ea typeface="微软雅黑" panose="020B0503020204020204" pitchFamily="34" charset="-122"/>
              </a:rPr>
              <a:t> </a:t>
            </a:r>
            <a:r>
              <a:rPr lang="en-US" altLang="zh-CN" sz="2004" dirty="0">
                <a:solidFill>
                  <a:srgbClr val="000000"/>
                </a:solidFill>
                <a:latin typeface="微软雅黑"/>
                <a:ea typeface="微软雅黑" panose="020B0503020204020204" pitchFamily="34" charset="-122"/>
              </a:rPr>
              <a:t>… …</a:t>
            </a:r>
            <a:endParaRPr lang="zh-CN" altLang="en-US" sz="2004" dirty="0">
              <a:solidFill>
                <a:srgbClr val="000000"/>
              </a:solidFill>
              <a:latin typeface="微软雅黑"/>
              <a:ea typeface="微软雅黑" panose="020B0503020204020204" pitchFamily="34" charset="-122"/>
            </a:endParaRPr>
          </a:p>
        </p:txBody>
      </p:sp>
    </p:spTree>
    <p:extLst>
      <p:ext uri="{BB962C8B-B14F-4D97-AF65-F5344CB8AC3E}">
        <p14:creationId xmlns:p14="http://schemas.microsoft.com/office/powerpoint/2010/main" val="41921258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6C64534-1D8A-4A63-93C7-01451756235D}"/>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帮助奥巴马胜选</a:t>
            </a:r>
            <a:r>
              <a:rPr lang="en-US" altLang="zh-CN" sz="5400" b="1" dirty="0">
                <a:latin typeface="微软雅黑" panose="020B0503020204020204" pitchFamily="34" charset="-122"/>
                <a:ea typeface="微软雅黑" panose="020B0503020204020204" pitchFamily="34" charset="-122"/>
              </a:rPr>
              <a:t>(2)</a:t>
            </a:r>
            <a:endParaRPr lang="zh-CN" altLang="en-US" sz="5400" dirty="0"/>
          </a:p>
        </p:txBody>
      </p:sp>
      <p:sp>
        <p:nvSpPr>
          <p:cNvPr id="4" name="灯片编号占位符 3">
            <a:extLst>
              <a:ext uri="{FF2B5EF4-FFF2-40B4-BE49-F238E27FC236}">
                <a16:creationId xmlns="" xmlns:a16="http://schemas.microsoft.com/office/drawing/2014/main" id="{338E91CF-D3FB-447F-9D94-C1610932CD71}"/>
              </a:ext>
            </a:extLst>
          </p:cNvPr>
          <p:cNvSpPr>
            <a:spLocks noGrp="1"/>
          </p:cNvSpPr>
          <p:nvPr>
            <p:ph type="sldNum" sz="quarter" idx="12"/>
          </p:nvPr>
        </p:nvSpPr>
        <p:spPr/>
        <p:txBody>
          <a:bodyPr/>
          <a:lstStyle/>
          <a:p>
            <a:fld id="{5F8E3D9E-0B09-9345-B286-EB2EB76A2E3E}" type="slidenum">
              <a:rPr kumimoji="1" lang="zh-CN" altLang="en-US" smtClean="0"/>
              <a:pPr/>
              <a:t>42</a:t>
            </a:fld>
            <a:endParaRPr kumimoji="1" lang="zh-CN" altLang="en-US"/>
          </a:p>
        </p:txBody>
      </p:sp>
      <p:pic>
        <p:nvPicPr>
          <p:cNvPr id="5" name="图片 4" descr="ws_A1CD.tmp">
            <a:extLst>
              <a:ext uri="{FF2B5EF4-FFF2-40B4-BE49-F238E27FC236}">
                <a16:creationId xmlns="" xmlns:a16="http://schemas.microsoft.com/office/drawing/2014/main" id="{B02D8A48-6883-44FF-BD08-AA6870BCA723}"/>
              </a:ext>
            </a:extLst>
          </p:cNvPr>
          <p:cNvPicPr>
            <a:picLocks/>
          </p:cNvPicPr>
          <p:nvPr/>
        </p:nvPicPr>
        <p:blipFill>
          <a:blip r:embed="rId2" cstate="print"/>
          <a:stretch>
            <a:fillRect/>
          </a:stretch>
        </p:blipFill>
        <p:spPr>
          <a:xfrm>
            <a:off x="525040" y="1798491"/>
            <a:ext cx="6045200" cy="3416300"/>
          </a:xfrm>
          <a:prstGeom prst="rect">
            <a:avLst/>
          </a:prstGeom>
        </p:spPr>
      </p:pic>
      <p:pic>
        <p:nvPicPr>
          <p:cNvPr id="6" name="图片 5" descr="ws_A1CE.tmp">
            <a:extLst>
              <a:ext uri="{FF2B5EF4-FFF2-40B4-BE49-F238E27FC236}">
                <a16:creationId xmlns="" xmlns:a16="http://schemas.microsoft.com/office/drawing/2014/main" id="{2D27B8F5-A843-4EE8-9503-4D4907BDE826}"/>
              </a:ext>
            </a:extLst>
          </p:cNvPr>
          <p:cNvPicPr>
            <a:picLocks/>
          </p:cNvPicPr>
          <p:nvPr/>
        </p:nvPicPr>
        <p:blipFill>
          <a:blip r:embed="rId3" cstate="print"/>
          <a:stretch>
            <a:fillRect/>
          </a:stretch>
        </p:blipFill>
        <p:spPr>
          <a:xfrm>
            <a:off x="7052840" y="1912791"/>
            <a:ext cx="1689100" cy="1943100"/>
          </a:xfrm>
          <a:prstGeom prst="rect">
            <a:avLst/>
          </a:prstGeom>
        </p:spPr>
      </p:pic>
      <p:sp>
        <p:nvSpPr>
          <p:cNvPr id="7" name="TextBox 27">
            <a:extLst>
              <a:ext uri="{FF2B5EF4-FFF2-40B4-BE49-F238E27FC236}">
                <a16:creationId xmlns="" xmlns:a16="http://schemas.microsoft.com/office/drawing/2014/main" id="{2EE5C38B-1D64-43EE-A4F3-5D86ADAEA703}"/>
              </a:ext>
            </a:extLst>
          </p:cNvPr>
          <p:cNvSpPr txBox="1"/>
          <p:nvPr/>
        </p:nvSpPr>
        <p:spPr>
          <a:xfrm>
            <a:off x="1564915" y="4000508"/>
            <a:ext cx="7925246" cy="2541658"/>
          </a:xfrm>
          <a:prstGeom prst="rect">
            <a:avLst/>
          </a:prstGeom>
          <a:noFill/>
        </p:spPr>
        <p:txBody>
          <a:bodyPr vert="horz" wrap="none" lIns="0" tIns="0" rIns="0" bIns="0" rtlCol="0">
            <a:spAutoFit/>
          </a:bodyPr>
          <a:lstStyle/>
          <a:p>
            <a:pPr marL="0" marR="0" lvl="0" indent="0" defTabSz="914400" eaLnBrk="1" fontAlgn="auto" latinLnBrk="0" hangingPunct="1">
              <a:lnSpc>
                <a:spcPts val="1926"/>
              </a:lnSpc>
              <a:buClrTx/>
              <a:buSzTx/>
              <a:buNone/>
              <a:tabLst>
                <a:tab pos="190500" algn="l"/>
                <a:tab pos="1257300" algn="l"/>
                <a:tab pos="5105400" algn="l"/>
                <a:tab pos="5207000" algn="l"/>
                <a:tab pos="5245100" algn="l"/>
                <a:tab pos="5715000" algn="l"/>
              </a:tabLst>
              <a:defRPr/>
            </a:pPr>
            <a:r>
              <a:rPr lang="zh-CN" altLang="en-US" dirty="0">
                <a:ea typeface="微软雅黑" panose="020B0503020204020204" pitchFamily="34" charset="-122"/>
              </a:rPr>
              <a:t>					</a:t>
            </a:r>
            <a:r>
              <a:rPr lang="zh-CN" altLang="en-US" sz="2004" dirty="0">
                <a:solidFill>
                  <a:srgbClr val="000000"/>
                </a:solidFill>
                <a:latin typeface="微软雅黑"/>
                <a:ea typeface="微软雅黑" panose="020B0503020204020204" pitchFamily="34" charset="-122"/>
              </a:rPr>
              <a:t>队长：</a:t>
            </a:r>
            <a:r>
              <a:rPr lang="en-US" altLang="zh-CN" sz="2004" dirty="0" err="1">
                <a:solidFill>
                  <a:srgbClr val="000000"/>
                </a:solidFill>
                <a:latin typeface="微软雅黑"/>
                <a:ea typeface="微软雅黑" panose="020B0503020204020204" pitchFamily="34" charset="-122"/>
              </a:rPr>
              <a:t>Rayid</a:t>
            </a:r>
            <a:r>
              <a:rPr lang="en-US" altLang="zh-CN" sz="2004" dirty="0">
                <a:solidFill>
                  <a:srgbClr val="000000"/>
                </a:solidFill>
                <a:latin typeface="微软雅黑"/>
                <a:ea typeface="微软雅黑" panose="020B0503020204020204" pitchFamily="34" charset="-122"/>
              </a:rPr>
              <a:t> Ghani</a:t>
            </a:r>
          </a:p>
          <a:p>
            <a:pPr marL="0" marR="0" lvl="0" indent="0" defTabSz="914400" eaLnBrk="1" fontAlgn="auto" latinLnBrk="0" hangingPunct="1">
              <a:lnSpc>
                <a:spcPts val="1000"/>
              </a:lnSpc>
              <a:buClrTx/>
              <a:buSzTx/>
              <a:buNone/>
              <a:tabLst>
                <a:tab pos="190500" algn="l"/>
                <a:tab pos="1257300" algn="l"/>
                <a:tab pos="5105400" algn="l"/>
                <a:tab pos="5207000" algn="l"/>
                <a:tab pos="5245100" algn="l"/>
                <a:tab pos="5715000" algn="l"/>
              </a:tabLst>
              <a:defRPr/>
            </a:pPr>
            <a:endParaRPr lang="en-US" altLang="zh-CN" sz="2004"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1000"/>
              </a:lnSpc>
              <a:buClrTx/>
              <a:buSzTx/>
              <a:buNone/>
              <a:tabLst>
                <a:tab pos="190500" algn="l"/>
                <a:tab pos="1257300" algn="l"/>
                <a:tab pos="5105400" algn="l"/>
                <a:tab pos="5207000" algn="l"/>
                <a:tab pos="5245100" algn="l"/>
                <a:tab pos="5715000" algn="l"/>
              </a:tabLst>
              <a:defRPr/>
            </a:pPr>
            <a:endParaRPr lang="en-US" altLang="zh-CN" sz="2004"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1617"/>
              </a:lnSpc>
              <a:buClrTx/>
              <a:buSzTx/>
              <a:buNone/>
              <a:tabLst>
                <a:tab pos="190500" algn="l"/>
                <a:tab pos="1257300" algn="l"/>
                <a:tab pos="5105400" algn="l"/>
                <a:tab pos="5207000" algn="l"/>
                <a:tab pos="5245100" algn="l"/>
                <a:tab pos="5715000" algn="l"/>
              </a:tabLst>
              <a:defRPr/>
            </a:pPr>
            <a:r>
              <a:rPr lang="en-US" altLang="zh-CN" sz="2004" dirty="0">
                <a:solidFill>
                  <a:srgbClr val="000000"/>
                </a:solidFill>
                <a:latin typeface="微软雅黑"/>
                <a:ea typeface="微软雅黑" panose="020B0503020204020204" pitchFamily="34" charset="-122"/>
              </a:rPr>
              <a:t>			</a:t>
            </a:r>
            <a:r>
              <a:rPr lang="zh-CN" altLang="en-US" dirty="0">
                <a:solidFill>
                  <a:srgbClr val="000000"/>
                </a:solidFill>
                <a:latin typeface="微软雅黑"/>
                <a:ea typeface="微软雅黑" panose="020B0503020204020204" pitchFamily="34" charset="-122"/>
              </a:rPr>
              <a:t>卡内基梅隆大学机器学习系</a:t>
            </a:r>
          </a:p>
          <a:p>
            <a:pPr marL="0" marR="0" lvl="0" indent="0" defTabSz="914400" eaLnBrk="1" fontAlgn="auto" latinLnBrk="0" hangingPunct="1">
              <a:lnSpc>
                <a:spcPts val="1920"/>
              </a:lnSpc>
              <a:buClrTx/>
              <a:buSzTx/>
              <a:buNone/>
              <a:tabLst>
                <a:tab pos="190500" algn="l"/>
                <a:tab pos="1257300" algn="l"/>
                <a:tab pos="5105400" algn="l"/>
                <a:tab pos="5207000" algn="l"/>
                <a:tab pos="5245100" algn="l"/>
                <a:tab pos="5715000" algn="l"/>
              </a:tabLst>
              <a:defRPr/>
            </a:pPr>
            <a:r>
              <a:rPr lang="zh-CN" altLang="en-US" dirty="0">
                <a:solidFill>
                  <a:srgbClr val="000000"/>
                </a:solidFill>
                <a:latin typeface="微软雅黑"/>
                <a:ea typeface="微软雅黑" panose="020B0503020204020204" pitchFamily="34" charset="-122"/>
              </a:rPr>
              <a:t>				首任系主任</a:t>
            </a:r>
            <a:r>
              <a:rPr lang="en-US" altLang="zh-CN" dirty="0">
                <a:solidFill>
                  <a:srgbClr val="000000"/>
                </a:solidFill>
                <a:latin typeface="微软雅黑"/>
                <a:ea typeface="微软雅黑" panose="020B0503020204020204" pitchFamily="34" charset="-122"/>
              </a:rPr>
              <a:t>Tom Mitchell</a:t>
            </a:r>
          </a:p>
          <a:p>
            <a:pPr marL="0" marR="0" lvl="0" indent="0" defTabSz="914400" eaLnBrk="1" fontAlgn="auto" latinLnBrk="0" hangingPunct="1">
              <a:lnSpc>
                <a:spcPts val="1920"/>
              </a:lnSpc>
              <a:buClrTx/>
              <a:buSzTx/>
              <a:buNone/>
              <a:tabLst>
                <a:tab pos="190500" algn="l"/>
                <a:tab pos="1257300" algn="l"/>
                <a:tab pos="5105400" algn="l"/>
                <a:tab pos="5207000" algn="l"/>
                <a:tab pos="5245100" algn="l"/>
                <a:tab pos="5715000" algn="l"/>
              </a:tabLst>
              <a:defRPr/>
            </a:pPr>
            <a:r>
              <a:rPr lang="en-US" altLang="zh-CN" dirty="0">
                <a:solidFill>
                  <a:srgbClr val="000000"/>
                </a:solidFill>
                <a:latin typeface="微软雅黑"/>
                <a:ea typeface="微软雅黑" panose="020B0503020204020204" pitchFamily="34" charset="-122"/>
              </a:rPr>
              <a:t>						</a:t>
            </a:r>
            <a:r>
              <a:rPr lang="zh-CN" altLang="en-US" dirty="0">
                <a:solidFill>
                  <a:srgbClr val="000000"/>
                </a:solidFill>
                <a:latin typeface="微软雅黑"/>
                <a:ea typeface="微软雅黑" panose="020B0503020204020204" pitchFamily="34" charset="-122"/>
              </a:rPr>
              <a:t>教授的博士生</a:t>
            </a:r>
          </a:p>
          <a:p>
            <a:pPr marL="0" marR="0" lvl="0" indent="0" defTabSz="914400" eaLnBrk="1" fontAlgn="auto" latinLnBrk="0" hangingPunct="1">
              <a:lnSpc>
                <a:spcPts val="1000"/>
              </a:lnSpc>
              <a:buClrTx/>
              <a:buSzTx/>
              <a:buNone/>
              <a:tabLst>
                <a:tab pos="190500" algn="l"/>
                <a:tab pos="1257300" algn="l"/>
                <a:tab pos="5105400" algn="l"/>
                <a:tab pos="5207000" algn="l"/>
                <a:tab pos="5245100" algn="l"/>
                <a:tab pos="5715000" algn="l"/>
              </a:tabLst>
              <a:defRPr/>
            </a:pPr>
            <a:endParaRPr lang="zh-CN" altLang="en-US" sz="1596"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1000"/>
              </a:lnSpc>
              <a:buClrTx/>
              <a:buSzTx/>
              <a:buNone/>
              <a:tabLst>
                <a:tab pos="190500" algn="l"/>
                <a:tab pos="1257300" algn="l"/>
                <a:tab pos="5105400" algn="l"/>
                <a:tab pos="5207000" algn="l"/>
                <a:tab pos="5245100" algn="l"/>
                <a:tab pos="5715000" algn="l"/>
              </a:tabLst>
              <a:defRPr/>
            </a:pPr>
            <a:endParaRPr lang="zh-CN" altLang="en-US" sz="1596" dirty="0">
              <a:solidFill>
                <a:srgbClr val="000000"/>
              </a:solidFill>
              <a:latin typeface="微软雅黑"/>
              <a:ea typeface="微软雅黑" panose="020B0503020204020204" pitchFamily="34" charset="-122"/>
            </a:endParaRPr>
          </a:p>
          <a:p>
            <a:pPr marL="0" marR="0" lvl="0" indent="0" defTabSz="914400" eaLnBrk="1" fontAlgn="auto" latinLnBrk="0" hangingPunct="1">
              <a:lnSpc>
                <a:spcPts val="2810"/>
              </a:lnSpc>
              <a:buClrTx/>
              <a:buSzTx/>
              <a:buNone/>
              <a:tabLst>
                <a:tab pos="190500" algn="l"/>
                <a:tab pos="1257300" algn="l"/>
                <a:tab pos="5105400" algn="l"/>
                <a:tab pos="5207000" algn="l"/>
                <a:tab pos="5245100" algn="l"/>
                <a:tab pos="5715000" algn="l"/>
              </a:tabLst>
              <a:defRPr/>
            </a:pPr>
            <a:r>
              <a:rPr lang="zh-CN" altLang="en-US" sz="1596" dirty="0">
                <a:solidFill>
                  <a:srgbClr val="000000"/>
                </a:solidFill>
                <a:latin typeface="微软雅黑"/>
                <a:ea typeface="微软雅黑" panose="020B0503020204020204" pitchFamily="34" charset="-122"/>
              </a:rPr>
              <a:t>	</a:t>
            </a:r>
            <a:r>
              <a:rPr lang="zh-CN" altLang="en-US" sz="2400" dirty="0">
                <a:solidFill>
                  <a:srgbClr val="000000"/>
                </a:solidFill>
                <a:latin typeface="微软雅黑"/>
                <a:ea typeface="微软雅黑" panose="020B0503020204020204" pitchFamily="34" charset="-122"/>
              </a:rPr>
              <a:t>这个团队行动保密，定期向奥巴马报送结果；</a:t>
            </a:r>
          </a:p>
          <a:p>
            <a:pPr marL="0" marR="0" lvl="0" indent="0" defTabSz="914400" eaLnBrk="1" fontAlgn="auto" latinLnBrk="0" hangingPunct="1">
              <a:lnSpc>
                <a:spcPts val="2894"/>
              </a:lnSpc>
              <a:buClrTx/>
              <a:buSzTx/>
              <a:buNone/>
              <a:tabLst>
                <a:tab pos="190500" algn="l"/>
                <a:tab pos="1257300" algn="l"/>
                <a:tab pos="5105400" algn="l"/>
                <a:tab pos="5207000" algn="l"/>
                <a:tab pos="5245100" algn="l"/>
                <a:tab pos="5715000" algn="l"/>
              </a:tabLst>
              <a:defRPr/>
            </a:pPr>
            <a:r>
              <a:rPr lang="zh-CN" altLang="en-US" sz="2400" dirty="0">
                <a:solidFill>
                  <a:srgbClr val="000000"/>
                </a:solidFill>
                <a:latin typeface="微软雅黑"/>
                <a:ea typeface="微软雅黑" panose="020B0503020204020204" pitchFamily="34" charset="-122"/>
              </a:rPr>
              <a:t>		被奥巴马公开称为总统竞选的</a:t>
            </a:r>
          </a:p>
          <a:p>
            <a:pPr marL="0" marR="0" lvl="0" indent="0" defTabSz="914400" eaLnBrk="1" fontAlgn="auto" latinLnBrk="0" hangingPunct="1">
              <a:lnSpc>
                <a:spcPts val="3046"/>
              </a:lnSpc>
              <a:buClrTx/>
              <a:buSzTx/>
              <a:buNone/>
              <a:tabLst>
                <a:tab pos="190500" algn="l"/>
                <a:tab pos="1257300" algn="l"/>
                <a:tab pos="5105400" algn="l"/>
                <a:tab pos="5207000" algn="l"/>
                <a:tab pos="5245100" algn="l"/>
                <a:tab pos="5715000" algn="l"/>
              </a:tabLst>
              <a:defRPr/>
            </a:pPr>
            <a:r>
              <a:rPr lang="zh-CN" altLang="en-US" sz="2400" dirty="0">
                <a:solidFill>
                  <a:srgbClr val="000000"/>
                </a:solidFill>
                <a:latin typeface="微软雅黑"/>
                <a:ea typeface="微软雅黑" panose="020B0503020204020204" pitchFamily="34" charset="-122"/>
              </a:rPr>
              <a:t>“核武器按钮”</a:t>
            </a:r>
            <a:r>
              <a:rPr lang="en-US" altLang="zh-CN" sz="2400" dirty="0">
                <a:solidFill>
                  <a:srgbClr val="000000"/>
                </a:solidFill>
                <a:latin typeface="Times New Roman"/>
                <a:ea typeface="微软雅黑" panose="020B0503020204020204" pitchFamily="34" charset="-122"/>
              </a:rPr>
              <a:t>(“They are our nuclear codes</a:t>
            </a:r>
            <a:r>
              <a:rPr lang="en-US" altLang="zh-CN" sz="2400" dirty="0">
                <a:solidFill>
                  <a:srgbClr val="000000"/>
                </a:solidFill>
                <a:latin typeface="微软雅黑"/>
                <a:ea typeface="微软雅黑" panose="020B0503020204020204" pitchFamily="34" charset="-122"/>
              </a:rPr>
              <a:t>”</a:t>
            </a:r>
            <a:r>
              <a:rPr lang="en-US" altLang="zh-CN" sz="2400" dirty="0">
                <a:solidFill>
                  <a:srgbClr val="000000"/>
                </a:solidFill>
                <a:latin typeface="Times New Roman"/>
                <a:ea typeface="微软雅黑" panose="020B0503020204020204" pitchFamily="34" charset="-122"/>
              </a:rPr>
              <a:t>)</a:t>
            </a:r>
            <a:endParaRPr lang="zh-CN" altLang="en-US" sz="2400" dirty="0">
              <a:solidFill>
                <a:srgbClr val="000000"/>
              </a:solidFill>
              <a:latin typeface="Times New Roman"/>
              <a:ea typeface="微软雅黑" panose="020B0503020204020204" pitchFamily="34" charset="-122"/>
            </a:endParaRPr>
          </a:p>
        </p:txBody>
      </p:sp>
    </p:spTree>
    <p:extLst>
      <p:ext uri="{BB962C8B-B14F-4D97-AF65-F5344CB8AC3E}">
        <p14:creationId xmlns:p14="http://schemas.microsoft.com/office/powerpoint/2010/main" val="32588524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177AD7C-F72F-41A3-8A3C-492D055AB566}"/>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垃圾邮件分选</a:t>
            </a:r>
          </a:p>
        </p:txBody>
      </p:sp>
      <p:sp>
        <p:nvSpPr>
          <p:cNvPr id="4" name="灯片编号占位符 3">
            <a:extLst>
              <a:ext uri="{FF2B5EF4-FFF2-40B4-BE49-F238E27FC236}">
                <a16:creationId xmlns="" xmlns:a16="http://schemas.microsoft.com/office/drawing/2014/main" id="{A1BC90B3-2E1B-4F4B-BFD1-9B8294D4FA84}"/>
              </a:ext>
            </a:extLst>
          </p:cNvPr>
          <p:cNvSpPr>
            <a:spLocks noGrp="1"/>
          </p:cNvSpPr>
          <p:nvPr>
            <p:ph type="sldNum" sz="quarter" idx="12"/>
          </p:nvPr>
        </p:nvSpPr>
        <p:spPr/>
        <p:txBody>
          <a:bodyPr/>
          <a:lstStyle/>
          <a:p>
            <a:fld id="{5F8E3D9E-0B09-9345-B286-EB2EB76A2E3E}" type="slidenum">
              <a:rPr kumimoji="1" lang="zh-CN" altLang="en-US" smtClean="0"/>
              <a:pPr/>
              <a:t>43</a:t>
            </a:fld>
            <a:endParaRPr kumimoji="1" lang="zh-CN" altLang="en-US"/>
          </a:p>
        </p:txBody>
      </p:sp>
      <p:grpSp>
        <p:nvGrpSpPr>
          <p:cNvPr id="5" name="Group 3">
            <a:extLst>
              <a:ext uri="{FF2B5EF4-FFF2-40B4-BE49-F238E27FC236}">
                <a16:creationId xmlns="" xmlns:a16="http://schemas.microsoft.com/office/drawing/2014/main" id="{9F82257F-9544-413F-BBB3-7141DF6637FE}"/>
              </a:ext>
            </a:extLst>
          </p:cNvPr>
          <p:cNvGrpSpPr>
            <a:grpSpLocks/>
          </p:cNvGrpSpPr>
          <p:nvPr/>
        </p:nvGrpSpPr>
        <p:grpSpPr bwMode="auto">
          <a:xfrm>
            <a:off x="930315" y="2275276"/>
            <a:ext cx="3657600" cy="3352800"/>
            <a:chOff x="624" y="864"/>
            <a:chExt cx="2304" cy="2112"/>
          </a:xfrm>
        </p:grpSpPr>
        <p:sp>
          <p:nvSpPr>
            <p:cNvPr id="6" name="Rectangle 4">
              <a:extLst>
                <a:ext uri="{FF2B5EF4-FFF2-40B4-BE49-F238E27FC236}">
                  <a16:creationId xmlns="" xmlns:a16="http://schemas.microsoft.com/office/drawing/2014/main" id="{A4EF2F34-D4E4-4E13-825C-726560F59A62}"/>
                </a:ext>
              </a:extLst>
            </p:cNvPr>
            <p:cNvSpPr>
              <a:spLocks noChangeArrowheads="1"/>
            </p:cNvSpPr>
            <p:nvPr/>
          </p:nvSpPr>
          <p:spPr bwMode="auto">
            <a:xfrm>
              <a:off x="816" y="864"/>
              <a:ext cx="2112" cy="192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
          <p:nvSpPr>
            <p:cNvPr id="7" name="Rectangle 5">
              <a:extLst>
                <a:ext uri="{FF2B5EF4-FFF2-40B4-BE49-F238E27FC236}">
                  <a16:creationId xmlns="" xmlns:a16="http://schemas.microsoft.com/office/drawing/2014/main" id="{BB25A727-E6C7-45FD-8AB2-604C43CFF5BB}"/>
                </a:ext>
              </a:extLst>
            </p:cNvPr>
            <p:cNvSpPr>
              <a:spLocks noChangeArrowheads="1"/>
            </p:cNvSpPr>
            <p:nvPr/>
          </p:nvSpPr>
          <p:spPr bwMode="auto">
            <a:xfrm>
              <a:off x="768" y="912"/>
              <a:ext cx="2112" cy="192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
          <p:nvSpPr>
            <p:cNvPr id="8" name="Rectangle 6">
              <a:extLst>
                <a:ext uri="{FF2B5EF4-FFF2-40B4-BE49-F238E27FC236}">
                  <a16:creationId xmlns="" xmlns:a16="http://schemas.microsoft.com/office/drawing/2014/main" id="{9FFF967B-6A22-47C8-B94A-3AB02903BBBB}"/>
                </a:ext>
              </a:extLst>
            </p:cNvPr>
            <p:cNvSpPr>
              <a:spLocks noChangeArrowheads="1"/>
            </p:cNvSpPr>
            <p:nvPr/>
          </p:nvSpPr>
          <p:spPr bwMode="auto">
            <a:xfrm>
              <a:off x="720" y="960"/>
              <a:ext cx="2112" cy="192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
          <p:nvSpPr>
            <p:cNvPr id="9" name="Rectangle 7">
              <a:extLst>
                <a:ext uri="{FF2B5EF4-FFF2-40B4-BE49-F238E27FC236}">
                  <a16:creationId xmlns="" xmlns:a16="http://schemas.microsoft.com/office/drawing/2014/main" id="{B75D9A60-DB4E-4E4E-B4E4-3946D8BB00C1}"/>
                </a:ext>
              </a:extLst>
            </p:cNvPr>
            <p:cNvSpPr>
              <a:spLocks noChangeArrowheads="1"/>
            </p:cNvSpPr>
            <p:nvPr/>
          </p:nvSpPr>
          <p:spPr bwMode="auto">
            <a:xfrm>
              <a:off x="672" y="1008"/>
              <a:ext cx="2112" cy="192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
          <p:nvSpPr>
            <p:cNvPr id="10" name="Rectangle 8">
              <a:extLst>
                <a:ext uri="{FF2B5EF4-FFF2-40B4-BE49-F238E27FC236}">
                  <a16:creationId xmlns="" xmlns:a16="http://schemas.microsoft.com/office/drawing/2014/main" id="{1F61A400-17BB-4C31-ACB6-E88EEB6AB3D1}"/>
                </a:ext>
              </a:extLst>
            </p:cNvPr>
            <p:cNvSpPr>
              <a:spLocks noChangeArrowheads="1"/>
            </p:cNvSpPr>
            <p:nvPr/>
          </p:nvSpPr>
          <p:spPr bwMode="auto">
            <a:xfrm>
              <a:off x="624" y="1056"/>
              <a:ext cx="2112" cy="192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
          <p:nvSpPr>
            <p:cNvPr id="11" name="Text Box 9">
              <a:extLst>
                <a:ext uri="{FF2B5EF4-FFF2-40B4-BE49-F238E27FC236}">
                  <a16:creationId xmlns="" xmlns:a16="http://schemas.microsoft.com/office/drawing/2014/main" id="{FCAE7790-F1C0-4CB7-A854-0B56465D6A45}"/>
                </a:ext>
              </a:extLst>
            </p:cNvPr>
            <p:cNvSpPr txBox="1">
              <a:spLocks noChangeArrowheads="1"/>
            </p:cNvSpPr>
            <p:nvPr/>
          </p:nvSpPr>
          <p:spPr bwMode="auto">
            <a:xfrm>
              <a:off x="672" y="1104"/>
              <a:ext cx="2016" cy="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dirty="0">
                  <a:latin typeface="Arial" panose="020B0604020202020204" pitchFamily="34" charset="0"/>
                  <a:ea typeface="微软雅黑" panose="020B0503020204020204" pitchFamily="34" charset="-122"/>
                </a:rPr>
                <a:t>   Four score and seven years ago our fathers brought forth on this continent, </a:t>
              </a:r>
              <a:r>
                <a:rPr lang="en-US" altLang="zh-CN" sz="1800" dirty="0">
                  <a:solidFill>
                    <a:srgbClr val="009900"/>
                  </a:solidFill>
                  <a:latin typeface="Arial" panose="020B0604020202020204" pitchFamily="34" charset="0"/>
                  <a:ea typeface="微软雅黑" panose="020B0503020204020204" pitchFamily="34" charset="-122"/>
                </a:rPr>
                <a:t>a new nation</a:t>
              </a:r>
              <a:r>
                <a:rPr lang="en-US" altLang="zh-CN" sz="1800" dirty="0">
                  <a:latin typeface="Arial" panose="020B0604020202020204" pitchFamily="34" charset="0"/>
                  <a:ea typeface="微软雅黑" panose="020B0503020204020204" pitchFamily="34" charset="-122"/>
                </a:rPr>
                <a:t>, conceived in Liberty, and dedicated to the proposition that all men are created equal.</a:t>
              </a:r>
            </a:p>
            <a:p>
              <a:r>
                <a:rPr lang="en-US" altLang="zh-CN" sz="1800" dirty="0">
                  <a:latin typeface="Arial" panose="020B0604020202020204" pitchFamily="34" charset="0"/>
                  <a:ea typeface="微软雅黑" panose="020B0503020204020204" pitchFamily="34" charset="-122"/>
                </a:rPr>
                <a:t>   Now we are engaged in a great civil war, testing whether </a:t>
              </a:r>
              <a:r>
                <a:rPr lang="en-US" altLang="zh-CN" sz="1800" dirty="0">
                  <a:solidFill>
                    <a:srgbClr val="009900"/>
                  </a:solidFill>
                  <a:latin typeface="Arial" panose="020B0604020202020204" pitchFamily="34" charset="0"/>
                  <a:ea typeface="微软雅黑" panose="020B0503020204020204" pitchFamily="34" charset="-122"/>
                </a:rPr>
                <a:t>that nation</a:t>
              </a:r>
              <a:r>
                <a:rPr lang="en-US" altLang="zh-CN" sz="1800" dirty="0">
                  <a:latin typeface="Arial" panose="020B0604020202020204" pitchFamily="34" charset="0"/>
                  <a:ea typeface="微软雅黑" panose="020B0503020204020204" pitchFamily="34" charset="-122"/>
                </a:rPr>
                <a:t>, or …</a:t>
              </a:r>
            </a:p>
          </p:txBody>
        </p:sp>
      </p:grpSp>
      <p:grpSp>
        <p:nvGrpSpPr>
          <p:cNvPr id="12" name="Group 10">
            <a:extLst>
              <a:ext uri="{FF2B5EF4-FFF2-40B4-BE49-F238E27FC236}">
                <a16:creationId xmlns="" xmlns:a16="http://schemas.microsoft.com/office/drawing/2014/main" id="{8242BE6C-0A29-4EC8-8804-C9279666895D}"/>
              </a:ext>
            </a:extLst>
          </p:cNvPr>
          <p:cNvGrpSpPr>
            <a:grpSpLocks/>
          </p:cNvGrpSpPr>
          <p:nvPr/>
        </p:nvGrpSpPr>
        <p:grpSpPr bwMode="auto">
          <a:xfrm>
            <a:off x="6416715" y="2275276"/>
            <a:ext cx="1905000" cy="3352800"/>
            <a:chOff x="3936" y="1776"/>
            <a:chExt cx="1200" cy="2112"/>
          </a:xfrm>
        </p:grpSpPr>
        <p:sp>
          <p:nvSpPr>
            <p:cNvPr id="13" name="Rectangle 11">
              <a:extLst>
                <a:ext uri="{FF2B5EF4-FFF2-40B4-BE49-F238E27FC236}">
                  <a16:creationId xmlns="" xmlns:a16="http://schemas.microsoft.com/office/drawing/2014/main" id="{7C357D43-C381-4664-B6B6-83392753C061}"/>
                </a:ext>
              </a:extLst>
            </p:cNvPr>
            <p:cNvSpPr>
              <a:spLocks noChangeArrowheads="1"/>
            </p:cNvSpPr>
            <p:nvPr/>
          </p:nvSpPr>
          <p:spPr bwMode="auto">
            <a:xfrm>
              <a:off x="4128" y="1776"/>
              <a:ext cx="1008" cy="1920"/>
            </a:xfrm>
            <a:prstGeom prst="rect">
              <a:avLst/>
            </a:prstGeom>
            <a:solidFill>
              <a:schemeClr val="bg1"/>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
          <p:nvSpPr>
            <p:cNvPr id="14" name="Rectangle 12">
              <a:extLst>
                <a:ext uri="{FF2B5EF4-FFF2-40B4-BE49-F238E27FC236}">
                  <a16:creationId xmlns="" xmlns:a16="http://schemas.microsoft.com/office/drawing/2014/main" id="{FE0F21C0-79F4-4E01-B673-54A0602D028B}"/>
                </a:ext>
              </a:extLst>
            </p:cNvPr>
            <p:cNvSpPr>
              <a:spLocks noChangeArrowheads="1"/>
            </p:cNvSpPr>
            <p:nvPr/>
          </p:nvSpPr>
          <p:spPr bwMode="auto">
            <a:xfrm>
              <a:off x="4080" y="1824"/>
              <a:ext cx="1008" cy="1920"/>
            </a:xfrm>
            <a:prstGeom prst="rect">
              <a:avLst/>
            </a:prstGeom>
            <a:solidFill>
              <a:schemeClr val="bg1"/>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
          <p:nvSpPr>
            <p:cNvPr id="15" name="Rectangle 13">
              <a:extLst>
                <a:ext uri="{FF2B5EF4-FFF2-40B4-BE49-F238E27FC236}">
                  <a16:creationId xmlns="" xmlns:a16="http://schemas.microsoft.com/office/drawing/2014/main" id="{2A13203C-DFAA-446B-933A-44C8A33DD4EB}"/>
                </a:ext>
              </a:extLst>
            </p:cNvPr>
            <p:cNvSpPr>
              <a:spLocks noChangeArrowheads="1"/>
            </p:cNvSpPr>
            <p:nvPr/>
          </p:nvSpPr>
          <p:spPr bwMode="auto">
            <a:xfrm>
              <a:off x="4032" y="1872"/>
              <a:ext cx="1008" cy="1920"/>
            </a:xfrm>
            <a:prstGeom prst="rect">
              <a:avLst/>
            </a:prstGeom>
            <a:solidFill>
              <a:schemeClr val="bg1"/>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
          <p:nvSpPr>
            <p:cNvPr id="16" name="Rectangle 14">
              <a:extLst>
                <a:ext uri="{FF2B5EF4-FFF2-40B4-BE49-F238E27FC236}">
                  <a16:creationId xmlns="" xmlns:a16="http://schemas.microsoft.com/office/drawing/2014/main" id="{3584C3DA-6B69-47CE-8ABA-0E7F778DD23A}"/>
                </a:ext>
              </a:extLst>
            </p:cNvPr>
            <p:cNvSpPr>
              <a:spLocks noChangeArrowheads="1"/>
            </p:cNvSpPr>
            <p:nvPr/>
          </p:nvSpPr>
          <p:spPr bwMode="auto">
            <a:xfrm>
              <a:off x="3984" y="1920"/>
              <a:ext cx="1008" cy="1920"/>
            </a:xfrm>
            <a:prstGeom prst="rect">
              <a:avLst/>
            </a:prstGeom>
            <a:solidFill>
              <a:schemeClr val="bg1"/>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
          <p:nvSpPr>
            <p:cNvPr id="17" name="Rectangle 15">
              <a:extLst>
                <a:ext uri="{FF2B5EF4-FFF2-40B4-BE49-F238E27FC236}">
                  <a16:creationId xmlns="" xmlns:a16="http://schemas.microsoft.com/office/drawing/2014/main" id="{12BFE7A6-D544-46EA-A09E-B7AFC222E76C}"/>
                </a:ext>
              </a:extLst>
            </p:cNvPr>
            <p:cNvSpPr>
              <a:spLocks noChangeArrowheads="1"/>
            </p:cNvSpPr>
            <p:nvPr/>
          </p:nvSpPr>
          <p:spPr bwMode="auto">
            <a:xfrm>
              <a:off x="3936" y="1968"/>
              <a:ext cx="1008" cy="1920"/>
            </a:xfrm>
            <a:prstGeom prst="rect">
              <a:avLst/>
            </a:prstGeom>
            <a:solidFill>
              <a:schemeClr val="bg1"/>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
          <p:nvSpPr>
            <p:cNvPr id="18" name="Text Box 16">
              <a:extLst>
                <a:ext uri="{FF2B5EF4-FFF2-40B4-BE49-F238E27FC236}">
                  <a16:creationId xmlns="" xmlns:a16="http://schemas.microsoft.com/office/drawing/2014/main" id="{0CD60F09-E312-431D-B900-976F6665CB59}"/>
                </a:ext>
              </a:extLst>
            </p:cNvPr>
            <p:cNvSpPr txBox="1">
              <a:spLocks noChangeArrowheads="1"/>
            </p:cNvSpPr>
            <p:nvPr/>
          </p:nvSpPr>
          <p:spPr bwMode="auto">
            <a:xfrm>
              <a:off x="3984" y="2064"/>
              <a:ext cx="912" cy="1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dirty="0">
                  <a:latin typeface="Arial" panose="020B0604020202020204" pitchFamily="34" charset="0"/>
                  <a:ea typeface="微软雅黑" panose="020B0503020204020204" pitchFamily="34" charset="-122"/>
                </a:rPr>
                <a:t>nation – 5</a:t>
              </a:r>
            </a:p>
            <a:p>
              <a:r>
                <a:rPr lang="en-US" altLang="zh-CN" sz="1800" dirty="0">
                  <a:latin typeface="Arial" panose="020B0604020202020204" pitchFamily="34" charset="0"/>
                  <a:ea typeface="微软雅黑" panose="020B0503020204020204" pitchFamily="34" charset="-122"/>
                </a:rPr>
                <a:t>civil - 1</a:t>
              </a:r>
            </a:p>
            <a:p>
              <a:r>
                <a:rPr lang="en-US" altLang="zh-CN" sz="1800" dirty="0">
                  <a:latin typeface="Arial" panose="020B0604020202020204" pitchFamily="34" charset="0"/>
                  <a:ea typeface="微软雅黑" panose="020B0503020204020204" pitchFamily="34" charset="-122"/>
                </a:rPr>
                <a:t>war – 2</a:t>
              </a:r>
            </a:p>
            <a:p>
              <a:r>
                <a:rPr lang="en-US" altLang="zh-CN" sz="1800" dirty="0">
                  <a:latin typeface="Arial" panose="020B0604020202020204" pitchFamily="34" charset="0"/>
                  <a:ea typeface="微软雅黑" panose="020B0503020204020204" pitchFamily="34" charset="-122"/>
                </a:rPr>
                <a:t>men – 2</a:t>
              </a:r>
            </a:p>
            <a:p>
              <a:r>
                <a:rPr lang="en-US" altLang="zh-CN" sz="1800" dirty="0">
                  <a:latin typeface="Arial" panose="020B0604020202020204" pitchFamily="34" charset="0"/>
                  <a:ea typeface="微软雅黑" panose="020B0503020204020204" pitchFamily="34" charset="-122"/>
                </a:rPr>
                <a:t>died – 4</a:t>
              </a:r>
            </a:p>
            <a:p>
              <a:r>
                <a:rPr lang="en-US" altLang="zh-CN" sz="1800" dirty="0">
                  <a:latin typeface="Arial" panose="020B0604020202020204" pitchFamily="34" charset="0"/>
                  <a:ea typeface="微软雅黑" panose="020B0503020204020204" pitchFamily="34" charset="-122"/>
                </a:rPr>
                <a:t>people – 5</a:t>
              </a:r>
            </a:p>
            <a:p>
              <a:r>
                <a:rPr lang="en-US" altLang="zh-CN" sz="1800" dirty="0">
                  <a:latin typeface="Arial" panose="020B0604020202020204" pitchFamily="34" charset="0"/>
                  <a:ea typeface="微软雅黑" panose="020B0503020204020204" pitchFamily="34" charset="-122"/>
                </a:rPr>
                <a:t>Liberty – 1</a:t>
              </a:r>
            </a:p>
            <a:p>
              <a:r>
                <a:rPr lang="en-US" altLang="zh-CN" sz="1800" dirty="0">
                  <a:latin typeface="Arial" panose="020B0604020202020204" pitchFamily="34" charset="0"/>
                  <a:ea typeface="微软雅黑" panose="020B0503020204020204" pitchFamily="34" charset="-122"/>
                </a:rPr>
                <a:t>God – 1</a:t>
              </a:r>
            </a:p>
            <a:p>
              <a:r>
                <a:rPr lang="en-US" altLang="zh-CN" sz="1800" dirty="0">
                  <a:latin typeface="Arial" panose="020B0604020202020204" pitchFamily="34" charset="0"/>
                  <a:ea typeface="微软雅黑" panose="020B0503020204020204" pitchFamily="34" charset="-122"/>
                </a:rPr>
                <a:t>…</a:t>
              </a:r>
            </a:p>
          </p:txBody>
        </p:sp>
      </p:grpSp>
      <p:sp>
        <p:nvSpPr>
          <p:cNvPr id="19" name="AutoShape 17">
            <a:extLst>
              <a:ext uri="{FF2B5EF4-FFF2-40B4-BE49-F238E27FC236}">
                <a16:creationId xmlns="" xmlns:a16="http://schemas.microsoft.com/office/drawing/2014/main" id="{E305A604-058B-4E49-8A06-A15C348D2BE4}"/>
              </a:ext>
            </a:extLst>
          </p:cNvPr>
          <p:cNvSpPr>
            <a:spLocks noChangeArrowheads="1"/>
          </p:cNvSpPr>
          <p:nvPr/>
        </p:nvSpPr>
        <p:spPr bwMode="auto">
          <a:xfrm>
            <a:off x="4892715" y="2961076"/>
            <a:ext cx="1219200" cy="1828800"/>
          </a:xfrm>
          <a:prstGeom prst="rightArrow">
            <a:avLst>
              <a:gd name="adj1" fmla="val 45481"/>
              <a:gd name="adj2" fmla="val 23750"/>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dirty="0">
                <a:latin typeface="Arial" panose="020B0604020202020204" pitchFamily="34" charset="0"/>
                <a:ea typeface="微软雅黑" panose="020B0503020204020204" pitchFamily="34" charset="-122"/>
              </a:rPr>
              <a:t>Feature</a:t>
            </a:r>
          </a:p>
          <a:p>
            <a:pPr algn="ctr"/>
            <a:r>
              <a:rPr lang="en-US" altLang="zh-CN" sz="1800" dirty="0">
                <a:latin typeface="Arial" panose="020B0604020202020204" pitchFamily="34" charset="0"/>
                <a:ea typeface="微软雅黑" panose="020B0503020204020204" pitchFamily="34" charset="-122"/>
              </a:rPr>
              <a:t>Extraction</a:t>
            </a:r>
          </a:p>
        </p:txBody>
      </p:sp>
      <p:sp>
        <p:nvSpPr>
          <p:cNvPr id="20" name="Text Box 19">
            <a:extLst>
              <a:ext uri="{FF2B5EF4-FFF2-40B4-BE49-F238E27FC236}">
                <a16:creationId xmlns="" xmlns:a16="http://schemas.microsoft.com/office/drawing/2014/main" id="{F438A342-6A6D-4273-8E66-9EEE6838445E}"/>
              </a:ext>
            </a:extLst>
          </p:cNvPr>
          <p:cNvSpPr txBox="1">
            <a:spLocks noChangeArrowheads="1"/>
          </p:cNvSpPr>
          <p:nvPr/>
        </p:nvSpPr>
        <p:spPr bwMode="auto">
          <a:xfrm>
            <a:off x="2073315" y="1818076"/>
            <a:ext cx="12890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b="1" dirty="0">
                <a:latin typeface="Arial" panose="020B0604020202020204" pitchFamily="34" charset="0"/>
                <a:ea typeface="微软雅黑" panose="020B0503020204020204" pitchFamily="34" charset="-122"/>
              </a:rPr>
              <a:t>Documents</a:t>
            </a:r>
          </a:p>
        </p:txBody>
      </p:sp>
      <p:sp>
        <p:nvSpPr>
          <p:cNvPr id="21" name="Text Box 20">
            <a:extLst>
              <a:ext uri="{FF2B5EF4-FFF2-40B4-BE49-F238E27FC236}">
                <a16:creationId xmlns="" xmlns:a16="http://schemas.microsoft.com/office/drawing/2014/main" id="{B893E685-0AEF-49D7-8CF3-9445FA7EE3B0}"/>
              </a:ext>
            </a:extLst>
          </p:cNvPr>
          <p:cNvSpPr txBox="1">
            <a:spLocks noChangeArrowheads="1"/>
          </p:cNvSpPr>
          <p:nvPr/>
        </p:nvSpPr>
        <p:spPr bwMode="auto">
          <a:xfrm>
            <a:off x="6864390" y="1894276"/>
            <a:ext cx="12668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b="1" dirty="0">
                <a:latin typeface="Arial" panose="020B0604020202020204" pitchFamily="34" charset="0"/>
                <a:ea typeface="微软雅黑" panose="020B0503020204020204" pitchFamily="34" charset="-122"/>
              </a:rPr>
              <a:t>Token </a:t>
            </a:r>
            <a:r>
              <a:rPr lang="en-US" altLang="zh-CN" sz="1600" b="1" dirty="0">
                <a:solidFill>
                  <a:srgbClr val="CC0000"/>
                </a:solidFill>
                <a:latin typeface="Arial" panose="020B0604020202020204" pitchFamily="34" charset="0"/>
                <a:ea typeface="微软雅黑" panose="020B0503020204020204" pitchFamily="34" charset="-122"/>
              </a:rPr>
              <a:t>Sets</a:t>
            </a:r>
          </a:p>
        </p:txBody>
      </p:sp>
      <p:sp>
        <p:nvSpPr>
          <p:cNvPr id="22" name="矩形 21">
            <a:extLst>
              <a:ext uri="{FF2B5EF4-FFF2-40B4-BE49-F238E27FC236}">
                <a16:creationId xmlns="" xmlns:a16="http://schemas.microsoft.com/office/drawing/2014/main" id="{2927FEAF-7FA1-4B34-A488-0214E13C4EB0}"/>
              </a:ext>
            </a:extLst>
          </p:cNvPr>
          <p:cNvSpPr/>
          <p:nvPr/>
        </p:nvSpPr>
        <p:spPr>
          <a:xfrm>
            <a:off x="3356198" y="5843995"/>
            <a:ext cx="2523448" cy="584775"/>
          </a:xfrm>
          <a:prstGeom prst="rect">
            <a:avLst/>
          </a:prstGeom>
        </p:spPr>
        <p:txBody>
          <a:bodyPr wrap="none">
            <a:spAutoFit/>
          </a:bodyPr>
          <a:lstStyle/>
          <a:p>
            <a:r>
              <a:rPr lang="en-US" altLang="zh-CN" sz="3200" dirty="0">
                <a:solidFill>
                  <a:srgbClr val="170981"/>
                </a:solidFill>
                <a:ea typeface="微软雅黑" panose="020B0503020204020204" pitchFamily="34" charset="-122"/>
              </a:rPr>
              <a:t>Bag-of-Tokens</a:t>
            </a:r>
            <a:endParaRPr lang="zh-CN" altLang="en-US" sz="3200" dirty="0">
              <a:ea typeface="微软雅黑" panose="020B0503020204020204" pitchFamily="34" charset="-122"/>
            </a:endParaRPr>
          </a:p>
        </p:txBody>
      </p:sp>
    </p:spTree>
    <p:extLst>
      <p:ext uri="{BB962C8B-B14F-4D97-AF65-F5344CB8AC3E}">
        <p14:creationId xmlns:p14="http://schemas.microsoft.com/office/powerpoint/2010/main" val="16433401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1747B9B-CCFB-4620-A425-271FF5FFC8AF}"/>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垃圾邮件分选</a:t>
            </a:r>
            <a:r>
              <a:rPr lang="en-US" altLang="zh-CN" sz="5400" b="1" dirty="0">
                <a:latin typeface="微软雅黑" panose="020B0503020204020204" pitchFamily="34" charset="-122"/>
                <a:ea typeface="微软雅黑" panose="020B0503020204020204" pitchFamily="34" charset="-122"/>
              </a:rPr>
              <a:t>(2)</a:t>
            </a:r>
            <a:endParaRPr lang="zh-CN" altLang="en-US" sz="5400" dirty="0"/>
          </a:p>
        </p:txBody>
      </p:sp>
      <p:sp>
        <p:nvSpPr>
          <p:cNvPr id="3" name="内容占位符 2">
            <a:extLst>
              <a:ext uri="{FF2B5EF4-FFF2-40B4-BE49-F238E27FC236}">
                <a16:creationId xmlns="" xmlns:a16="http://schemas.microsoft.com/office/drawing/2014/main" id="{E66326D7-5153-4565-AD02-D97D44213C7C}"/>
              </a:ext>
            </a:extLst>
          </p:cNvPr>
          <p:cNvSpPr>
            <a:spLocks noGrp="1"/>
          </p:cNvSpPr>
          <p:nvPr>
            <p:ph idx="1"/>
          </p:nvPr>
        </p:nvSpPr>
        <p:spPr>
          <a:xfrm>
            <a:off x="851963" y="1910676"/>
            <a:ext cx="7809668" cy="4164923"/>
          </a:xfrm>
        </p:spPr>
        <p:txBody>
          <a:bodyPr/>
          <a:lstStyle/>
          <a:p>
            <a:r>
              <a:rPr lang="zh-CN" altLang="en-US" dirty="0"/>
              <a:t>特征描述：</a:t>
            </a:r>
            <a:endParaRPr lang="en-US" altLang="zh-CN" dirty="0"/>
          </a:p>
          <a:p>
            <a:pPr lvl="1"/>
            <a:r>
              <a:rPr lang="zh-CN" altLang="en-US" dirty="0"/>
              <a:t>词集模型（</a:t>
            </a:r>
            <a:r>
              <a:rPr lang="en-US" altLang="zh-CN" dirty="0"/>
              <a:t>set-of-words</a:t>
            </a:r>
            <a:r>
              <a:rPr lang="zh-CN" altLang="en-US" dirty="0"/>
              <a:t>）</a:t>
            </a:r>
            <a:endParaRPr lang="en-US" altLang="zh-CN" dirty="0"/>
          </a:p>
          <a:p>
            <a:pPr lvl="1"/>
            <a:r>
              <a:rPr lang="zh-CN" altLang="en-US" dirty="0"/>
              <a:t>词袋模型（</a:t>
            </a:r>
            <a:r>
              <a:rPr lang="en-US" altLang="zh-CN" dirty="0"/>
              <a:t>bag-of-words</a:t>
            </a:r>
            <a:r>
              <a:rPr lang="zh-CN" altLang="en-US" dirty="0"/>
              <a:t>）</a:t>
            </a:r>
            <a:endParaRPr lang="en-US" altLang="zh-CN" dirty="0"/>
          </a:p>
          <a:p>
            <a:r>
              <a:rPr lang="zh-CN" altLang="en-US" dirty="0"/>
              <a:t>将待分类文档转换为</a:t>
            </a:r>
            <a:r>
              <a:rPr lang="en-US" altLang="zh-CN" dirty="0"/>
              <a:t/>
            </a:r>
            <a:br>
              <a:rPr lang="en-US" altLang="zh-CN" dirty="0"/>
            </a:br>
            <a:r>
              <a:rPr lang="zh-CN" altLang="en-US" dirty="0"/>
              <a:t>高维空间词向量</a:t>
            </a:r>
          </a:p>
        </p:txBody>
      </p:sp>
      <p:sp>
        <p:nvSpPr>
          <p:cNvPr id="4" name="灯片编号占位符 3">
            <a:extLst>
              <a:ext uri="{FF2B5EF4-FFF2-40B4-BE49-F238E27FC236}">
                <a16:creationId xmlns="" xmlns:a16="http://schemas.microsoft.com/office/drawing/2014/main" id="{5CAC474D-8698-445B-94C8-B685AB8984C1}"/>
              </a:ext>
            </a:extLst>
          </p:cNvPr>
          <p:cNvSpPr>
            <a:spLocks noGrp="1"/>
          </p:cNvSpPr>
          <p:nvPr>
            <p:ph type="sldNum" sz="quarter" idx="12"/>
          </p:nvPr>
        </p:nvSpPr>
        <p:spPr/>
        <p:txBody>
          <a:bodyPr/>
          <a:lstStyle/>
          <a:p>
            <a:fld id="{5F8E3D9E-0B09-9345-B286-EB2EB76A2E3E}" type="slidenum">
              <a:rPr kumimoji="1" lang="zh-CN" altLang="en-US" smtClean="0"/>
              <a:pPr/>
              <a:t>44</a:t>
            </a:fld>
            <a:endParaRPr kumimoji="1" lang="zh-CN" altLang="en-US"/>
          </a:p>
        </p:txBody>
      </p:sp>
      <p:grpSp>
        <p:nvGrpSpPr>
          <p:cNvPr id="32" name="Group 6">
            <a:extLst>
              <a:ext uri="{FF2B5EF4-FFF2-40B4-BE49-F238E27FC236}">
                <a16:creationId xmlns="" xmlns:a16="http://schemas.microsoft.com/office/drawing/2014/main" id="{7C00D189-8C65-4381-896F-B62EBD444B98}"/>
              </a:ext>
            </a:extLst>
          </p:cNvPr>
          <p:cNvGrpSpPr>
            <a:grpSpLocks/>
          </p:cNvGrpSpPr>
          <p:nvPr/>
        </p:nvGrpSpPr>
        <p:grpSpPr bwMode="auto">
          <a:xfrm>
            <a:off x="4445000" y="3080543"/>
            <a:ext cx="3048000" cy="2678113"/>
            <a:chOff x="2160" y="2544"/>
            <a:chExt cx="1920" cy="1687"/>
          </a:xfrm>
        </p:grpSpPr>
        <p:sp>
          <p:nvSpPr>
            <p:cNvPr id="33" name="Line 7">
              <a:extLst>
                <a:ext uri="{FF2B5EF4-FFF2-40B4-BE49-F238E27FC236}">
                  <a16:creationId xmlns="" xmlns:a16="http://schemas.microsoft.com/office/drawing/2014/main" id="{7CD8DBF0-7048-4002-8526-F93835259849}"/>
                </a:ext>
              </a:extLst>
            </p:cNvPr>
            <p:cNvSpPr>
              <a:spLocks noChangeShapeType="1"/>
            </p:cNvSpPr>
            <p:nvPr/>
          </p:nvSpPr>
          <p:spPr bwMode="auto">
            <a:xfrm>
              <a:off x="2736" y="2544"/>
              <a:ext cx="0" cy="11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
          <p:nvSpPr>
            <p:cNvPr id="34" name="Line 8">
              <a:extLst>
                <a:ext uri="{FF2B5EF4-FFF2-40B4-BE49-F238E27FC236}">
                  <a16:creationId xmlns="" xmlns:a16="http://schemas.microsoft.com/office/drawing/2014/main" id="{3D94AEC2-33C6-457F-829B-27667916D77D}"/>
                </a:ext>
              </a:extLst>
            </p:cNvPr>
            <p:cNvSpPr>
              <a:spLocks noChangeShapeType="1"/>
            </p:cNvSpPr>
            <p:nvPr/>
          </p:nvSpPr>
          <p:spPr bwMode="auto">
            <a:xfrm>
              <a:off x="2736" y="3696"/>
              <a:ext cx="13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
          <p:nvSpPr>
            <p:cNvPr id="35" name="Freeform 9">
              <a:extLst>
                <a:ext uri="{FF2B5EF4-FFF2-40B4-BE49-F238E27FC236}">
                  <a16:creationId xmlns="" xmlns:a16="http://schemas.microsoft.com/office/drawing/2014/main" id="{6A1B542B-5866-46F2-A58F-906FA4929146}"/>
                </a:ext>
              </a:extLst>
            </p:cNvPr>
            <p:cNvSpPr>
              <a:spLocks/>
            </p:cNvSpPr>
            <p:nvPr/>
          </p:nvSpPr>
          <p:spPr bwMode="auto">
            <a:xfrm>
              <a:off x="2226" y="3696"/>
              <a:ext cx="510" cy="535"/>
            </a:xfrm>
            <a:custGeom>
              <a:avLst/>
              <a:gdLst>
                <a:gd name="T0" fmla="*/ 510 w 510"/>
                <a:gd name="T1" fmla="*/ 0 h 535"/>
                <a:gd name="T2" fmla="*/ 0 w 510"/>
                <a:gd name="T3" fmla="*/ 535 h 535"/>
              </a:gdLst>
              <a:ahLst/>
              <a:cxnLst>
                <a:cxn ang="0">
                  <a:pos x="T0" y="T1"/>
                </a:cxn>
                <a:cxn ang="0">
                  <a:pos x="T2" y="T3"/>
                </a:cxn>
              </a:cxnLst>
              <a:rect l="0" t="0" r="r" b="b"/>
              <a:pathLst>
                <a:path w="510" h="535">
                  <a:moveTo>
                    <a:pt x="510" y="0"/>
                  </a:moveTo>
                  <a:lnTo>
                    <a:pt x="0" y="535"/>
                  </a:lnTo>
                </a:path>
              </a:pathLst>
            </a:custGeom>
            <a:noFill/>
            <a:ln w="95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
          <p:nvSpPr>
            <p:cNvPr id="36" name="AutoShape 10">
              <a:extLst>
                <a:ext uri="{FF2B5EF4-FFF2-40B4-BE49-F238E27FC236}">
                  <a16:creationId xmlns="" xmlns:a16="http://schemas.microsoft.com/office/drawing/2014/main" id="{69F71A76-4E2D-47AC-B7DE-F9337DAF6B48}"/>
                </a:ext>
              </a:extLst>
            </p:cNvPr>
            <p:cNvSpPr>
              <a:spLocks noChangeArrowheads="1"/>
            </p:cNvSpPr>
            <p:nvPr/>
          </p:nvSpPr>
          <p:spPr bwMode="auto">
            <a:xfrm>
              <a:off x="3264" y="2880"/>
              <a:ext cx="96" cy="96"/>
            </a:xfrm>
            <a:prstGeom prst="octagon">
              <a:avLst>
                <a:gd name="adj" fmla="val 29287"/>
              </a:avLst>
            </a:prstGeom>
            <a:solidFill>
              <a:srgbClr val="00B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
          <p:nvSpPr>
            <p:cNvPr id="37" name="AutoShape 11">
              <a:extLst>
                <a:ext uri="{FF2B5EF4-FFF2-40B4-BE49-F238E27FC236}">
                  <a16:creationId xmlns="" xmlns:a16="http://schemas.microsoft.com/office/drawing/2014/main" id="{41234760-4785-4537-BA34-EB24E290D7D4}"/>
                </a:ext>
              </a:extLst>
            </p:cNvPr>
            <p:cNvSpPr>
              <a:spLocks noChangeArrowheads="1"/>
            </p:cNvSpPr>
            <p:nvPr/>
          </p:nvSpPr>
          <p:spPr bwMode="auto">
            <a:xfrm>
              <a:off x="3408" y="2880"/>
              <a:ext cx="96" cy="96"/>
            </a:xfrm>
            <a:prstGeom prst="octagon">
              <a:avLst>
                <a:gd name="adj" fmla="val 29287"/>
              </a:avLst>
            </a:prstGeom>
            <a:solidFill>
              <a:srgbClr val="00B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
          <p:nvSpPr>
            <p:cNvPr id="38" name="AutoShape 12">
              <a:extLst>
                <a:ext uri="{FF2B5EF4-FFF2-40B4-BE49-F238E27FC236}">
                  <a16:creationId xmlns="" xmlns:a16="http://schemas.microsoft.com/office/drawing/2014/main" id="{8C0C4190-EA20-45A3-90AC-1A5089105D78}"/>
                </a:ext>
              </a:extLst>
            </p:cNvPr>
            <p:cNvSpPr>
              <a:spLocks noChangeArrowheads="1"/>
            </p:cNvSpPr>
            <p:nvPr/>
          </p:nvSpPr>
          <p:spPr bwMode="auto">
            <a:xfrm>
              <a:off x="3360" y="2736"/>
              <a:ext cx="96" cy="96"/>
            </a:xfrm>
            <a:prstGeom prst="octagon">
              <a:avLst>
                <a:gd name="adj" fmla="val 29287"/>
              </a:avLst>
            </a:prstGeom>
            <a:solidFill>
              <a:srgbClr val="00B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
          <p:nvSpPr>
            <p:cNvPr id="39" name="AutoShape 13">
              <a:extLst>
                <a:ext uri="{FF2B5EF4-FFF2-40B4-BE49-F238E27FC236}">
                  <a16:creationId xmlns="" xmlns:a16="http://schemas.microsoft.com/office/drawing/2014/main" id="{33FE8AF2-7641-4F03-B28F-5C776C12C1E4}"/>
                </a:ext>
              </a:extLst>
            </p:cNvPr>
            <p:cNvSpPr>
              <a:spLocks noChangeArrowheads="1"/>
            </p:cNvSpPr>
            <p:nvPr/>
          </p:nvSpPr>
          <p:spPr bwMode="auto">
            <a:xfrm>
              <a:off x="3360" y="3024"/>
              <a:ext cx="96" cy="96"/>
            </a:xfrm>
            <a:prstGeom prst="octagon">
              <a:avLst>
                <a:gd name="adj" fmla="val 29287"/>
              </a:avLst>
            </a:prstGeom>
            <a:solidFill>
              <a:srgbClr val="00B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
          <p:nvSpPr>
            <p:cNvPr id="40" name="AutoShape 14">
              <a:extLst>
                <a:ext uri="{FF2B5EF4-FFF2-40B4-BE49-F238E27FC236}">
                  <a16:creationId xmlns="" xmlns:a16="http://schemas.microsoft.com/office/drawing/2014/main" id="{A1269BFC-43B2-4A4D-80DB-BDC78FFAF73E}"/>
                </a:ext>
              </a:extLst>
            </p:cNvPr>
            <p:cNvSpPr>
              <a:spLocks noChangeArrowheads="1"/>
            </p:cNvSpPr>
            <p:nvPr/>
          </p:nvSpPr>
          <p:spPr bwMode="auto">
            <a:xfrm>
              <a:off x="3600" y="2880"/>
              <a:ext cx="96" cy="96"/>
            </a:xfrm>
            <a:prstGeom prst="octagon">
              <a:avLst>
                <a:gd name="adj" fmla="val 29287"/>
              </a:avLst>
            </a:prstGeom>
            <a:solidFill>
              <a:srgbClr val="00B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
          <p:nvSpPr>
            <p:cNvPr id="41" name="AutoShape 15">
              <a:extLst>
                <a:ext uri="{FF2B5EF4-FFF2-40B4-BE49-F238E27FC236}">
                  <a16:creationId xmlns="" xmlns:a16="http://schemas.microsoft.com/office/drawing/2014/main" id="{800E4273-0A75-4348-9F8F-3F5FD050FDC4}"/>
                </a:ext>
              </a:extLst>
            </p:cNvPr>
            <p:cNvSpPr>
              <a:spLocks noChangeArrowheads="1"/>
            </p:cNvSpPr>
            <p:nvPr/>
          </p:nvSpPr>
          <p:spPr bwMode="auto">
            <a:xfrm>
              <a:off x="3504" y="2784"/>
              <a:ext cx="96" cy="96"/>
            </a:xfrm>
            <a:prstGeom prst="octagon">
              <a:avLst>
                <a:gd name="adj" fmla="val 29287"/>
              </a:avLst>
            </a:prstGeom>
            <a:solidFill>
              <a:srgbClr val="00B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
          <p:nvSpPr>
            <p:cNvPr id="42" name="AutoShape 16">
              <a:extLst>
                <a:ext uri="{FF2B5EF4-FFF2-40B4-BE49-F238E27FC236}">
                  <a16:creationId xmlns="" xmlns:a16="http://schemas.microsoft.com/office/drawing/2014/main" id="{6D5D2B16-3F57-4EDC-91B6-58D6F3C56B88}"/>
                </a:ext>
              </a:extLst>
            </p:cNvPr>
            <p:cNvSpPr>
              <a:spLocks noChangeArrowheads="1"/>
            </p:cNvSpPr>
            <p:nvPr/>
          </p:nvSpPr>
          <p:spPr bwMode="auto">
            <a:xfrm>
              <a:off x="3168" y="2736"/>
              <a:ext cx="96" cy="96"/>
            </a:xfrm>
            <a:prstGeom prst="octagon">
              <a:avLst>
                <a:gd name="adj" fmla="val 29287"/>
              </a:avLst>
            </a:prstGeom>
            <a:solidFill>
              <a:srgbClr val="00B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
          <p:nvSpPr>
            <p:cNvPr id="43" name="AutoShape 17">
              <a:extLst>
                <a:ext uri="{FF2B5EF4-FFF2-40B4-BE49-F238E27FC236}">
                  <a16:creationId xmlns="" xmlns:a16="http://schemas.microsoft.com/office/drawing/2014/main" id="{083A0C7F-8BD2-4667-8F07-38F3D6B72B29}"/>
                </a:ext>
              </a:extLst>
            </p:cNvPr>
            <p:cNvSpPr>
              <a:spLocks noChangeArrowheads="1"/>
            </p:cNvSpPr>
            <p:nvPr/>
          </p:nvSpPr>
          <p:spPr bwMode="auto">
            <a:xfrm>
              <a:off x="3504" y="2976"/>
              <a:ext cx="96" cy="96"/>
            </a:xfrm>
            <a:prstGeom prst="octagon">
              <a:avLst>
                <a:gd name="adj" fmla="val 29287"/>
              </a:avLst>
            </a:prstGeom>
            <a:solidFill>
              <a:srgbClr val="00B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
          <p:nvSpPr>
            <p:cNvPr id="44" name="AutoShape 18">
              <a:extLst>
                <a:ext uri="{FF2B5EF4-FFF2-40B4-BE49-F238E27FC236}">
                  <a16:creationId xmlns="" xmlns:a16="http://schemas.microsoft.com/office/drawing/2014/main" id="{5122EC8B-22C5-4B24-A7A7-3FCF8C12B710}"/>
                </a:ext>
              </a:extLst>
            </p:cNvPr>
            <p:cNvSpPr>
              <a:spLocks noChangeArrowheads="1"/>
            </p:cNvSpPr>
            <p:nvPr/>
          </p:nvSpPr>
          <p:spPr bwMode="auto">
            <a:xfrm>
              <a:off x="3168" y="2976"/>
              <a:ext cx="96" cy="96"/>
            </a:xfrm>
            <a:prstGeom prst="octagon">
              <a:avLst>
                <a:gd name="adj" fmla="val 29287"/>
              </a:avLst>
            </a:prstGeom>
            <a:solidFill>
              <a:srgbClr val="00B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
          <p:nvSpPr>
            <p:cNvPr id="45" name="AutoShape 19">
              <a:extLst>
                <a:ext uri="{FF2B5EF4-FFF2-40B4-BE49-F238E27FC236}">
                  <a16:creationId xmlns="" xmlns:a16="http://schemas.microsoft.com/office/drawing/2014/main" id="{A7FBD402-E748-46A3-AE17-137DCE7EFD55}"/>
                </a:ext>
              </a:extLst>
            </p:cNvPr>
            <p:cNvSpPr>
              <a:spLocks noChangeArrowheads="1"/>
            </p:cNvSpPr>
            <p:nvPr/>
          </p:nvSpPr>
          <p:spPr bwMode="auto">
            <a:xfrm>
              <a:off x="2160" y="3264"/>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
          <p:nvSpPr>
            <p:cNvPr id="46" name="AutoShape 20">
              <a:extLst>
                <a:ext uri="{FF2B5EF4-FFF2-40B4-BE49-F238E27FC236}">
                  <a16:creationId xmlns="" xmlns:a16="http://schemas.microsoft.com/office/drawing/2014/main" id="{D74688AC-42FF-4E26-B5C9-EA7546DA6928}"/>
                </a:ext>
              </a:extLst>
            </p:cNvPr>
            <p:cNvSpPr>
              <a:spLocks noChangeArrowheads="1"/>
            </p:cNvSpPr>
            <p:nvPr/>
          </p:nvSpPr>
          <p:spPr bwMode="auto">
            <a:xfrm>
              <a:off x="2304" y="3312"/>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
          <p:nvSpPr>
            <p:cNvPr id="47" name="AutoShape 21">
              <a:extLst>
                <a:ext uri="{FF2B5EF4-FFF2-40B4-BE49-F238E27FC236}">
                  <a16:creationId xmlns="" xmlns:a16="http://schemas.microsoft.com/office/drawing/2014/main" id="{205CA733-1763-4AE5-8039-F54B96518231}"/>
                </a:ext>
              </a:extLst>
            </p:cNvPr>
            <p:cNvSpPr>
              <a:spLocks noChangeArrowheads="1"/>
            </p:cNvSpPr>
            <p:nvPr/>
          </p:nvSpPr>
          <p:spPr bwMode="auto">
            <a:xfrm>
              <a:off x="2304" y="3456"/>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
          <p:nvSpPr>
            <p:cNvPr id="48" name="AutoShape 22">
              <a:extLst>
                <a:ext uri="{FF2B5EF4-FFF2-40B4-BE49-F238E27FC236}">
                  <a16:creationId xmlns="" xmlns:a16="http://schemas.microsoft.com/office/drawing/2014/main" id="{59E64516-CE2B-473C-A97D-D852A2C4A012}"/>
                </a:ext>
              </a:extLst>
            </p:cNvPr>
            <p:cNvSpPr>
              <a:spLocks noChangeArrowheads="1"/>
            </p:cNvSpPr>
            <p:nvPr/>
          </p:nvSpPr>
          <p:spPr bwMode="auto">
            <a:xfrm>
              <a:off x="2448" y="3312"/>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
          <p:nvSpPr>
            <p:cNvPr id="49" name="AutoShape 23">
              <a:extLst>
                <a:ext uri="{FF2B5EF4-FFF2-40B4-BE49-F238E27FC236}">
                  <a16:creationId xmlns="" xmlns:a16="http://schemas.microsoft.com/office/drawing/2014/main" id="{DB4BD1FF-ED92-474E-9E2B-16E862BA8714}"/>
                </a:ext>
              </a:extLst>
            </p:cNvPr>
            <p:cNvSpPr>
              <a:spLocks noChangeArrowheads="1"/>
            </p:cNvSpPr>
            <p:nvPr/>
          </p:nvSpPr>
          <p:spPr bwMode="auto">
            <a:xfrm>
              <a:off x="2352" y="3168"/>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
          <p:nvSpPr>
            <p:cNvPr id="50" name="AutoShape 24">
              <a:extLst>
                <a:ext uri="{FF2B5EF4-FFF2-40B4-BE49-F238E27FC236}">
                  <a16:creationId xmlns="" xmlns:a16="http://schemas.microsoft.com/office/drawing/2014/main" id="{6A218906-4D7D-442A-A64C-4F3AC89C2209}"/>
                </a:ext>
              </a:extLst>
            </p:cNvPr>
            <p:cNvSpPr>
              <a:spLocks noChangeArrowheads="1"/>
            </p:cNvSpPr>
            <p:nvPr/>
          </p:nvSpPr>
          <p:spPr bwMode="auto">
            <a:xfrm>
              <a:off x="2448" y="3456"/>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sp>
          <p:nvSpPr>
            <p:cNvPr id="51" name="AutoShape 25">
              <a:extLst>
                <a:ext uri="{FF2B5EF4-FFF2-40B4-BE49-F238E27FC236}">
                  <a16:creationId xmlns="" xmlns:a16="http://schemas.microsoft.com/office/drawing/2014/main" id="{05B84E67-D113-4532-84F4-76A5B5E55098}"/>
                </a:ext>
              </a:extLst>
            </p:cNvPr>
            <p:cNvSpPr>
              <a:spLocks noChangeArrowheads="1"/>
            </p:cNvSpPr>
            <p:nvPr/>
          </p:nvSpPr>
          <p:spPr bwMode="auto">
            <a:xfrm>
              <a:off x="2160" y="3408"/>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微软雅黑" panose="020B0503020204020204" pitchFamily="34" charset="-122"/>
              </a:endParaRPr>
            </a:p>
          </p:txBody>
        </p:sp>
      </p:grpSp>
      <p:sp>
        <p:nvSpPr>
          <p:cNvPr id="59" name="文本框 58">
            <a:extLst>
              <a:ext uri="{FF2B5EF4-FFF2-40B4-BE49-F238E27FC236}">
                <a16:creationId xmlns="" xmlns:a16="http://schemas.microsoft.com/office/drawing/2014/main" id="{30C5A9E3-BD38-42AB-AC9B-DC13DE6DFD1A}"/>
              </a:ext>
            </a:extLst>
          </p:cNvPr>
          <p:cNvSpPr txBox="1"/>
          <p:nvPr/>
        </p:nvSpPr>
        <p:spPr>
          <a:xfrm>
            <a:off x="3920584" y="4833143"/>
            <a:ext cx="1172116" cy="369332"/>
          </a:xfrm>
          <a:prstGeom prst="rect">
            <a:avLst/>
          </a:prstGeom>
          <a:noFill/>
        </p:spPr>
        <p:txBody>
          <a:bodyPr wrap="none" rtlCol="0">
            <a:spAutoFit/>
          </a:bodyPr>
          <a:lstStyle/>
          <a:p>
            <a:r>
              <a:rPr lang="en-US" altLang="zh-CN" dirty="0">
                <a:ea typeface="微软雅黑" panose="020B0503020204020204" pitchFamily="34" charset="-122"/>
              </a:rPr>
              <a:t>Junk Email</a:t>
            </a:r>
            <a:endParaRPr lang="zh-CN" altLang="en-US" dirty="0">
              <a:ea typeface="微软雅黑" panose="020B0503020204020204" pitchFamily="34" charset="-122"/>
            </a:endParaRPr>
          </a:p>
        </p:txBody>
      </p:sp>
      <p:sp>
        <p:nvSpPr>
          <p:cNvPr id="60" name="文本框 59">
            <a:extLst>
              <a:ext uri="{FF2B5EF4-FFF2-40B4-BE49-F238E27FC236}">
                <a16:creationId xmlns="" xmlns:a16="http://schemas.microsoft.com/office/drawing/2014/main" id="{F8216C60-D6A6-47DC-A799-2FA10D4B48C5}"/>
              </a:ext>
            </a:extLst>
          </p:cNvPr>
          <p:cNvSpPr txBox="1"/>
          <p:nvPr/>
        </p:nvSpPr>
        <p:spPr>
          <a:xfrm>
            <a:off x="6466530" y="2793522"/>
            <a:ext cx="1449436" cy="369332"/>
          </a:xfrm>
          <a:prstGeom prst="rect">
            <a:avLst/>
          </a:prstGeom>
          <a:noFill/>
        </p:spPr>
        <p:txBody>
          <a:bodyPr wrap="none" rtlCol="0">
            <a:spAutoFit/>
          </a:bodyPr>
          <a:lstStyle/>
          <a:p>
            <a:r>
              <a:rPr lang="en-US" altLang="zh-CN" dirty="0">
                <a:ea typeface="微软雅黑" panose="020B0503020204020204" pitchFamily="34" charset="-122"/>
              </a:rPr>
              <a:t>Normal Email</a:t>
            </a:r>
            <a:endParaRPr lang="zh-CN" altLang="en-US" dirty="0">
              <a:ea typeface="微软雅黑" panose="020B0503020204020204" pitchFamily="34" charset="-122"/>
            </a:endParaRPr>
          </a:p>
        </p:txBody>
      </p:sp>
    </p:spTree>
    <p:extLst>
      <p:ext uri="{BB962C8B-B14F-4D97-AF65-F5344CB8AC3E}">
        <p14:creationId xmlns:p14="http://schemas.microsoft.com/office/powerpoint/2010/main" val="12367331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C3845E6-5853-4CEC-8F06-2066BCC432A6}"/>
              </a:ext>
            </a:extLst>
          </p:cNvPr>
          <p:cNvSpPr>
            <a:spLocks noGrp="1"/>
          </p:cNvSpPr>
          <p:nvPr>
            <p:ph type="title"/>
          </p:nvPr>
        </p:nvSpPr>
        <p:spPr/>
        <p:txBody>
          <a:bodyPr>
            <a:normAutofit/>
          </a:bodyPr>
          <a:lstStyle/>
          <a:p>
            <a:r>
              <a:rPr lang="zh-CN" altLang="zh-CN" sz="5400" b="1" dirty="0">
                <a:latin typeface="微软雅黑" panose="020B0503020204020204" pitchFamily="34" charset="-122"/>
                <a:ea typeface="微软雅黑" panose="020B0503020204020204" pitchFamily="34" charset="-122"/>
              </a:rPr>
              <a:t>战场对抗决策助手</a:t>
            </a:r>
            <a:endParaRPr lang="zh-CN" altLang="en-US" sz="5400" b="1"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 xmlns:a16="http://schemas.microsoft.com/office/drawing/2014/main" id="{8DFD77E4-8D03-49F2-907B-42A7C5846FB6}"/>
              </a:ext>
            </a:extLst>
          </p:cNvPr>
          <p:cNvSpPr>
            <a:spLocks noGrp="1"/>
          </p:cNvSpPr>
          <p:nvPr>
            <p:ph idx="1"/>
          </p:nvPr>
        </p:nvSpPr>
        <p:spPr/>
        <p:txBody>
          <a:bodyPr/>
          <a:lstStyle/>
          <a:p>
            <a:r>
              <a:rPr lang="zh-CN" altLang="en-US" dirty="0"/>
              <a:t>空天地</a:t>
            </a:r>
            <a:r>
              <a:rPr lang="en-US" altLang="zh-CN" dirty="0"/>
              <a:t>+</a:t>
            </a:r>
            <a:r>
              <a:rPr lang="zh-CN" altLang="en-US" dirty="0"/>
              <a:t>电磁空间网络化作战</a:t>
            </a:r>
            <a:endParaRPr lang="en-US" altLang="zh-CN" dirty="0"/>
          </a:p>
          <a:p>
            <a:pPr lvl="1"/>
            <a:r>
              <a:rPr lang="zh-CN" altLang="en-US" dirty="0"/>
              <a:t>飞机</a:t>
            </a:r>
            <a:endParaRPr lang="en-US" altLang="zh-CN" dirty="0"/>
          </a:p>
          <a:p>
            <a:pPr lvl="1"/>
            <a:r>
              <a:rPr lang="zh-CN" altLang="en-US" dirty="0"/>
              <a:t>坦克</a:t>
            </a:r>
            <a:endParaRPr lang="en-US" altLang="zh-CN" dirty="0"/>
          </a:p>
          <a:p>
            <a:pPr lvl="1"/>
            <a:r>
              <a:rPr lang="zh-CN" altLang="en-US" dirty="0"/>
              <a:t>舰队</a:t>
            </a:r>
            <a:endParaRPr lang="en-US" altLang="zh-CN" dirty="0"/>
          </a:p>
          <a:p>
            <a:pPr lvl="1"/>
            <a:r>
              <a:rPr lang="zh-CN" altLang="en-US" dirty="0"/>
              <a:t>无人机群</a:t>
            </a:r>
            <a:endParaRPr lang="en-US" altLang="zh-CN" dirty="0"/>
          </a:p>
          <a:p>
            <a:pPr lvl="1"/>
            <a:r>
              <a:rPr lang="zh-CN" altLang="en-US" dirty="0"/>
              <a:t>雷达感知</a:t>
            </a:r>
            <a:endParaRPr lang="en-US" altLang="zh-CN" dirty="0"/>
          </a:p>
          <a:p>
            <a:r>
              <a:rPr lang="zh-CN" altLang="en-US" dirty="0"/>
              <a:t>最优作战策略？</a:t>
            </a:r>
          </a:p>
        </p:txBody>
      </p:sp>
      <p:sp>
        <p:nvSpPr>
          <p:cNvPr id="4" name="灯片编号占位符 3">
            <a:extLst>
              <a:ext uri="{FF2B5EF4-FFF2-40B4-BE49-F238E27FC236}">
                <a16:creationId xmlns="" xmlns:a16="http://schemas.microsoft.com/office/drawing/2014/main" id="{DD5FBD70-891B-4393-ADDF-394310C4CE96}"/>
              </a:ext>
            </a:extLst>
          </p:cNvPr>
          <p:cNvSpPr>
            <a:spLocks noGrp="1"/>
          </p:cNvSpPr>
          <p:nvPr>
            <p:ph type="sldNum" sz="quarter" idx="12"/>
          </p:nvPr>
        </p:nvSpPr>
        <p:spPr/>
        <p:txBody>
          <a:bodyPr/>
          <a:lstStyle/>
          <a:p>
            <a:fld id="{5F8E3D9E-0B09-9345-B286-EB2EB76A2E3E}" type="slidenum">
              <a:rPr kumimoji="1" lang="zh-CN" altLang="en-US" smtClean="0"/>
              <a:pPr/>
              <a:t>45</a:t>
            </a:fld>
            <a:endParaRPr kumimoji="1" lang="zh-CN" altLang="en-US"/>
          </a:p>
        </p:txBody>
      </p:sp>
      <p:pic>
        <p:nvPicPr>
          <p:cNvPr id="5" name="Picture 17">
            <a:extLst>
              <a:ext uri="{FF2B5EF4-FFF2-40B4-BE49-F238E27FC236}">
                <a16:creationId xmlns="" xmlns:a16="http://schemas.microsoft.com/office/drawing/2014/main" id="{296A5442-E8CC-467B-9AAE-0DD5BE9DE0B6}"/>
              </a:ext>
            </a:extLst>
          </p:cNvPr>
          <p:cNvPicPr>
            <a:picLocks noChangeAspect="1"/>
          </p:cNvPicPr>
          <p:nvPr/>
        </p:nvPicPr>
        <p:blipFill>
          <a:blip r:embed="rId2" cstate="print">
            <a:clrChange>
              <a:clrFrom>
                <a:srgbClr val="FFFFFF"/>
              </a:clrFrom>
              <a:clrTo>
                <a:srgbClr val="FFFFFF">
                  <a:alpha val="0"/>
                </a:srgbClr>
              </a:clrTo>
            </a:clrChange>
            <a:lum contrast="12000"/>
            <a:extLst>
              <a:ext uri="{28A0092B-C50C-407E-A947-70E740481C1C}">
                <a14:useLocalDpi xmlns:a14="http://schemas.microsoft.com/office/drawing/2010/main" val="0"/>
              </a:ext>
            </a:extLst>
          </a:blip>
          <a:srcRect l="946" t="2650" r="946" b="2745"/>
          <a:stretch>
            <a:fillRect/>
          </a:stretch>
        </p:blipFill>
        <p:spPr bwMode="auto">
          <a:xfrm flipH="1">
            <a:off x="4265724" y="2052748"/>
            <a:ext cx="4981000" cy="4212629"/>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descr="ws_BB38.tmp">
            <a:extLst>
              <a:ext uri="{FF2B5EF4-FFF2-40B4-BE49-F238E27FC236}">
                <a16:creationId xmlns="" xmlns:a16="http://schemas.microsoft.com/office/drawing/2014/main" id="{E782B7EE-46EC-4885-B836-22B0A19F0ACC}"/>
              </a:ext>
            </a:extLst>
          </p:cNvPr>
          <p:cNvPicPr>
            <a:picLocks/>
          </p:cNvPicPr>
          <p:nvPr/>
        </p:nvPicPr>
        <p:blipFill>
          <a:blip r:embed="rId3" cstate="print"/>
          <a:stretch>
            <a:fillRect/>
          </a:stretch>
        </p:blipFill>
        <p:spPr>
          <a:xfrm>
            <a:off x="984344" y="4390464"/>
            <a:ext cx="2971800" cy="2209800"/>
          </a:xfrm>
          <a:prstGeom prst="rect">
            <a:avLst/>
          </a:prstGeom>
        </p:spPr>
      </p:pic>
    </p:spTree>
    <p:extLst>
      <p:ext uri="{BB962C8B-B14F-4D97-AF65-F5344CB8AC3E}">
        <p14:creationId xmlns:p14="http://schemas.microsoft.com/office/powerpoint/2010/main" val="16618565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787F359-6706-4AFA-B40A-E10E9C2ADD28}"/>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医学诊断</a:t>
            </a:r>
          </a:p>
        </p:txBody>
      </p:sp>
      <p:sp>
        <p:nvSpPr>
          <p:cNvPr id="3" name="内容占位符 2">
            <a:extLst>
              <a:ext uri="{FF2B5EF4-FFF2-40B4-BE49-F238E27FC236}">
                <a16:creationId xmlns="" xmlns:a16="http://schemas.microsoft.com/office/drawing/2014/main" id="{E77BEFEE-2079-44DE-92DD-93BF277410B8}"/>
              </a:ext>
            </a:extLst>
          </p:cNvPr>
          <p:cNvSpPr>
            <a:spLocks noGrp="1"/>
          </p:cNvSpPr>
          <p:nvPr>
            <p:ph idx="1"/>
          </p:nvPr>
        </p:nvSpPr>
        <p:spPr>
          <a:xfrm>
            <a:off x="409264" y="1910677"/>
            <a:ext cx="4508176" cy="2036444"/>
          </a:xfrm>
        </p:spPr>
        <p:txBody>
          <a:bodyPr>
            <a:normAutofit/>
          </a:bodyPr>
          <a:lstStyle/>
          <a:p>
            <a:pPr algn="just"/>
            <a:r>
              <a:rPr lang="zh-CN" altLang="en-US" sz="2000" dirty="0"/>
              <a:t>斯坦福大学的深度学习算法针对</a:t>
            </a:r>
            <a:r>
              <a:rPr lang="en-US" altLang="zh-CN" sz="2000" dirty="0"/>
              <a:t>21</a:t>
            </a:r>
            <a:r>
              <a:rPr lang="zh-CN" altLang="en-US" sz="2000" dirty="0"/>
              <a:t>名皮肤科医生进行了测试，他们查看了</a:t>
            </a:r>
            <a:r>
              <a:rPr lang="en-US" altLang="zh-CN" sz="2000" dirty="0"/>
              <a:t>370</a:t>
            </a:r>
            <a:r>
              <a:rPr lang="zh-CN" altLang="en-US" sz="2000" dirty="0"/>
              <a:t>张报告图像，并根据每张图像询问“他们是否会进行活组织检查或治疗，或让患者安心”。结果显示该算法与</a:t>
            </a:r>
            <a:r>
              <a:rPr lang="en-US" altLang="zh-CN" sz="2000" dirty="0"/>
              <a:t>21</a:t>
            </a:r>
            <a:r>
              <a:rPr lang="zh-CN" altLang="en-US" sz="2000" dirty="0"/>
              <a:t>位皮肤科医生在确定所有图像的最佳行动方案方面具有相同的能力。</a:t>
            </a:r>
          </a:p>
        </p:txBody>
      </p:sp>
      <p:sp>
        <p:nvSpPr>
          <p:cNvPr id="4" name="灯片编号占位符 3">
            <a:extLst>
              <a:ext uri="{FF2B5EF4-FFF2-40B4-BE49-F238E27FC236}">
                <a16:creationId xmlns="" xmlns:a16="http://schemas.microsoft.com/office/drawing/2014/main" id="{F9A457D1-4C8A-4F4B-976D-8EDD328E67F9}"/>
              </a:ext>
            </a:extLst>
          </p:cNvPr>
          <p:cNvSpPr>
            <a:spLocks noGrp="1"/>
          </p:cNvSpPr>
          <p:nvPr>
            <p:ph type="sldNum" sz="quarter" idx="12"/>
          </p:nvPr>
        </p:nvSpPr>
        <p:spPr/>
        <p:txBody>
          <a:bodyPr/>
          <a:lstStyle/>
          <a:p>
            <a:fld id="{5F8E3D9E-0B09-9345-B286-EB2EB76A2E3E}" type="slidenum">
              <a:rPr kumimoji="1" lang="zh-CN" altLang="en-US" smtClean="0"/>
              <a:pPr/>
              <a:t>46</a:t>
            </a:fld>
            <a:endParaRPr kumimoji="1" lang="zh-CN" altLang="en-US"/>
          </a:p>
        </p:txBody>
      </p:sp>
      <p:pic>
        <p:nvPicPr>
          <p:cNvPr id="18434" name="Picture 2" descr="preview">
            <a:extLst>
              <a:ext uri="{FF2B5EF4-FFF2-40B4-BE49-F238E27FC236}">
                <a16:creationId xmlns="" xmlns:a16="http://schemas.microsoft.com/office/drawing/2014/main" id="{C1DB2EFE-E3A8-4950-9FE8-242C3BFFC4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1121" y="1653853"/>
            <a:ext cx="4299156" cy="20364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8436" name="Picture 4" descr="preview">
            <a:extLst>
              <a:ext uri="{FF2B5EF4-FFF2-40B4-BE49-F238E27FC236}">
                <a16:creationId xmlns="" xmlns:a16="http://schemas.microsoft.com/office/drawing/2014/main" id="{E9AB94FC-5C35-4D76-B2BA-B49A4EA1AB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96" t="11589"/>
          <a:stretch/>
        </p:blipFill>
        <p:spPr bwMode="auto">
          <a:xfrm>
            <a:off x="3320336" y="3690296"/>
            <a:ext cx="6148277" cy="255940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 xmlns:a16="http://schemas.microsoft.com/office/drawing/2014/main" id="{1B7D57F1-1DA8-49CC-9FB1-1F3C84E06709}"/>
              </a:ext>
            </a:extLst>
          </p:cNvPr>
          <p:cNvSpPr txBox="1"/>
          <p:nvPr/>
        </p:nvSpPr>
        <p:spPr>
          <a:xfrm>
            <a:off x="409264" y="4677611"/>
            <a:ext cx="3202747" cy="584775"/>
          </a:xfrm>
          <a:prstGeom prst="rect">
            <a:avLst/>
          </a:prstGeom>
          <a:noFill/>
        </p:spPr>
        <p:txBody>
          <a:bodyPr wrap="square" rtlCol="0">
            <a:spAutoFit/>
          </a:bodyPr>
          <a:lstStyle/>
          <a:p>
            <a:r>
              <a:rPr lang="zh-CN" altLang="en-US" sz="1600" i="1" dirty="0">
                <a:solidFill>
                  <a:srgbClr val="0070C0"/>
                </a:solidFill>
                <a:ea typeface="微软雅黑" panose="020B0503020204020204" pitchFamily="34" charset="-122"/>
              </a:rPr>
              <a:t>来自“自然”杂志：皮肤病学家对皮肤癌的深层神经网络分类</a:t>
            </a:r>
            <a:endParaRPr lang="zh-CN" altLang="en-US" sz="1600" dirty="0">
              <a:solidFill>
                <a:srgbClr val="0070C0"/>
              </a:solidFill>
              <a:ea typeface="微软雅黑" panose="020B0503020204020204" pitchFamily="34" charset="-122"/>
            </a:endParaRPr>
          </a:p>
        </p:txBody>
      </p:sp>
    </p:spTree>
    <p:extLst>
      <p:ext uri="{BB962C8B-B14F-4D97-AF65-F5344CB8AC3E}">
        <p14:creationId xmlns:p14="http://schemas.microsoft.com/office/powerpoint/2010/main" val="37386718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 xmlns:a16="http://schemas.microsoft.com/office/drawing/2014/main" id="{99B44CA2-7C8D-4802-BA7D-421629118C6D}"/>
              </a:ext>
            </a:extLst>
          </p:cNvPr>
          <p:cNvPicPr>
            <a:picLocks noChangeAspect="1"/>
          </p:cNvPicPr>
          <p:nvPr/>
        </p:nvPicPr>
        <p:blipFill>
          <a:blip r:embed="rId2"/>
          <a:stretch>
            <a:fillRect/>
          </a:stretch>
        </p:blipFill>
        <p:spPr>
          <a:xfrm>
            <a:off x="3645492" y="3182825"/>
            <a:ext cx="5820771" cy="3337185"/>
          </a:xfrm>
          <a:prstGeom prst="rect">
            <a:avLst/>
          </a:prstGeom>
        </p:spPr>
      </p:pic>
      <p:sp>
        <p:nvSpPr>
          <p:cNvPr id="2" name="标题 1">
            <a:extLst>
              <a:ext uri="{FF2B5EF4-FFF2-40B4-BE49-F238E27FC236}">
                <a16:creationId xmlns="" xmlns:a16="http://schemas.microsoft.com/office/drawing/2014/main" id="{6D2727C2-7186-4EDC-8E79-BCBC9F812C7D}"/>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信用卡欺诈检测</a:t>
            </a:r>
          </a:p>
        </p:txBody>
      </p:sp>
      <p:sp>
        <p:nvSpPr>
          <p:cNvPr id="3" name="内容占位符 2">
            <a:extLst>
              <a:ext uri="{FF2B5EF4-FFF2-40B4-BE49-F238E27FC236}">
                <a16:creationId xmlns="" xmlns:a16="http://schemas.microsoft.com/office/drawing/2014/main" id="{7128EE4B-B314-4855-AB57-B9B510854584}"/>
              </a:ext>
            </a:extLst>
          </p:cNvPr>
          <p:cNvSpPr>
            <a:spLocks noGrp="1"/>
          </p:cNvSpPr>
          <p:nvPr>
            <p:ph idx="1"/>
          </p:nvPr>
        </p:nvSpPr>
        <p:spPr/>
        <p:txBody>
          <a:bodyPr/>
          <a:lstStyle/>
          <a:p>
            <a:r>
              <a:rPr lang="zh-CN" altLang="en-US" dirty="0"/>
              <a:t>导入用户数据</a:t>
            </a:r>
            <a:endParaRPr lang="en-US" altLang="zh-CN" dirty="0"/>
          </a:p>
          <a:p>
            <a:r>
              <a:rPr lang="zh-CN" altLang="en-US" dirty="0"/>
              <a:t>异常值和缺失值处理</a:t>
            </a:r>
            <a:endParaRPr lang="en-US" altLang="zh-CN" dirty="0"/>
          </a:p>
          <a:p>
            <a:r>
              <a:rPr lang="zh-CN" altLang="en-US" dirty="0"/>
              <a:t>特征分析</a:t>
            </a:r>
            <a:endParaRPr lang="en-US" altLang="zh-CN" dirty="0"/>
          </a:p>
          <a:p>
            <a:r>
              <a:rPr lang="en-US" altLang="zh-CN" dirty="0"/>
              <a:t>Logistic</a:t>
            </a:r>
            <a:r>
              <a:rPr lang="zh-CN" altLang="en-US" dirty="0"/>
              <a:t>回归和随机森林建模</a:t>
            </a:r>
            <a:endParaRPr lang="en-US" altLang="zh-CN" dirty="0"/>
          </a:p>
          <a:p>
            <a:r>
              <a:rPr lang="zh-CN" altLang="en-US" dirty="0"/>
              <a:t>违约</a:t>
            </a:r>
            <a:r>
              <a:rPr lang="en-US" altLang="zh-CN" dirty="0"/>
              <a:t>vs</a:t>
            </a:r>
            <a:r>
              <a:rPr lang="zh-CN" altLang="en-US" dirty="0"/>
              <a:t>不违约二分类预测</a:t>
            </a:r>
          </a:p>
        </p:txBody>
      </p:sp>
      <p:sp>
        <p:nvSpPr>
          <p:cNvPr id="4" name="灯片编号占位符 3">
            <a:extLst>
              <a:ext uri="{FF2B5EF4-FFF2-40B4-BE49-F238E27FC236}">
                <a16:creationId xmlns="" xmlns:a16="http://schemas.microsoft.com/office/drawing/2014/main" id="{657088D5-8E83-460C-9473-E4715F4B42A9}"/>
              </a:ext>
            </a:extLst>
          </p:cNvPr>
          <p:cNvSpPr>
            <a:spLocks noGrp="1"/>
          </p:cNvSpPr>
          <p:nvPr>
            <p:ph type="sldNum" sz="quarter" idx="12"/>
          </p:nvPr>
        </p:nvSpPr>
        <p:spPr/>
        <p:txBody>
          <a:bodyPr/>
          <a:lstStyle/>
          <a:p>
            <a:fld id="{5F8E3D9E-0B09-9345-B286-EB2EB76A2E3E}" type="slidenum">
              <a:rPr kumimoji="1" lang="zh-CN" altLang="en-US" smtClean="0"/>
              <a:pPr/>
              <a:t>47</a:t>
            </a:fld>
            <a:endParaRPr kumimoji="1" lang="zh-CN" altLang="en-US"/>
          </a:p>
        </p:txBody>
      </p:sp>
    </p:spTree>
    <p:extLst>
      <p:ext uri="{BB962C8B-B14F-4D97-AF65-F5344CB8AC3E}">
        <p14:creationId xmlns:p14="http://schemas.microsoft.com/office/powerpoint/2010/main" val="1953465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6E73EAA-6BD5-49A7-A002-86BD73BC7F1E}"/>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推荐引擎</a:t>
            </a:r>
          </a:p>
        </p:txBody>
      </p:sp>
      <p:sp>
        <p:nvSpPr>
          <p:cNvPr id="3" name="内容占位符 2">
            <a:extLst>
              <a:ext uri="{FF2B5EF4-FFF2-40B4-BE49-F238E27FC236}">
                <a16:creationId xmlns="" xmlns:a16="http://schemas.microsoft.com/office/drawing/2014/main" id="{C7F65B86-3B21-4058-8E96-01A5299D103C}"/>
              </a:ext>
            </a:extLst>
          </p:cNvPr>
          <p:cNvSpPr>
            <a:spLocks noGrp="1"/>
          </p:cNvSpPr>
          <p:nvPr>
            <p:ph idx="1"/>
          </p:nvPr>
        </p:nvSpPr>
        <p:spPr>
          <a:xfrm>
            <a:off x="851963" y="1910676"/>
            <a:ext cx="2185877" cy="4164923"/>
          </a:xfrm>
        </p:spPr>
        <p:txBody>
          <a:bodyPr/>
          <a:lstStyle/>
          <a:p>
            <a:r>
              <a:rPr lang="zh-CN" altLang="zh-CN" dirty="0">
                <a:latin typeface="微软雅黑" panose="020B0503020204020204" pitchFamily="34" charset="-122"/>
                <a:ea typeface="微软雅黑" panose="020B0503020204020204" pitchFamily="34" charset="-122"/>
              </a:rPr>
              <a:t>推荐系统的一个典型场景是广告点击率预估。</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在我们浏览手机的应用商店时，经常可以看到商店会给我们推荐某些应用，某些推荐的应用往往是广告主通过付费来进行推广。</a:t>
            </a:r>
          </a:p>
          <a:p>
            <a:endParaRPr lang="zh-CN" altLang="en-US" dirty="0"/>
          </a:p>
        </p:txBody>
      </p:sp>
      <p:sp>
        <p:nvSpPr>
          <p:cNvPr id="4" name="灯片编号占位符 3">
            <a:extLst>
              <a:ext uri="{FF2B5EF4-FFF2-40B4-BE49-F238E27FC236}">
                <a16:creationId xmlns="" xmlns:a16="http://schemas.microsoft.com/office/drawing/2014/main" id="{03597315-35D1-4C3E-B620-C017606CFE46}"/>
              </a:ext>
            </a:extLst>
          </p:cNvPr>
          <p:cNvSpPr>
            <a:spLocks noGrp="1"/>
          </p:cNvSpPr>
          <p:nvPr>
            <p:ph type="sldNum" sz="quarter" idx="12"/>
          </p:nvPr>
        </p:nvSpPr>
        <p:spPr/>
        <p:txBody>
          <a:bodyPr/>
          <a:lstStyle/>
          <a:p>
            <a:fld id="{5F8E3D9E-0B09-9345-B286-EB2EB76A2E3E}" type="slidenum">
              <a:rPr kumimoji="1" lang="zh-CN" altLang="en-US" smtClean="0"/>
              <a:pPr/>
              <a:t>48</a:t>
            </a:fld>
            <a:endParaRPr kumimoji="1" lang="zh-CN" altLang="en-US"/>
          </a:p>
        </p:txBody>
      </p:sp>
      <p:pic>
        <p:nvPicPr>
          <p:cNvPr id="5" name="图片 4">
            <a:extLst>
              <a:ext uri="{FF2B5EF4-FFF2-40B4-BE49-F238E27FC236}">
                <a16:creationId xmlns="" xmlns:a16="http://schemas.microsoft.com/office/drawing/2014/main" id="{29377E04-15DB-44DF-B028-6C10B7AA3394}"/>
              </a:ext>
            </a:extLst>
          </p:cNvPr>
          <p:cNvPicPr/>
          <p:nvPr/>
        </p:nvPicPr>
        <p:blipFill>
          <a:blip r:embed="rId2"/>
          <a:stretch>
            <a:fillRect/>
          </a:stretch>
        </p:blipFill>
        <p:spPr>
          <a:xfrm>
            <a:off x="3193891" y="1910676"/>
            <a:ext cx="4744720" cy="2423160"/>
          </a:xfrm>
          <a:prstGeom prst="rect">
            <a:avLst/>
          </a:prstGeom>
        </p:spPr>
      </p:pic>
      <p:sp>
        <p:nvSpPr>
          <p:cNvPr id="6" name="矩形 5">
            <a:extLst>
              <a:ext uri="{FF2B5EF4-FFF2-40B4-BE49-F238E27FC236}">
                <a16:creationId xmlns="" xmlns:a16="http://schemas.microsoft.com/office/drawing/2014/main" id="{11C058DD-F4DE-4124-B6BD-BF3CCF4C1E46}"/>
              </a:ext>
            </a:extLst>
          </p:cNvPr>
          <p:cNvSpPr/>
          <p:nvPr/>
        </p:nvSpPr>
        <p:spPr>
          <a:xfrm>
            <a:off x="3619390" y="4875270"/>
            <a:ext cx="4730750" cy="1366528"/>
          </a:xfrm>
          <a:prstGeom prst="rect">
            <a:avLst/>
          </a:prstGeom>
        </p:spPr>
        <p:txBody>
          <a:bodyPr>
            <a:spAutoFit/>
          </a:bodyPr>
          <a:lstStyle/>
          <a:p>
            <a:r>
              <a:rPr lang="zh-CN" altLang="zh-CN" sz="2070" dirty="0">
                <a:solidFill>
                  <a:schemeClr val="tx1">
                    <a:lumMod val="75000"/>
                    <a:lumOff val="25000"/>
                  </a:schemeClr>
                </a:solidFill>
                <a:latin typeface="微软雅黑" panose="020B0503020204020204" pitchFamily="34" charset="-122"/>
                <a:ea typeface="微软雅黑" panose="020B0503020204020204" pitchFamily="34" charset="-122"/>
              </a:rPr>
              <a:t>为了提高广告投放的准确度，广告点击率预估模型需要评价用户点击某些应用的概率，将用户最可能点击的应用进行推送，达到准确的投放广告的目的。</a:t>
            </a:r>
            <a:endParaRPr lang="zh-CN" altLang="en-US" sz="207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777820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2B0454F-30B5-4ABB-B5E7-CBB6868AB5C9}"/>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电信用户分类和套餐推荐</a:t>
            </a:r>
          </a:p>
        </p:txBody>
      </p:sp>
      <p:sp>
        <p:nvSpPr>
          <p:cNvPr id="3" name="内容占位符 2">
            <a:extLst>
              <a:ext uri="{FF2B5EF4-FFF2-40B4-BE49-F238E27FC236}">
                <a16:creationId xmlns="" xmlns:a16="http://schemas.microsoft.com/office/drawing/2014/main" id="{00308FD5-89B8-4D61-AA5F-ECF91E83C22E}"/>
              </a:ext>
            </a:extLst>
          </p:cNvPr>
          <p:cNvSpPr>
            <a:spLocks noGrp="1"/>
          </p:cNvSpPr>
          <p:nvPr>
            <p:ph idx="1"/>
          </p:nvPr>
        </p:nvSpPr>
        <p:spPr/>
        <p:txBody>
          <a:bodyPr/>
          <a:lstStyle/>
          <a:p>
            <a:r>
              <a:rPr lang="zh-CN" altLang="en-US" dirty="0"/>
              <a:t>通过聚类分析对用户进行分类</a:t>
            </a:r>
            <a:endParaRPr lang="en-US" altLang="zh-CN" dirty="0"/>
          </a:p>
          <a:p>
            <a:pPr lvl="1"/>
            <a:r>
              <a:rPr lang="en-US" altLang="zh-CN" dirty="0"/>
              <a:t>9</a:t>
            </a:r>
            <a:r>
              <a:rPr lang="zh-CN" altLang="en-US" dirty="0"/>
              <a:t>个类别</a:t>
            </a:r>
            <a:endParaRPr lang="en-US" altLang="zh-CN" dirty="0"/>
          </a:p>
          <a:p>
            <a:pPr lvl="1"/>
            <a:r>
              <a:rPr lang="en-US" altLang="zh-CN" dirty="0"/>
              <a:t>3</a:t>
            </a:r>
            <a:r>
              <a:rPr lang="zh-CN" altLang="en-US" dirty="0"/>
              <a:t>、</a:t>
            </a:r>
            <a:r>
              <a:rPr lang="en-US" altLang="zh-CN" dirty="0"/>
              <a:t>9</a:t>
            </a:r>
            <a:r>
              <a:rPr lang="zh-CN" altLang="en-US" dirty="0"/>
              <a:t>类消费中等、无欠费</a:t>
            </a:r>
            <a:endParaRPr lang="en-US" altLang="zh-CN" dirty="0"/>
          </a:p>
          <a:p>
            <a:pPr lvl="1"/>
            <a:r>
              <a:rPr lang="en-US" altLang="zh-CN" dirty="0"/>
              <a:t>2</a:t>
            </a:r>
            <a:r>
              <a:rPr lang="zh-CN" altLang="en-US" dirty="0"/>
              <a:t>、</a:t>
            </a:r>
            <a:r>
              <a:rPr lang="en-US" altLang="zh-CN" dirty="0"/>
              <a:t>8</a:t>
            </a:r>
            <a:r>
              <a:rPr lang="zh-CN" altLang="en-US" dirty="0"/>
              <a:t>类消费欠费金额高、消费能力强</a:t>
            </a:r>
            <a:endParaRPr lang="en-US" altLang="zh-CN" dirty="0"/>
          </a:p>
          <a:p>
            <a:pPr lvl="1"/>
            <a:r>
              <a:rPr lang="en-US" altLang="zh-CN" dirty="0"/>
              <a:t>1</a:t>
            </a:r>
            <a:r>
              <a:rPr lang="zh-CN" altLang="en-US" dirty="0"/>
              <a:t>、</a:t>
            </a:r>
            <a:r>
              <a:rPr lang="en-US" altLang="zh-CN" dirty="0"/>
              <a:t>5</a:t>
            </a:r>
            <a:r>
              <a:rPr lang="zh-CN" altLang="en-US" dirty="0"/>
              <a:t>、</a:t>
            </a:r>
            <a:r>
              <a:rPr lang="en-US" altLang="zh-CN" dirty="0"/>
              <a:t>6</a:t>
            </a:r>
            <a:r>
              <a:rPr lang="zh-CN" altLang="en-US" dirty="0"/>
              <a:t>类消费水平一般、入网时间长</a:t>
            </a:r>
            <a:endParaRPr lang="en-US" altLang="zh-CN" dirty="0"/>
          </a:p>
          <a:p>
            <a:r>
              <a:rPr lang="zh-CN" altLang="en-US" dirty="0"/>
              <a:t>基于聚类结果</a:t>
            </a:r>
            <a:endParaRPr lang="en-US" altLang="zh-CN" dirty="0"/>
          </a:p>
          <a:p>
            <a:pPr lvl="1"/>
            <a:r>
              <a:rPr lang="zh-CN" altLang="en-US" dirty="0"/>
              <a:t>有针对性设计和推荐套餐</a:t>
            </a:r>
            <a:endParaRPr lang="en-US" altLang="zh-CN" dirty="0"/>
          </a:p>
          <a:p>
            <a:pPr lvl="1"/>
            <a:r>
              <a:rPr lang="zh-CN" altLang="en-US" dirty="0"/>
              <a:t>开展客户营销活动</a:t>
            </a:r>
            <a:endParaRPr lang="en-US" altLang="zh-CN" dirty="0"/>
          </a:p>
          <a:p>
            <a:pPr lvl="1"/>
            <a:r>
              <a:rPr lang="zh-CN" altLang="en-US" dirty="0"/>
              <a:t>开展防客户流失活动</a:t>
            </a:r>
            <a:endParaRPr lang="en-US" altLang="zh-CN" dirty="0"/>
          </a:p>
        </p:txBody>
      </p:sp>
      <p:sp>
        <p:nvSpPr>
          <p:cNvPr id="4" name="灯片编号占位符 3">
            <a:extLst>
              <a:ext uri="{FF2B5EF4-FFF2-40B4-BE49-F238E27FC236}">
                <a16:creationId xmlns="" xmlns:a16="http://schemas.microsoft.com/office/drawing/2014/main" id="{65CB1A9B-8DB6-4BDA-B59F-31D986879594}"/>
              </a:ext>
            </a:extLst>
          </p:cNvPr>
          <p:cNvSpPr>
            <a:spLocks noGrp="1"/>
          </p:cNvSpPr>
          <p:nvPr>
            <p:ph type="sldNum" sz="quarter" idx="12"/>
          </p:nvPr>
        </p:nvSpPr>
        <p:spPr/>
        <p:txBody>
          <a:bodyPr/>
          <a:lstStyle/>
          <a:p>
            <a:fld id="{5F8E3D9E-0B09-9345-B286-EB2EB76A2E3E}" type="slidenum">
              <a:rPr kumimoji="1" lang="zh-CN" altLang="en-US" smtClean="0"/>
              <a:pPr/>
              <a:t>49</a:t>
            </a:fld>
            <a:endParaRPr kumimoji="1" lang="zh-CN" altLang="en-US"/>
          </a:p>
        </p:txBody>
      </p:sp>
      <p:pic>
        <p:nvPicPr>
          <p:cNvPr id="5" name="图片 4">
            <a:extLst>
              <a:ext uri="{FF2B5EF4-FFF2-40B4-BE49-F238E27FC236}">
                <a16:creationId xmlns="" xmlns:a16="http://schemas.microsoft.com/office/drawing/2014/main" id="{532C6F4E-520B-42AB-A84A-7DF8CE9B3797}"/>
              </a:ext>
            </a:extLst>
          </p:cNvPr>
          <p:cNvPicPr>
            <a:picLocks noChangeAspect="1"/>
          </p:cNvPicPr>
          <p:nvPr/>
        </p:nvPicPr>
        <p:blipFill>
          <a:blip r:embed="rId2"/>
          <a:stretch>
            <a:fillRect/>
          </a:stretch>
        </p:blipFill>
        <p:spPr>
          <a:xfrm>
            <a:off x="5360988" y="1705067"/>
            <a:ext cx="4105275" cy="2724150"/>
          </a:xfrm>
          <a:prstGeom prst="rect">
            <a:avLst/>
          </a:prstGeom>
        </p:spPr>
      </p:pic>
      <p:pic>
        <p:nvPicPr>
          <p:cNvPr id="6" name="图片 5">
            <a:extLst>
              <a:ext uri="{FF2B5EF4-FFF2-40B4-BE49-F238E27FC236}">
                <a16:creationId xmlns="" xmlns:a16="http://schemas.microsoft.com/office/drawing/2014/main" id="{3045AB9B-77C6-45A7-A655-8279953328DE}"/>
              </a:ext>
            </a:extLst>
          </p:cNvPr>
          <p:cNvPicPr>
            <a:picLocks noChangeAspect="1"/>
          </p:cNvPicPr>
          <p:nvPr/>
        </p:nvPicPr>
        <p:blipFill>
          <a:blip r:embed="rId3"/>
          <a:stretch>
            <a:fillRect/>
          </a:stretch>
        </p:blipFill>
        <p:spPr>
          <a:xfrm>
            <a:off x="4405947" y="4012479"/>
            <a:ext cx="4105276" cy="2763508"/>
          </a:xfrm>
          <a:prstGeom prst="rect">
            <a:avLst/>
          </a:prstGeom>
        </p:spPr>
      </p:pic>
    </p:spTree>
    <p:extLst>
      <p:ext uri="{BB962C8B-B14F-4D97-AF65-F5344CB8AC3E}">
        <p14:creationId xmlns:p14="http://schemas.microsoft.com/office/powerpoint/2010/main" val="6398970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617356E-D8D3-443B-B696-93D8BE897003}"/>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大纲</a:t>
            </a:r>
          </a:p>
        </p:txBody>
      </p:sp>
      <p:sp>
        <p:nvSpPr>
          <p:cNvPr id="3" name="内容占位符 2">
            <a:extLst>
              <a:ext uri="{FF2B5EF4-FFF2-40B4-BE49-F238E27FC236}">
                <a16:creationId xmlns="" xmlns:a16="http://schemas.microsoft.com/office/drawing/2014/main" id="{51E5EBCE-EE64-4B7B-A7DC-D65E25437A8E}"/>
              </a:ext>
            </a:extLst>
          </p:cNvPr>
          <p:cNvSpPr>
            <a:spLocks noGrp="1"/>
          </p:cNvSpPr>
          <p:nvPr>
            <p:ph idx="1"/>
          </p:nvPr>
        </p:nvSpPr>
        <p:spPr/>
        <p:txBody>
          <a:bodyPr>
            <a:normAutofit/>
          </a:bodyPr>
          <a:lstStyle/>
          <a:p>
            <a:pPr>
              <a:buFont typeface="Wingdings" panose="05000000000000000000" pitchFamily="2" charset="2"/>
              <a:buChar char="n"/>
            </a:pPr>
            <a:r>
              <a:rPr lang="zh-CN" altLang="en-US" sz="3200" b="1" dirty="0">
                <a:latin typeface="微软雅黑" panose="020B0503020204020204" pitchFamily="34" charset="-122"/>
                <a:ea typeface="微软雅黑" panose="020B0503020204020204" pitchFamily="34" charset="-122"/>
              </a:rPr>
              <a:t>机器学习的起源、内涵、动机</a:t>
            </a:r>
            <a:endParaRPr lang="en-US" altLang="zh-CN" sz="32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latin typeface="微软雅黑" panose="020B0503020204020204" pitchFamily="34" charset="-122"/>
                <a:ea typeface="微软雅黑" panose="020B0503020204020204" pitchFamily="34" charset="-122"/>
              </a:rPr>
              <a:t>机器学习主要算法</a:t>
            </a:r>
            <a:endParaRPr lang="en-US" altLang="zh-CN" sz="32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latin typeface="微软雅黑" panose="020B0503020204020204" pitchFamily="34" charset="-122"/>
                <a:ea typeface="微软雅黑" panose="020B0503020204020204" pitchFamily="34" charset="-122"/>
              </a:rPr>
              <a:t>机器学习主要应用</a:t>
            </a:r>
            <a:endParaRPr lang="en-US" altLang="zh-CN" sz="32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latin typeface="微软雅黑" panose="020B0503020204020204" pitchFamily="34" charset="-122"/>
                <a:ea typeface="微软雅黑" panose="020B0503020204020204" pitchFamily="34" charset="-122"/>
              </a:rPr>
              <a:t>机器学习算法实现</a:t>
            </a:r>
            <a:endParaRPr lang="en-US" altLang="zh-CN" sz="32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latin typeface="微软雅黑" panose="020B0503020204020204" pitchFamily="34" charset="-122"/>
                <a:ea typeface="微软雅黑" panose="020B0503020204020204" pitchFamily="34" charset="-122"/>
              </a:rPr>
              <a:t>前置基础知识</a:t>
            </a:r>
            <a:endParaRPr lang="en-US" altLang="zh-CN" sz="32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latin typeface="微软雅黑" panose="020B0503020204020204" pitchFamily="34" charset="-122"/>
                <a:ea typeface="微软雅黑" panose="020B0503020204020204" pitchFamily="34" charset="-122"/>
              </a:rPr>
              <a:t>本课程介绍</a:t>
            </a:r>
          </a:p>
        </p:txBody>
      </p:sp>
      <p:sp>
        <p:nvSpPr>
          <p:cNvPr id="4" name="灯片编号占位符 3">
            <a:extLst>
              <a:ext uri="{FF2B5EF4-FFF2-40B4-BE49-F238E27FC236}">
                <a16:creationId xmlns="" xmlns:a16="http://schemas.microsoft.com/office/drawing/2014/main" id="{DBE6B763-00FD-431C-9A5C-B0FFE406E696}"/>
              </a:ext>
            </a:extLst>
          </p:cNvPr>
          <p:cNvSpPr>
            <a:spLocks noGrp="1"/>
          </p:cNvSpPr>
          <p:nvPr>
            <p:ph type="sldNum" sz="quarter" idx="12"/>
          </p:nvPr>
        </p:nvSpPr>
        <p:spPr/>
        <p:txBody>
          <a:bodyPr/>
          <a:lstStyle/>
          <a:p>
            <a:fld id="{5F8E3D9E-0B09-9345-B286-EB2EB76A2E3E}" type="slidenum">
              <a:rPr kumimoji="1" lang="zh-CN" altLang="en-US" smtClean="0"/>
              <a:pPr/>
              <a:t>5</a:t>
            </a:fld>
            <a:endParaRPr kumimoji="1" lang="zh-CN" altLang="en-US"/>
          </a:p>
        </p:txBody>
      </p:sp>
    </p:spTree>
    <p:extLst>
      <p:ext uri="{BB962C8B-B14F-4D97-AF65-F5344CB8AC3E}">
        <p14:creationId xmlns:p14="http://schemas.microsoft.com/office/powerpoint/2010/main" val="34992390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F08DC1A-4817-4BEF-8B65-902415CF9DCE}"/>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星系分类</a:t>
            </a:r>
          </a:p>
        </p:txBody>
      </p:sp>
      <p:sp>
        <p:nvSpPr>
          <p:cNvPr id="4" name="灯片编号占位符 3">
            <a:extLst>
              <a:ext uri="{FF2B5EF4-FFF2-40B4-BE49-F238E27FC236}">
                <a16:creationId xmlns="" xmlns:a16="http://schemas.microsoft.com/office/drawing/2014/main" id="{7F901468-660A-4041-8124-8CB4E2367269}"/>
              </a:ext>
            </a:extLst>
          </p:cNvPr>
          <p:cNvSpPr>
            <a:spLocks noGrp="1"/>
          </p:cNvSpPr>
          <p:nvPr>
            <p:ph type="sldNum" sz="quarter" idx="12"/>
          </p:nvPr>
        </p:nvSpPr>
        <p:spPr/>
        <p:txBody>
          <a:bodyPr/>
          <a:lstStyle/>
          <a:p>
            <a:fld id="{5F8E3D9E-0B09-9345-B286-EB2EB76A2E3E}" type="slidenum">
              <a:rPr kumimoji="1" lang="zh-CN" altLang="en-US" smtClean="0"/>
              <a:pPr/>
              <a:t>50</a:t>
            </a:fld>
            <a:endParaRPr kumimoji="1" lang="zh-CN" altLang="en-US"/>
          </a:p>
        </p:txBody>
      </p:sp>
      <p:pic>
        <p:nvPicPr>
          <p:cNvPr id="5" name="Picture 3" descr="early">
            <a:extLst>
              <a:ext uri="{FF2B5EF4-FFF2-40B4-BE49-F238E27FC236}">
                <a16:creationId xmlns="" xmlns:a16="http://schemas.microsoft.com/office/drawing/2014/main" id="{73CA2C7B-1196-41F2-BD9C-6CD92EAAB1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159000"/>
            <a:ext cx="2590800" cy="20145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ntermediate">
            <a:extLst>
              <a:ext uri="{FF2B5EF4-FFF2-40B4-BE49-F238E27FC236}">
                <a16:creationId xmlns="" xmlns:a16="http://schemas.microsoft.com/office/drawing/2014/main" id="{D2F261B5-F251-485A-9EBC-F6AC3C5102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3124200"/>
            <a:ext cx="25908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late">
            <a:extLst>
              <a:ext uri="{FF2B5EF4-FFF2-40B4-BE49-F238E27FC236}">
                <a16:creationId xmlns="" xmlns:a16="http://schemas.microsoft.com/office/drawing/2014/main" id="{6FF12DB3-383C-4DB4-94B4-80952AC84A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4098925"/>
            <a:ext cx="2643188" cy="2066925"/>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6">
            <a:extLst>
              <a:ext uri="{FF2B5EF4-FFF2-40B4-BE49-F238E27FC236}">
                <a16:creationId xmlns="" xmlns:a16="http://schemas.microsoft.com/office/drawing/2014/main" id="{AAFA40CC-796B-43D5-A542-00BFF5F672DF}"/>
              </a:ext>
            </a:extLst>
          </p:cNvPr>
          <p:cNvSpPr txBox="1">
            <a:spLocks noChangeArrowheads="1"/>
          </p:cNvSpPr>
          <p:nvPr/>
        </p:nvSpPr>
        <p:spPr bwMode="auto">
          <a:xfrm>
            <a:off x="1447800" y="1778000"/>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i="1" dirty="0">
                <a:ea typeface="微软雅黑" panose="020B0503020204020204" pitchFamily="34" charset="-122"/>
              </a:rPr>
              <a:t>早期</a:t>
            </a:r>
            <a:endParaRPr lang="en-US" altLang="zh-CN" sz="3600" dirty="0">
              <a:ea typeface="微软雅黑" panose="020B0503020204020204" pitchFamily="34" charset="-122"/>
            </a:endParaRPr>
          </a:p>
        </p:txBody>
      </p:sp>
      <p:sp>
        <p:nvSpPr>
          <p:cNvPr id="9" name="Text Box 7">
            <a:extLst>
              <a:ext uri="{FF2B5EF4-FFF2-40B4-BE49-F238E27FC236}">
                <a16:creationId xmlns="" xmlns:a16="http://schemas.microsoft.com/office/drawing/2014/main" id="{23DF34A5-F97B-4623-9D11-0153EA3B8965}"/>
              </a:ext>
            </a:extLst>
          </p:cNvPr>
          <p:cNvSpPr txBox="1">
            <a:spLocks noChangeArrowheads="1"/>
          </p:cNvSpPr>
          <p:nvPr/>
        </p:nvSpPr>
        <p:spPr bwMode="auto">
          <a:xfrm>
            <a:off x="3886200" y="2743200"/>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i="1" dirty="0">
                <a:ea typeface="微软雅黑" panose="020B0503020204020204" pitchFamily="34" charset="-122"/>
              </a:rPr>
              <a:t>中期</a:t>
            </a:r>
            <a:endParaRPr lang="en-US" altLang="zh-CN" sz="3200" i="1" dirty="0">
              <a:ea typeface="微软雅黑" panose="020B0503020204020204" pitchFamily="34" charset="-122"/>
            </a:endParaRPr>
          </a:p>
        </p:txBody>
      </p:sp>
      <p:sp>
        <p:nvSpPr>
          <p:cNvPr id="10" name="Text Box 8">
            <a:extLst>
              <a:ext uri="{FF2B5EF4-FFF2-40B4-BE49-F238E27FC236}">
                <a16:creationId xmlns="" xmlns:a16="http://schemas.microsoft.com/office/drawing/2014/main" id="{19320E18-3B68-4EC3-A7B1-9A2BCA4DDC20}"/>
              </a:ext>
            </a:extLst>
          </p:cNvPr>
          <p:cNvSpPr txBox="1">
            <a:spLocks noChangeArrowheads="1"/>
          </p:cNvSpPr>
          <p:nvPr/>
        </p:nvSpPr>
        <p:spPr bwMode="auto">
          <a:xfrm>
            <a:off x="7162800" y="3693160"/>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i="1" dirty="0">
                <a:ea typeface="微软雅黑" panose="020B0503020204020204" pitchFamily="34" charset="-122"/>
              </a:rPr>
              <a:t>晚期</a:t>
            </a:r>
            <a:endParaRPr lang="en-US" altLang="zh-CN" sz="3600" dirty="0">
              <a:ea typeface="微软雅黑" panose="020B0503020204020204" pitchFamily="34" charset="-122"/>
            </a:endParaRPr>
          </a:p>
        </p:txBody>
      </p:sp>
      <p:sp>
        <p:nvSpPr>
          <p:cNvPr id="11" name="Text Box 9">
            <a:extLst>
              <a:ext uri="{FF2B5EF4-FFF2-40B4-BE49-F238E27FC236}">
                <a16:creationId xmlns="" xmlns:a16="http://schemas.microsoft.com/office/drawing/2014/main" id="{34E60F08-E99D-4C86-9D53-F16E6D9C5EA1}"/>
              </a:ext>
            </a:extLst>
          </p:cNvPr>
          <p:cNvSpPr txBox="1">
            <a:spLocks noChangeArrowheads="1"/>
          </p:cNvSpPr>
          <p:nvPr/>
        </p:nvSpPr>
        <p:spPr bwMode="auto">
          <a:xfrm>
            <a:off x="381000" y="5029200"/>
            <a:ext cx="2782557"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173038" indent="-173038">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r>
              <a:rPr lang="zh-CN" altLang="en-US" sz="2000" dirty="0">
                <a:latin typeface="Tahoma" panose="020B0604030504040204" pitchFamily="34" charset="0"/>
                <a:ea typeface="微软雅黑" panose="020B0503020204020204" pitchFamily="34" charset="-122"/>
              </a:rPr>
              <a:t>数据大小</a:t>
            </a:r>
            <a:r>
              <a:rPr lang="en-US" altLang="zh-CN" sz="2000" dirty="0">
                <a:latin typeface="Tahoma" panose="020B0604030504040204" pitchFamily="34" charset="0"/>
                <a:ea typeface="微软雅黑" panose="020B0503020204020204" pitchFamily="34" charset="-122"/>
              </a:rPr>
              <a:t>: </a:t>
            </a:r>
          </a:p>
          <a:p>
            <a:pPr>
              <a:buFontTx/>
              <a:buChar char="•"/>
            </a:pPr>
            <a:r>
              <a:rPr lang="en-US" altLang="zh-CN" sz="1800" dirty="0">
                <a:latin typeface="Tahoma" panose="020B0604030504040204" pitchFamily="34" charset="0"/>
                <a:ea typeface="微软雅黑" panose="020B0503020204020204" pitchFamily="34" charset="-122"/>
              </a:rPr>
              <a:t>7.2</a:t>
            </a:r>
            <a:r>
              <a:rPr lang="zh-CN" altLang="en-US" sz="1800" dirty="0">
                <a:latin typeface="Tahoma" panose="020B0604030504040204" pitchFamily="34" charset="0"/>
                <a:ea typeface="微软雅黑" panose="020B0503020204020204" pitchFamily="34" charset="-122"/>
              </a:rPr>
              <a:t>千万恒星</a:t>
            </a:r>
            <a:r>
              <a:rPr lang="en-US" altLang="zh-CN" sz="1800" dirty="0">
                <a:latin typeface="Tahoma" panose="020B0604030504040204" pitchFamily="34" charset="0"/>
                <a:ea typeface="微软雅黑" panose="020B0503020204020204" pitchFamily="34" charset="-122"/>
              </a:rPr>
              <a:t>, 2</a:t>
            </a:r>
            <a:r>
              <a:rPr lang="zh-CN" altLang="en-US" sz="1800" dirty="0">
                <a:latin typeface="Tahoma" panose="020B0604030504040204" pitchFamily="34" charset="0"/>
                <a:ea typeface="微软雅黑" panose="020B0503020204020204" pitchFamily="34" charset="-122"/>
              </a:rPr>
              <a:t>千万星系</a:t>
            </a:r>
            <a:endParaRPr lang="en-US" altLang="zh-CN" sz="1800" dirty="0">
              <a:latin typeface="Tahoma" panose="020B0604030504040204" pitchFamily="34" charset="0"/>
              <a:ea typeface="微软雅黑" panose="020B0503020204020204" pitchFamily="34" charset="-122"/>
            </a:endParaRPr>
          </a:p>
          <a:p>
            <a:pPr>
              <a:buFontTx/>
              <a:buChar char="•"/>
            </a:pPr>
            <a:r>
              <a:rPr lang="zh-CN" altLang="en-US" sz="1800" dirty="0">
                <a:latin typeface="Tahoma" panose="020B0604030504040204" pitchFamily="34" charset="0"/>
                <a:ea typeface="微软雅黑" panose="020B0503020204020204" pitchFamily="34" charset="-122"/>
              </a:rPr>
              <a:t>原始数据</a:t>
            </a:r>
            <a:r>
              <a:rPr lang="en-US" altLang="zh-CN" sz="1800" dirty="0">
                <a:latin typeface="Tahoma" panose="020B0604030504040204" pitchFamily="34" charset="0"/>
                <a:ea typeface="微软雅黑" panose="020B0503020204020204" pitchFamily="34" charset="-122"/>
              </a:rPr>
              <a:t>: 9 GB</a:t>
            </a:r>
          </a:p>
          <a:p>
            <a:pPr>
              <a:buFontTx/>
              <a:buChar char="•"/>
            </a:pPr>
            <a:r>
              <a:rPr lang="zh-CN" altLang="en-US" sz="1800" dirty="0">
                <a:latin typeface="Tahoma" panose="020B0604030504040204" pitchFamily="34" charset="0"/>
                <a:ea typeface="微软雅黑" panose="020B0503020204020204" pitchFamily="34" charset="-122"/>
              </a:rPr>
              <a:t>图像数据库</a:t>
            </a:r>
            <a:r>
              <a:rPr lang="en-US" altLang="zh-CN" sz="1800" dirty="0">
                <a:latin typeface="Tahoma" panose="020B0604030504040204" pitchFamily="34" charset="0"/>
                <a:ea typeface="微软雅黑" panose="020B0503020204020204" pitchFamily="34" charset="-122"/>
              </a:rPr>
              <a:t>: 150 GB </a:t>
            </a:r>
          </a:p>
        </p:txBody>
      </p:sp>
      <p:sp>
        <p:nvSpPr>
          <p:cNvPr id="12" name="Text Box 10">
            <a:extLst>
              <a:ext uri="{FF2B5EF4-FFF2-40B4-BE49-F238E27FC236}">
                <a16:creationId xmlns="" xmlns:a16="http://schemas.microsoft.com/office/drawing/2014/main" id="{40112F07-09E2-4230-A2E9-98E7090F21FA}"/>
              </a:ext>
            </a:extLst>
          </p:cNvPr>
          <p:cNvSpPr txBox="1">
            <a:spLocks noChangeArrowheads="1"/>
          </p:cNvSpPr>
          <p:nvPr/>
        </p:nvSpPr>
        <p:spPr bwMode="auto">
          <a:xfrm>
            <a:off x="3656012" y="1871385"/>
            <a:ext cx="2516188"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3038" indent="-173038">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r>
              <a:rPr lang="zh-CN" altLang="en-US" sz="2000" dirty="0">
                <a:latin typeface="Tahoma" panose="020B0604030504040204" pitchFamily="34" charset="0"/>
                <a:ea typeface="微软雅黑" panose="020B0503020204020204" pitchFamily="34" charset="-122"/>
              </a:rPr>
              <a:t>类别</a:t>
            </a:r>
            <a:r>
              <a:rPr lang="en-US" altLang="zh-CN" sz="2000" dirty="0">
                <a:latin typeface="Tahoma" panose="020B0604030504040204" pitchFamily="34" charset="0"/>
                <a:ea typeface="微软雅黑" panose="020B0503020204020204" pitchFamily="34" charset="-122"/>
              </a:rPr>
              <a:t>: </a:t>
            </a:r>
          </a:p>
          <a:p>
            <a:pPr>
              <a:buFontTx/>
              <a:buChar char="•"/>
            </a:pPr>
            <a:r>
              <a:rPr lang="zh-CN" altLang="en-US" sz="1800" dirty="0">
                <a:latin typeface="Tahoma" panose="020B0604030504040204" pitchFamily="34" charset="0"/>
                <a:ea typeface="微软雅黑" panose="020B0503020204020204" pitchFamily="34" charset="-122"/>
              </a:rPr>
              <a:t>形成阶段</a:t>
            </a:r>
            <a:endParaRPr lang="en-US" altLang="zh-CN" sz="2000" dirty="0">
              <a:latin typeface="Tahoma" panose="020B0604030504040204" pitchFamily="34" charset="0"/>
              <a:ea typeface="微软雅黑" panose="020B0503020204020204" pitchFamily="34" charset="-122"/>
            </a:endParaRPr>
          </a:p>
        </p:txBody>
      </p:sp>
      <p:sp>
        <p:nvSpPr>
          <p:cNvPr id="13" name="Text Box 12">
            <a:extLst>
              <a:ext uri="{FF2B5EF4-FFF2-40B4-BE49-F238E27FC236}">
                <a16:creationId xmlns="" xmlns:a16="http://schemas.microsoft.com/office/drawing/2014/main" id="{1A46895B-8492-41DA-BC14-99FB2A927F6B}"/>
              </a:ext>
            </a:extLst>
          </p:cNvPr>
          <p:cNvSpPr txBox="1">
            <a:spLocks noChangeArrowheads="1"/>
          </p:cNvSpPr>
          <p:nvPr/>
        </p:nvSpPr>
        <p:spPr bwMode="auto">
          <a:xfrm>
            <a:off x="6918960" y="1778000"/>
            <a:ext cx="25683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dirty="0">
                <a:latin typeface="Times New Roman" panose="02020603050405020304" pitchFamily="18" charset="0"/>
                <a:ea typeface="微软雅黑" panose="020B0503020204020204" pitchFamily="34" charset="-122"/>
              </a:rPr>
              <a:t>Courtesy: http://aps.umn.edu</a:t>
            </a:r>
          </a:p>
        </p:txBody>
      </p:sp>
      <p:sp>
        <p:nvSpPr>
          <p:cNvPr id="14" name="Text Box 11">
            <a:extLst>
              <a:ext uri="{FF2B5EF4-FFF2-40B4-BE49-F238E27FC236}">
                <a16:creationId xmlns="" xmlns:a16="http://schemas.microsoft.com/office/drawing/2014/main" id="{D302D0DE-0E4D-4EB0-9F1A-7EF045F373CA}"/>
              </a:ext>
            </a:extLst>
          </p:cNvPr>
          <p:cNvSpPr txBox="1">
            <a:spLocks noChangeArrowheads="1"/>
          </p:cNvSpPr>
          <p:nvPr/>
        </p:nvSpPr>
        <p:spPr bwMode="auto">
          <a:xfrm>
            <a:off x="6371431" y="2132160"/>
            <a:ext cx="289083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3038" indent="-173038">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r>
              <a:rPr lang="zh-CN" altLang="en-US" sz="2000" dirty="0">
                <a:latin typeface="Tahoma" panose="020B0604030504040204" pitchFamily="34" charset="0"/>
                <a:ea typeface="微软雅黑" panose="020B0503020204020204" pitchFamily="34" charset="-122"/>
              </a:rPr>
              <a:t>属性</a:t>
            </a:r>
            <a:r>
              <a:rPr lang="en-US" altLang="zh-CN" sz="2000" dirty="0">
                <a:latin typeface="Tahoma" panose="020B0604030504040204" pitchFamily="34" charset="0"/>
                <a:ea typeface="微软雅黑" panose="020B0503020204020204" pitchFamily="34" charset="-122"/>
              </a:rPr>
              <a:t>:</a:t>
            </a:r>
          </a:p>
          <a:p>
            <a:pPr>
              <a:buFontTx/>
              <a:buChar char="•"/>
            </a:pPr>
            <a:r>
              <a:rPr lang="zh-CN" altLang="en-US" sz="1800" dirty="0">
                <a:latin typeface="Tahoma" panose="020B0604030504040204" pitchFamily="34" charset="0"/>
                <a:ea typeface="微软雅黑" panose="020B0503020204020204" pitchFamily="34" charset="-122"/>
              </a:rPr>
              <a:t>图像特征</a:t>
            </a:r>
            <a:r>
              <a:rPr lang="en-US" altLang="zh-CN" sz="1800" dirty="0">
                <a:latin typeface="Tahoma" panose="020B0604030504040204" pitchFamily="34" charset="0"/>
                <a:ea typeface="微软雅黑" panose="020B0503020204020204" pitchFamily="34" charset="-122"/>
              </a:rPr>
              <a:t>, </a:t>
            </a:r>
          </a:p>
          <a:p>
            <a:pPr>
              <a:buFontTx/>
              <a:buChar char="•"/>
            </a:pPr>
            <a:r>
              <a:rPr lang="zh-CN" altLang="en-US" sz="1800" dirty="0">
                <a:latin typeface="Tahoma" panose="020B0604030504040204" pitchFamily="34" charset="0"/>
                <a:ea typeface="微软雅黑" panose="020B0503020204020204" pitchFamily="34" charset="-122"/>
              </a:rPr>
              <a:t>接收光场等信息</a:t>
            </a:r>
            <a:endParaRPr lang="en-US" altLang="zh-CN" sz="1800"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7528325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2785B7F-FD41-44FC-89EC-C1644F26FABC}"/>
              </a:ext>
            </a:extLst>
          </p:cNvPr>
          <p:cNvSpPr>
            <a:spLocks noGrp="1"/>
          </p:cNvSpPr>
          <p:nvPr>
            <p:ph type="title"/>
          </p:nvPr>
        </p:nvSpPr>
        <p:spPr/>
        <p:txBody>
          <a:bodyPr>
            <a:normAutofit/>
          </a:bodyPr>
          <a:lstStyle/>
          <a:p>
            <a:r>
              <a:rPr lang="en-US" altLang="zh-CN" sz="5400" b="1" dirty="0"/>
              <a:t>Alpha Go</a:t>
            </a:r>
            <a:endParaRPr lang="zh-CN" altLang="en-US" sz="5400" b="1" dirty="0"/>
          </a:p>
        </p:txBody>
      </p:sp>
      <p:sp>
        <p:nvSpPr>
          <p:cNvPr id="3" name="内容占位符 2">
            <a:extLst>
              <a:ext uri="{FF2B5EF4-FFF2-40B4-BE49-F238E27FC236}">
                <a16:creationId xmlns="" xmlns:a16="http://schemas.microsoft.com/office/drawing/2014/main" id="{248BD065-1208-4CA3-A44C-A880600C1C98}"/>
              </a:ext>
            </a:extLst>
          </p:cNvPr>
          <p:cNvSpPr>
            <a:spLocks noGrp="1"/>
          </p:cNvSpPr>
          <p:nvPr>
            <p:ph idx="1"/>
          </p:nvPr>
        </p:nvSpPr>
        <p:spPr/>
        <p:txBody>
          <a:bodyPr/>
          <a:lstStyle/>
          <a:p>
            <a:endParaRPr lang="zh-CN" altLang="en-US" dirty="0"/>
          </a:p>
        </p:txBody>
      </p:sp>
      <p:sp>
        <p:nvSpPr>
          <p:cNvPr id="4" name="灯片编号占位符 3">
            <a:extLst>
              <a:ext uri="{FF2B5EF4-FFF2-40B4-BE49-F238E27FC236}">
                <a16:creationId xmlns="" xmlns:a16="http://schemas.microsoft.com/office/drawing/2014/main" id="{D045C2F9-8B9B-4351-B832-067B36CC93E4}"/>
              </a:ext>
            </a:extLst>
          </p:cNvPr>
          <p:cNvSpPr>
            <a:spLocks noGrp="1"/>
          </p:cNvSpPr>
          <p:nvPr>
            <p:ph type="sldNum" sz="quarter" idx="12"/>
          </p:nvPr>
        </p:nvSpPr>
        <p:spPr/>
        <p:txBody>
          <a:bodyPr/>
          <a:lstStyle/>
          <a:p>
            <a:fld id="{5F8E3D9E-0B09-9345-B286-EB2EB76A2E3E}" type="slidenum">
              <a:rPr kumimoji="1" lang="zh-CN" altLang="en-US" smtClean="0"/>
              <a:pPr/>
              <a:t>51</a:t>
            </a:fld>
            <a:endParaRPr kumimoji="1" lang="zh-CN" altLang="en-US"/>
          </a:p>
        </p:txBody>
      </p:sp>
      <p:pic>
        <p:nvPicPr>
          <p:cNvPr id="22530" name="Picture 2" descr="AlphaGo: its creator on the computer that learns by thinking | Artificial  intelligence (AI) | The Guardian">
            <a:extLst>
              <a:ext uri="{FF2B5EF4-FFF2-40B4-BE49-F238E27FC236}">
                <a16:creationId xmlns="" xmlns:a16="http://schemas.microsoft.com/office/drawing/2014/main" id="{470FBEA0-1FB2-4A34-A812-04A793D02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963" y="1910676"/>
            <a:ext cx="4733131" cy="2840037"/>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DeepMind computer teaches itself to become world&amp;#39;s best Go player |  Financial Times">
            <a:extLst>
              <a:ext uri="{FF2B5EF4-FFF2-40B4-BE49-F238E27FC236}">
                <a16:creationId xmlns="" xmlns:a16="http://schemas.microsoft.com/office/drawing/2014/main" id="{8658F495-90FF-4DAF-83F2-6D7B7CE40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040" y="3719100"/>
            <a:ext cx="4733131" cy="2662237"/>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 xmlns:a16="http://schemas.microsoft.com/office/drawing/2014/main" id="{9B224473-1D89-4670-8663-64F6DE75DBEC}"/>
              </a:ext>
            </a:extLst>
          </p:cNvPr>
          <p:cNvSpPr txBox="1"/>
          <p:nvPr/>
        </p:nvSpPr>
        <p:spPr>
          <a:xfrm>
            <a:off x="5585094" y="2004562"/>
            <a:ext cx="1915909" cy="369332"/>
          </a:xfrm>
          <a:prstGeom prst="rect">
            <a:avLst/>
          </a:prstGeom>
          <a:noFill/>
        </p:spPr>
        <p:txBody>
          <a:bodyPr wrap="none" rtlCol="0">
            <a:spAutoFit/>
          </a:bodyPr>
          <a:lstStyle/>
          <a:p>
            <a:r>
              <a:rPr lang="en-US" altLang="zh-CN" dirty="0">
                <a:ea typeface="微软雅黑" panose="020B0503020204020204" pitchFamily="34" charset="-122"/>
              </a:rPr>
              <a:t>AlphaGo</a:t>
            </a:r>
            <a:r>
              <a:rPr lang="zh-CN" altLang="en-US" dirty="0">
                <a:ea typeface="微软雅黑" panose="020B0503020204020204" pitchFamily="34" charset="-122"/>
              </a:rPr>
              <a:t>和李世石</a:t>
            </a:r>
          </a:p>
        </p:txBody>
      </p:sp>
      <p:sp>
        <p:nvSpPr>
          <p:cNvPr id="8" name="文本框 7">
            <a:extLst>
              <a:ext uri="{FF2B5EF4-FFF2-40B4-BE49-F238E27FC236}">
                <a16:creationId xmlns="" xmlns:a16="http://schemas.microsoft.com/office/drawing/2014/main" id="{D7611781-3F07-427F-AC55-CE79DDFA6961}"/>
              </a:ext>
            </a:extLst>
          </p:cNvPr>
          <p:cNvSpPr txBox="1"/>
          <p:nvPr/>
        </p:nvSpPr>
        <p:spPr>
          <a:xfrm>
            <a:off x="7559094" y="3268063"/>
            <a:ext cx="1685077" cy="369332"/>
          </a:xfrm>
          <a:prstGeom prst="rect">
            <a:avLst/>
          </a:prstGeom>
          <a:noFill/>
        </p:spPr>
        <p:txBody>
          <a:bodyPr wrap="none" rtlCol="0">
            <a:spAutoFit/>
          </a:bodyPr>
          <a:lstStyle/>
          <a:p>
            <a:r>
              <a:rPr lang="en-US" altLang="zh-CN" dirty="0">
                <a:ea typeface="微软雅黑" panose="020B0503020204020204" pitchFamily="34" charset="-122"/>
              </a:rPr>
              <a:t>AlphaGo</a:t>
            </a:r>
            <a:r>
              <a:rPr lang="zh-CN" altLang="en-US" dirty="0">
                <a:ea typeface="微软雅黑" panose="020B0503020204020204" pitchFamily="34" charset="-122"/>
              </a:rPr>
              <a:t>和柯洁</a:t>
            </a:r>
          </a:p>
        </p:txBody>
      </p:sp>
      <p:sp>
        <p:nvSpPr>
          <p:cNvPr id="6" name="矩形 5">
            <a:extLst>
              <a:ext uri="{FF2B5EF4-FFF2-40B4-BE49-F238E27FC236}">
                <a16:creationId xmlns="" xmlns:a16="http://schemas.microsoft.com/office/drawing/2014/main" id="{28AA008F-CA06-43C3-AC17-CBF800FFAAD5}"/>
              </a:ext>
            </a:extLst>
          </p:cNvPr>
          <p:cNvSpPr/>
          <p:nvPr/>
        </p:nvSpPr>
        <p:spPr>
          <a:xfrm>
            <a:off x="26047" y="5252472"/>
            <a:ext cx="4730750" cy="923330"/>
          </a:xfrm>
          <a:prstGeom prst="rect">
            <a:avLst/>
          </a:prstGeom>
        </p:spPr>
        <p:txBody>
          <a:bodyPr>
            <a:spAutoFit/>
          </a:bodyPr>
          <a:lstStyle/>
          <a:p>
            <a:r>
              <a:rPr lang="en-US" altLang="zh-CN" b="1" dirty="0">
                <a:solidFill>
                  <a:srgbClr val="000000"/>
                </a:solidFill>
                <a:latin typeface="NimbusSanL-Bold"/>
                <a:ea typeface="微软雅黑" panose="020B0503020204020204" pitchFamily="34" charset="-122"/>
              </a:rPr>
              <a:t>Mastering the Game of Go with Deep Neural Networks and Tree Search,</a:t>
            </a:r>
            <a:r>
              <a:rPr lang="zh-CN" altLang="en-US" b="1" dirty="0">
                <a:solidFill>
                  <a:srgbClr val="000000"/>
                </a:solidFill>
                <a:latin typeface="NimbusSanL-Bold"/>
                <a:ea typeface="微软雅黑" panose="020B0503020204020204" pitchFamily="34" charset="-122"/>
              </a:rPr>
              <a:t> </a:t>
            </a:r>
            <a:r>
              <a:rPr lang="en-US" altLang="zh-CN" dirty="0">
                <a:ea typeface="微软雅黑" panose="020B0503020204020204" pitchFamily="34" charset="-122"/>
              </a:rPr>
              <a:t>2017</a:t>
            </a:r>
            <a:br>
              <a:rPr lang="en-US" altLang="zh-CN" dirty="0">
                <a:ea typeface="微软雅黑" panose="020B0503020204020204" pitchFamily="34" charset="-122"/>
              </a:rPr>
            </a:br>
            <a:endParaRPr lang="zh-CN" altLang="en-US" dirty="0">
              <a:ea typeface="微软雅黑" panose="020B0503020204020204" pitchFamily="34" charset="-122"/>
            </a:endParaRPr>
          </a:p>
        </p:txBody>
      </p:sp>
      <p:sp>
        <p:nvSpPr>
          <p:cNvPr id="7" name="文本框 6">
            <a:extLst>
              <a:ext uri="{FF2B5EF4-FFF2-40B4-BE49-F238E27FC236}">
                <a16:creationId xmlns="" xmlns:a16="http://schemas.microsoft.com/office/drawing/2014/main" id="{B6C6D93F-8237-48B4-A712-A4C5D0B39D9E}"/>
              </a:ext>
            </a:extLst>
          </p:cNvPr>
          <p:cNvSpPr txBox="1"/>
          <p:nvPr/>
        </p:nvSpPr>
        <p:spPr>
          <a:xfrm>
            <a:off x="26047" y="5864618"/>
            <a:ext cx="3416320" cy="646331"/>
          </a:xfrm>
          <a:prstGeom prst="rect">
            <a:avLst/>
          </a:prstGeom>
          <a:noFill/>
        </p:spPr>
        <p:txBody>
          <a:bodyPr wrap="none" rtlCol="0">
            <a:spAutoFit/>
          </a:bodyPr>
          <a:lstStyle/>
          <a:p>
            <a:r>
              <a:rPr lang="zh-CN" altLang="en-US" dirty="0">
                <a:ea typeface="微软雅黑" panose="020B0503020204020204" pitchFamily="34" charset="-122"/>
              </a:rPr>
              <a:t>深度神经网络：价值网、策略网</a:t>
            </a:r>
            <a:endParaRPr lang="en-US" altLang="zh-CN" dirty="0">
              <a:ea typeface="微软雅黑" panose="020B0503020204020204" pitchFamily="34" charset="-122"/>
            </a:endParaRPr>
          </a:p>
          <a:p>
            <a:r>
              <a:rPr lang="zh-CN" altLang="en-US" dirty="0">
                <a:ea typeface="微软雅黑" panose="020B0503020204020204" pitchFamily="34" charset="-122"/>
              </a:rPr>
              <a:t>监督学习和强化学习训练</a:t>
            </a:r>
          </a:p>
        </p:txBody>
      </p:sp>
    </p:spTree>
    <p:extLst>
      <p:ext uri="{BB962C8B-B14F-4D97-AF65-F5344CB8AC3E}">
        <p14:creationId xmlns:p14="http://schemas.microsoft.com/office/powerpoint/2010/main" val="218414533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3C1E0F7-3DF5-4A44-8D25-CE0ADD84BBF8}"/>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通信调制格式识别</a:t>
            </a:r>
          </a:p>
        </p:txBody>
      </p:sp>
      <p:sp>
        <p:nvSpPr>
          <p:cNvPr id="4" name="灯片编号占位符 3">
            <a:extLst>
              <a:ext uri="{FF2B5EF4-FFF2-40B4-BE49-F238E27FC236}">
                <a16:creationId xmlns="" xmlns:a16="http://schemas.microsoft.com/office/drawing/2014/main" id="{95A00E1A-A873-4A52-8F1E-1623A2D09CEF}"/>
              </a:ext>
            </a:extLst>
          </p:cNvPr>
          <p:cNvSpPr>
            <a:spLocks noGrp="1"/>
          </p:cNvSpPr>
          <p:nvPr>
            <p:ph type="sldNum" sz="quarter" idx="12"/>
          </p:nvPr>
        </p:nvSpPr>
        <p:spPr/>
        <p:txBody>
          <a:bodyPr/>
          <a:lstStyle/>
          <a:p>
            <a:fld id="{5F8E3D9E-0B09-9345-B286-EB2EB76A2E3E}" type="slidenum">
              <a:rPr kumimoji="1" lang="zh-CN" altLang="en-US" smtClean="0"/>
              <a:pPr/>
              <a:t>52</a:t>
            </a:fld>
            <a:endParaRPr kumimoji="1" lang="zh-CN" altLang="en-US"/>
          </a:p>
        </p:txBody>
      </p:sp>
      <p:pic>
        <p:nvPicPr>
          <p:cNvPr id="5" name="图片 4">
            <a:extLst>
              <a:ext uri="{FF2B5EF4-FFF2-40B4-BE49-F238E27FC236}">
                <a16:creationId xmlns="" xmlns:a16="http://schemas.microsoft.com/office/drawing/2014/main" id="{5371C20D-D608-4C98-87EC-2A6CA73F7602}"/>
              </a:ext>
            </a:extLst>
          </p:cNvPr>
          <p:cNvPicPr>
            <a:picLocks noChangeAspect="1"/>
          </p:cNvPicPr>
          <p:nvPr/>
        </p:nvPicPr>
        <p:blipFill rotWithShape="1">
          <a:blip r:embed="rId2"/>
          <a:srcRect b="50035"/>
          <a:stretch/>
        </p:blipFill>
        <p:spPr bwMode="auto">
          <a:xfrm>
            <a:off x="916220" y="1910675"/>
            <a:ext cx="1651403" cy="1667429"/>
          </a:xfrm>
          <a:prstGeom prst="rect">
            <a:avLst/>
          </a:prstGeom>
          <a:ln>
            <a:noFill/>
          </a:ln>
          <a:extLst>
            <a:ext uri="{53640926-AAD7-44D8-BBD7-CCE9431645EC}">
              <a14:shadowObscured xmlns:a14="http://schemas.microsoft.com/office/drawing/2010/main"/>
            </a:ext>
          </a:extLst>
        </p:spPr>
      </p:pic>
      <p:pic>
        <p:nvPicPr>
          <p:cNvPr id="6" name="图片 5" descr="https://upload.wikimedia.org/wikipedia/commons/thumb/3/39/Fsk.svg/300px-Fsk.svg.png">
            <a:extLst>
              <a:ext uri="{FF2B5EF4-FFF2-40B4-BE49-F238E27FC236}">
                <a16:creationId xmlns="" xmlns:a16="http://schemas.microsoft.com/office/drawing/2014/main" id="{DAABABC5-1A30-4FF3-B18F-0E2C80B8AE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04156" y="1910676"/>
            <a:ext cx="1667147" cy="1667429"/>
          </a:xfrm>
          <a:prstGeom prst="rect">
            <a:avLst/>
          </a:prstGeom>
          <a:noFill/>
          <a:ln>
            <a:noFill/>
          </a:ln>
        </p:spPr>
      </p:pic>
      <p:pic>
        <p:nvPicPr>
          <p:cNvPr id="7" name="图片 6" descr="https://upload.wikimedia.org/wikipedia/commons/thumb/4/41/BPSK_Gray_Coded.svg/200px-BPSK_Gray_Coded.svg.png">
            <a:extLst>
              <a:ext uri="{FF2B5EF4-FFF2-40B4-BE49-F238E27FC236}">
                <a16:creationId xmlns="" xmlns:a16="http://schemas.microsoft.com/office/drawing/2014/main" id="{FAC54A90-F6F1-41E5-BBE4-EBD11F4BDD8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33231" y="3629329"/>
            <a:ext cx="1470580" cy="1524011"/>
          </a:xfrm>
          <a:prstGeom prst="rect">
            <a:avLst/>
          </a:prstGeom>
          <a:noFill/>
          <a:ln>
            <a:noFill/>
          </a:ln>
        </p:spPr>
      </p:pic>
      <p:pic>
        <p:nvPicPr>
          <p:cNvPr id="8" name="图片 7" descr="https://upload.wikimedia.org/wikipedia/commons/thumb/8/8f/QPSK_Gray_Coded.svg/200px-QPSK_Gray_Coded.svg.png">
            <a:extLst>
              <a:ext uri="{FF2B5EF4-FFF2-40B4-BE49-F238E27FC236}">
                <a16:creationId xmlns="" xmlns:a16="http://schemas.microsoft.com/office/drawing/2014/main" id="{CB224996-ED52-4B62-9BEB-AD0603503C9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96793" y="3623937"/>
            <a:ext cx="1470580" cy="1529403"/>
          </a:xfrm>
          <a:prstGeom prst="rect">
            <a:avLst/>
          </a:prstGeom>
          <a:noFill/>
          <a:ln>
            <a:noFill/>
          </a:ln>
        </p:spPr>
      </p:pic>
      <p:pic>
        <p:nvPicPr>
          <p:cNvPr id="9" name="图片 8" descr="https://upload.wikimedia.org/wikipedia/commons/thumb/6/6f/Rectangular_constellation_for_QAM.svg/220px-Rectangular_constellation_for_QAM.svg.png">
            <a:extLst>
              <a:ext uri="{FF2B5EF4-FFF2-40B4-BE49-F238E27FC236}">
                <a16:creationId xmlns="" xmlns:a16="http://schemas.microsoft.com/office/drawing/2014/main" id="{A94A84A0-41E5-470F-9D1C-BB4D5CC01F4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689317" y="2104229"/>
            <a:ext cx="2888781" cy="2898396"/>
          </a:xfrm>
          <a:prstGeom prst="rect">
            <a:avLst/>
          </a:prstGeom>
          <a:noFill/>
          <a:ln>
            <a:noFill/>
          </a:ln>
        </p:spPr>
      </p:pic>
      <p:pic>
        <p:nvPicPr>
          <p:cNvPr id="10" name="图片 9">
            <a:extLst>
              <a:ext uri="{FF2B5EF4-FFF2-40B4-BE49-F238E27FC236}">
                <a16:creationId xmlns="" xmlns:a16="http://schemas.microsoft.com/office/drawing/2014/main" id="{7747E6BF-45FA-4B88-9C81-D89A7EB76D77}"/>
              </a:ext>
            </a:extLst>
          </p:cNvPr>
          <p:cNvPicPr>
            <a:picLocks noChangeAspect="1"/>
          </p:cNvPicPr>
          <p:nvPr/>
        </p:nvPicPr>
        <p:blipFill>
          <a:blip r:embed="rId7"/>
          <a:stretch>
            <a:fillRect/>
          </a:stretch>
        </p:blipFill>
        <p:spPr>
          <a:xfrm>
            <a:off x="1138360" y="5266912"/>
            <a:ext cx="7058025" cy="1114425"/>
          </a:xfrm>
          <a:prstGeom prst="rect">
            <a:avLst/>
          </a:prstGeom>
        </p:spPr>
      </p:pic>
    </p:spTree>
    <p:extLst>
      <p:ext uri="{BB962C8B-B14F-4D97-AF65-F5344CB8AC3E}">
        <p14:creationId xmlns:p14="http://schemas.microsoft.com/office/powerpoint/2010/main" val="21553175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C38AE02-315E-4EC0-B506-9AE683113FE3}"/>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机器学习已经“无处不在”</a:t>
            </a:r>
          </a:p>
        </p:txBody>
      </p:sp>
      <p:sp>
        <p:nvSpPr>
          <p:cNvPr id="4" name="灯片编号占位符 3">
            <a:extLst>
              <a:ext uri="{FF2B5EF4-FFF2-40B4-BE49-F238E27FC236}">
                <a16:creationId xmlns="" xmlns:a16="http://schemas.microsoft.com/office/drawing/2014/main" id="{A418208C-6E3E-4973-A539-AA6DFDA7E4F7}"/>
              </a:ext>
            </a:extLst>
          </p:cNvPr>
          <p:cNvSpPr>
            <a:spLocks noGrp="1"/>
          </p:cNvSpPr>
          <p:nvPr>
            <p:ph type="sldNum" sz="quarter" idx="12"/>
          </p:nvPr>
        </p:nvSpPr>
        <p:spPr/>
        <p:txBody>
          <a:bodyPr/>
          <a:lstStyle/>
          <a:p>
            <a:fld id="{5F8E3D9E-0B09-9345-B286-EB2EB76A2E3E}" type="slidenum">
              <a:rPr kumimoji="1" lang="zh-CN" altLang="en-US" smtClean="0"/>
              <a:pPr/>
              <a:t>53</a:t>
            </a:fld>
            <a:endParaRPr kumimoji="1" lang="zh-CN" altLang="en-US"/>
          </a:p>
        </p:txBody>
      </p:sp>
      <p:pic>
        <p:nvPicPr>
          <p:cNvPr id="21506" name="Picture 2" descr="image.png">
            <a:extLst>
              <a:ext uri="{FF2B5EF4-FFF2-40B4-BE49-F238E27FC236}">
                <a16:creationId xmlns="" xmlns:a16="http://schemas.microsoft.com/office/drawing/2014/main" id="{86FF2E99-987D-46CF-9CE2-BA0D3D6002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011" y="1901509"/>
            <a:ext cx="2199589" cy="133546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 xmlns:a16="http://schemas.microsoft.com/office/drawing/2014/main" id="{B3F6950E-8E6C-4AF4-9523-68F67766F67C}"/>
              </a:ext>
            </a:extLst>
          </p:cNvPr>
          <p:cNvSpPr txBox="1"/>
          <p:nvPr/>
        </p:nvSpPr>
        <p:spPr>
          <a:xfrm>
            <a:off x="851964" y="3339992"/>
            <a:ext cx="1107996" cy="646331"/>
          </a:xfrm>
          <a:prstGeom prst="rect">
            <a:avLst/>
          </a:prstGeom>
          <a:noFill/>
        </p:spPr>
        <p:txBody>
          <a:bodyPr wrap="none" rtlCol="0">
            <a:spAutoFit/>
          </a:bodyPr>
          <a:lstStyle/>
          <a:p>
            <a:r>
              <a:rPr lang="zh-CN" altLang="en-US" dirty="0">
                <a:ea typeface="微软雅黑" panose="020B0503020204020204" pitchFamily="34" charset="-122"/>
              </a:rPr>
              <a:t>人脸识别</a:t>
            </a:r>
            <a:endParaRPr lang="en-US" altLang="zh-CN" dirty="0">
              <a:ea typeface="微软雅黑" panose="020B0503020204020204" pitchFamily="34" charset="-122"/>
            </a:endParaRPr>
          </a:p>
          <a:p>
            <a:r>
              <a:rPr lang="zh-CN" altLang="en-US" dirty="0">
                <a:ea typeface="微软雅黑" panose="020B0503020204020204" pitchFamily="34" charset="-122"/>
              </a:rPr>
              <a:t>表情识别</a:t>
            </a:r>
          </a:p>
        </p:txBody>
      </p:sp>
      <p:pic>
        <p:nvPicPr>
          <p:cNvPr id="21508" name="Picture 4" descr="https://support.huaweicloud.com/api-ocr/zh-cn_image_0288040889.png">
            <a:extLst>
              <a:ext uri="{FF2B5EF4-FFF2-40B4-BE49-F238E27FC236}">
                <a16:creationId xmlns="" xmlns:a16="http://schemas.microsoft.com/office/drawing/2014/main" id="{0D0ACA53-2675-4912-9332-79BC7C456E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713" y="1901509"/>
            <a:ext cx="2761033" cy="133038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 xmlns:a16="http://schemas.microsoft.com/office/drawing/2014/main" id="{C7C7B6E8-1760-4242-A39F-4F23A448022E}"/>
              </a:ext>
            </a:extLst>
          </p:cNvPr>
          <p:cNvSpPr txBox="1"/>
          <p:nvPr/>
        </p:nvSpPr>
        <p:spPr>
          <a:xfrm>
            <a:off x="3728720" y="3396353"/>
            <a:ext cx="1107996" cy="369332"/>
          </a:xfrm>
          <a:prstGeom prst="rect">
            <a:avLst/>
          </a:prstGeom>
          <a:noFill/>
        </p:spPr>
        <p:txBody>
          <a:bodyPr wrap="none" rtlCol="0">
            <a:spAutoFit/>
          </a:bodyPr>
          <a:lstStyle/>
          <a:p>
            <a:r>
              <a:rPr lang="zh-CN" altLang="en-US" dirty="0">
                <a:ea typeface="微软雅黑" panose="020B0503020204020204" pitchFamily="34" charset="-122"/>
              </a:rPr>
              <a:t>车牌识别</a:t>
            </a:r>
          </a:p>
        </p:txBody>
      </p:sp>
      <p:pic>
        <p:nvPicPr>
          <p:cNvPr id="9" name="图片 8" descr="ws_BB26.tmp">
            <a:extLst>
              <a:ext uri="{FF2B5EF4-FFF2-40B4-BE49-F238E27FC236}">
                <a16:creationId xmlns="" xmlns:a16="http://schemas.microsoft.com/office/drawing/2014/main" id="{2673E922-6438-4695-B14D-EBE24AB788C5}"/>
              </a:ext>
            </a:extLst>
          </p:cNvPr>
          <p:cNvPicPr>
            <a:picLocks/>
          </p:cNvPicPr>
          <p:nvPr/>
        </p:nvPicPr>
        <p:blipFill>
          <a:blip r:embed="rId6" cstate="print"/>
          <a:stretch>
            <a:fillRect/>
          </a:stretch>
        </p:blipFill>
        <p:spPr>
          <a:xfrm>
            <a:off x="6263072" y="1804343"/>
            <a:ext cx="2199590" cy="1800016"/>
          </a:xfrm>
          <a:prstGeom prst="rect">
            <a:avLst/>
          </a:prstGeom>
        </p:spPr>
      </p:pic>
      <p:sp>
        <p:nvSpPr>
          <p:cNvPr id="10" name="文本框 9">
            <a:extLst>
              <a:ext uri="{FF2B5EF4-FFF2-40B4-BE49-F238E27FC236}">
                <a16:creationId xmlns="" xmlns:a16="http://schemas.microsoft.com/office/drawing/2014/main" id="{B8BF9090-AA34-4027-8FEE-DE64994902B2}"/>
              </a:ext>
            </a:extLst>
          </p:cNvPr>
          <p:cNvSpPr txBox="1"/>
          <p:nvPr/>
        </p:nvSpPr>
        <p:spPr>
          <a:xfrm>
            <a:off x="6642983" y="3549650"/>
            <a:ext cx="1569660" cy="369332"/>
          </a:xfrm>
          <a:prstGeom prst="rect">
            <a:avLst/>
          </a:prstGeom>
          <a:noFill/>
        </p:spPr>
        <p:txBody>
          <a:bodyPr wrap="none" rtlCol="0">
            <a:spAutoFit/>
          </a:bodyPr>
          <a:lstStyle/>
          <a:p>
            <a:r>
              <a:rPr lang="zh-CN" altLang="en-US" dirty="0">
                <a:ea typeface="微软雅黑" panose="020B0503020204020204" pitchFamily="34" charset="-122"/>
              </a:rPr>
              <a:t>网络入侵检测</a:t>
            </a:r>
          </a:p>
        </p:txBody>
      </p:sp>
      <p:pic>
        <p:nvPicPr>
          <p:cNvPr id="11" name="图片 10" descr="ws_BB04.tmp">
            <a:extLst>
              <a:ext uri="{FF2B5EF4-FFF2-40B4-BE49-F238E27FC236}">
                <a16:creationId xmlns="" xmlns:a16="http://schemas.microsoft.com/office/drawing/2014/main" id="{DEFC5D27-D698-45EE-B108-060CC089022F}"/>
              </a:ext>
            </a:extLst>
          </p:cNvPr>
          <p:cNvPicPr>
            <a:picLocks/>
          </p:cNvPicPr>
          <p:nvPr/>
        </p:nvPicPr>
        <p:blipFill>
          <a:blip r:embed="rId7" cstate="print"/>
          <a:stretch>
            <a:fillRect/>
          </a:stretch>
        </p:blipFill>
        <p:spPr>
          <a:xfrm>
            <a:off x="252342" y="4089341"/>
            <a:ext cx="2307240" cy="1865837"/>
          </a:xfrm>
          <a:prstGeom prst="rect">
            <a:avLst/>
          </a:prstGeom>
        </p:spPr>
      </p:pic>
      <p:sp>
        <p:nvSpPr>
          <p:cNvPr id="12" name="文本框 11">
            <a:extLst>
              <a:ext uri="{FF2B5EF4-FFF2-40B4-BE49-F238E27FC236}">
                <a16:creationId xmlns="" xmlns:a16="http://schemas.microsoft.com/office/drawing/2014/main" id="{209A88B4-D01A-45E9-937F-5105B7BEA8FF}"/>
              </a:ext>
            </a:extLst>
          </p:cNvPr>
          <p:cNvSpPr txBox="1"/>
          <p:nvPr/>
        </p:nvSpPr>
        <p:spPr>
          <a:xfrm>
            <a:off x="736548" y="6040712"/>
            <a:ext cx="1338828" cy="369332"/>
          </a:xfrm>
          <a:prstGeom prst="rect">
            <a:avLst/>
          </a:prstGeom>
          <a:noFill/>
        </p:spPr>
        <p:txBody>
          <a:bodyPr wrap="none" rtlCol="0">
            <a:spAutoFit/>
          </a:bodyPr>
          <a:lstStyle/>
          <a:p>
            <a:r>
              <a:rPr lang="zh-CN" altLang="en-US" dirty="0">
                <a:ea typeface="微软雅黑" panose="020B0503020204020204" pitchFamily="34" charset="-122"/>
              </a:rPr>
              <a:t>生物信息学</a:t>
            </a:r>
          </a:p>
        </p:txBody>
      </p:sp>
      <p:pic>
        <p:nvPicPr>
          <p:cNvPr id="6" name="88493d76-337d-11eb-8070-026f3d3b045d">
            <a:hlinkClick r:id="" action="ppaction://media"/>
            <a:extLst>
              <a:ext uri="{FF2B5EF4-FFF2-40B4-BE49-F238E27FC236}">
                <a16:creationId xmlns="" xmlns:a16="http://schemas.microsoft.com/office/drawing/2014/main" id="{5E5B2D54-BC7D-4F78-8980-774F9337DCB4}"/>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629957" y="3899520"/>
            <a:ext cx="4154805" cy="2335974"/>
          </a:xfrm>
          <a:prstGeom prst="rect">
            <a:avLst/>
          </a:prstGeom>
        </p:spPr>
      </p:pic>
      <p:sp>
        <p:nvSpPr>
          <p:cNvPr id="7" name="矩形 6">
            <a:extLst>
              <a:ext uri="{FF2B5EF4-FFF2-40B4-BE49-F238E27FC236}">
                <a16:creationId xmlns="" xmlns:a16="http://schemas.microsoft.com/office/drawing/2014/main" id="{513C6694-E64B-430A-9709-734F5FC3DA53}"/>
              </a:ext>
            </a:extLst>
          </p:cNvPr>
          <p:cNvSpPr/>
          <p:nvPr/>
        </p:nvSpPr>
        <p:spPr>
          <a:xfrm>
            <a:off x="3486588" y="6213357"/>
            <a:ext cx="2262158" cy="369332"/>
          </a:xfrm>
          <a:prstGeom prst="rect">
            <a:avLst/>
          </a:prstGeom>
        </p:spPr>
        <p:txBody>
          <a:bodyPr wrap="none">
            <a:spAutoFit/>
          </a:bodyPr>
          <a:lstStyle/>
          <a:p>
            <a:r>
              <a:rPr lang="zh-CN" altLang="en-US" dirty="0">
                <a:ea typeface="微软雅黑" panose="020B0503020204020204" pitchFamily="34" charset="-122"/>
              </a:rPr>
              <a:t>蛋白质分子折叠预测</a:t>
            </a:r>
          </a:p>
        </p:txBody>
      </p:sp>
      <p:pic>
        <p:nvPicPr>
          <p:cNvPr id="15" name="图片 14" descr="天猫首页扫雷达福利红包亲测10元无门槛红包3.7可用- 网赚活动网">
            <a:extLst>
              <a:ext uri="{FF2B5EF4-FFF2-40B4-BE49-F238E27FC236}">
                <a16:creationId xmlns="" xmlns:a16="http://schemas.microsoft.com/office/drawing/2014/main" id="{75989053-6AC4-4A9B-BFCC-DD08380C5A96}"/>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99037" y="4302439"/>
            <a:ext cx="2376000" cy="1439640"/>
          </a:xfrm>
          <a:prstGeom prst="rect">
            <a:avLst/>
          </a:prstGeom>
          <a:noFill/>
          <a:ln>
            <a:noFill/>
          </a:ln>
        </p:spPr>
      </p:pic>
      <p:sp>
        <p:nvSpPr>
          <p:cNvPr id="16" name="文本框 15">
            <a:extLst>
              <a:ext uri="{FF2B5EF4-FFF2-40B4-BE49-F238E27FC236}">
                <a16:creationId xmlns="" xmlns:a16="http://schemas.microsoft.com/office/drawing/2014/main" id="{157BB1F1-836D-498A-A70F-2512FB5C4D44}"/>
              </a:ext>
            </a:extLst>
          </p:cNvPr>
          <p:cNvSpPr txBox="1"/>
          <p:nvPr/>
        </p:nvSpPr>
        <p:spPr>
          <a:xfrm>
            <a:off x="6906682" y="5875017"/>
            <a:ext cx="1569660" cy="646331"/>
          </a:xfrm>
          <a:prstGeom prst="rect">
            <a:avLst/>
          </a:prstGeom>
          <a:noFill/>
        </p:spPr>
        <p:txBody>
          <a:bodyPr wrap="none" rtlCol="0">
            <a:spAutoFit/>
          </a:bodyPr>
          <a:lstStyle/>
          <a:p>
            <a:pPr algn="ctr"/>
            <a:r>
              <a:rPr lang="zh-CN" altLang="en-US" dirty="0">
                <a:ea typeface="微软雅黑" panose="020B0503020204020204" pitchFamily="34" charset="-122"/>
              </a:rPr>
              <a:t>“千人千面”</a:t>
            </a:r>
            <a:endParaRPr lang="en-US" altLang="zh-CN" dirty="0">
              <a:ea typeface="微软雅黑" panose="020B0503020204020204" pitchFamily="34" charset="-122"/>
            </a:endParaRPr>
          </a:p>
          <a:p>
            <a:pPr algn="ctr"/>
            <a:r>
              <a:rPr lang="zh-CN" altLang="en-US" dirty="0">
                <a:ea typeface="微软雅黑" panose="020B0503020204020204" pitchFamily="34" charset="-122"/>
              </a:rPr>
              <a:t>广告推荐</a:t>
            </a:r>
          </a:p>
        </p:txBody>
      </p:sp>
      <p:pic>
        <p:nvPicPr>
          <p:cNvPr id="18" name="图形 17">
            <a:extLst>
              <a:ext uri="{FF2B5EF4-FFF2-40B4-BE49-F238E27FC236}">
                <a16:creationId xmlns="" xmlns:a16="http://schemas.microsoft.com/office/drawing/2014/main" id="{A67F6391-C7C2-4B32-9F4E-D6E64F1B2C2E}"/>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5557047" y="5685913"/>
            <a:ext cx="952500" cy="952500"/>
          </a:xfrm>
          <a:prstGeom prst="rect">
            <a:avLst/>
          </a:prstGeom>
        </p:spPr>
      </p:pic>
    </p:spTree>
    <p:extLst>
      <p:ext uri="{BB962C8B-B14F-4D97-AF65-F5344CB8AC3E}">
        <p14:creationId xmlns:p14="http://schemas.microsoft.com/office/powerpoint/2010/main" val="98963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Mini discussion: Machine </a:t>
            </a:r>
            <a:r>
              <a:rPr lang="en-US" dirty="0"/>
              <a:t>Learning is everywhere. Any risk?</a:t>
            </a:r>
          </a:p>
        </p:txBody>
      </p:sp>
      <p:sp>
        <p:nvSpPr>
          <p:cNvPr id="4" name="Slide Number Placeholder 3"/>
          <p:cNvSpPr>
            <a:spLocks noGrp="1"/>
          </p:cNvSpPr>
          <p:nvPr>
            <p:ph type="sldNum" sz="quarter" idx="12"/>
          </p:nvPr>
        </p:nvSpPr>
        <p:spPr/>
        <p:txBody>
          <a:bodyPr/>
          <a:lstStyle/>
          <a:p>
            <a:fld id="{5F8E3D9E-0B09-9345-B286-EB2EB76A2E3E}" type="slidenum">
              <a:rPr kumimoji="1" lang="zh-CN" altLang="en-US" smtClean="0"/>
              <a:pPr/>
              <a:t>54</a:t>
            </a:fld>
            <a:endParaRPr kumimoji="1" lang="zh-CN" altLang="en-US"/>
          </a:p>
        </p:txBody>
      </p:sp>
      <p:pic>
        <p:nvPicPr>
          <p:cNvPr id="4098" name="Picture 2" descr="https://i.pinimg.com/564x/47/14/eb/4714eb4d37d451c394b904197e40c4d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5200" y="2349500"/>
            <a:ext cx="5362575" cy="30194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91422" y="5368925"/>
            <a:ext cx="5888978" cy="246221"/>
          </a:xfrm>
          <a:prstGeom prst="rect">
            <a:avLst/>
          </a:prstGeom>
        </p:spPr>
        <p:txBody>
          <a:bodyPr wrap="square">
            <a:spAutoFit/>
          </a:bodyPr>
          <a:lstStyle/>
          <a:p>
            <a:r>
              <a:rPr lang="en-US" sz="1000" dirty="0">
                <a:solidFill>
                  <a:srgbClr val="757575"/>
                </a:solidFill>
                <a:latin typeface="sohne" charset="0"/>
              </a:rPr>
              <a:t>Source — </a:t>
            </a:r>
            <a:r>
              <a:rPr lang="en-US" sz="1000" u="sng" dirty="0">
                <a:latin typeface="sohne" charset="0"/>
                <a:hlinkClick r:id="rId4"/>
              </a:rPr>
              <a:t>https://www.reddit.com/r/memes/comments/8s6wq1/terrifying_artificial_intelligence</a:t>
            </a:r>
            <a:endParaRPr lang="en-US" sz="1000" dirty="0"/>
          </a:p>
        </p:txBody>
      </p:sp>
    </p:spTree>
    <p:extLst>
      <p:ext uri="{BB962C8B-B14F-4D97-AF65-F5344CB8AC3E}">
        <p14:creationId xmlns:p14="http://schemas.microsoft.com/office/powerpoint/2010/main" val="7352286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617356E-D8D3-443B-B696-93D8BE897003}"/>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大纲</a:t>
            </a:r>
          </a:p>
        </p:txBody>
      </p:sp>
      <p:sp>
        <p:nvSpPr>
          <p:cNvPr id="3" name="内容占位符 2">
            <a:extLst>
              <a:ext uri="{FF2B5EF4-FFF2-40B4-BE49-F238E27FC236}">
                <a16:creationId xmlns="" xmlns:a16="http://schemas.microsoft.com/office/drawing/2014/main" id="{51E5EBCE-EE64-4B7B-A7DC-D65E25437A8E}"/>
              </a:ext>
            </a:extLst>
          </p:cNvPr>
          <p:cNvSpPr>
            <a:spLocks noGrp="1"/>
          </p:cNvSpPr>
          <p:nvPr>
            <p:ph idx="1"/>
          </p:nvPr>
        </p:nvSpPr>
        <p:spPr/>
        <p:txBody>
          <a:bodyPr>
            <a:normAutofit/>
          </a:bodyPr>
          <a:lstStyle/>
          <a:p>
            <a:pPr>
              <a:buFont typeface="Wingdings" panose="05000000000000000000" pitchFamily="2" charset="2"/>
              <a:buChar char="n"/>
            </a:pPr>
            <a:r>
              <a:rPr lang="zh-CN" altLang="en-US" sz="3200" b="1" dirty="0">
                <a:solidFill>
                  <a:srgbClr val="404040"/>
                </a:solidFill>
                <a:latin typeface="微软雅黑" panose="020B0503020204020204" pitchFamily="34" charset="-122"/>
                <a:ea typeface="微软雅黑" panose="020B0503020204020204" pitchFamily="34" charset="-122"/>
              </a:rPr>
              <a:t>机器学习的起源、内涵、动机</a:t>
            </a:r>
            <a:endParaRPr lang="en-US" altLang="zh-CN" sz="3200" b="1" dirty="0">
              <a:solidFill>
                <a:srgbClr val="404040"/>
              </a:solidFill>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latin typeface="微软雅黑" panose="020B0503020204020204" pitchFamily="34" charset="-122"/>
                <a:ea typeface="微软雅黑" panose="020B0503020204020204" pitchFamily="34" charset="-122"/>
              </a:rPr>
              <a:t>机器学习主要算法</a:t>
            </a:r>
            <a:endParaRPr lang="en-US" altLang="zh-CN" sz="32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latin typeface="微软雅黑" panose="020B0503020204020204" pitchFamily="34" charset="-122"/>
                <a:ea typeface="微软雅黑" panose="020B0503020204020204" pitchFamily="34" charset="-122"/>
              </a:rPr>
              <a:t>机器学习主要应用</a:t>
            </a:r>
            <a:endParaRPr lang="en-US" altLang="zh-CN" sz="32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solidFill>
                  <a:srgbClr val="FF0000"/>
                </a:solidFill>
                <a:latin typeface="微软雅黑" panose="020B0503020204020204" pitchFamily="34" charset="-122"/>
                <a:ea typeface="微软雅黑" panose="020B0503020204020204" pitchFamily="34" charset="-122"/>
              </a:rPr>
              <a:t>机器学习算法实现</a:t>
            </a:r>
            <a:endParaRPr lang="en-US" altLang="zh-CN" sz="3200" b="1" dirty="0">
              <a:solidFill>
                <a:srgbClr val="FF0000"/>
              </a:solidFill>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latin typeface="微软雅黑" panose="020B0503020204020204" pitchFamily="34" charset="-122"/>
                <a:ea typeface="微软雅黑" panose="020B0503020204020204" pitchFamily="34" charset="-122"/>
              </a:rPr>
              <a:t>前置基础知识</a:t>
            </a:r>
            <a:endParaRPr lang="en-US" altLang="zh-CN" sz="32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latin typeface="微软雅黑" panose="020B0503020204020204" pitchFamily="34" charset="-122"/>
                <a:ea typeface="微软雅黑" panose="020B0503020204020204" pitchFamily="34" charset="-122"/>
              </a:rPr>
              <a:t>本课程介绍</a:t>
            </a:r>
          </a:p>
        </p:txBody>
      </p:sp>
      <p:sp>
        <p:nvSpPr>
          <p:cNvPr id="4" name="灯片编号占位符 3">
            <a:extLst>
              <a:ext uri="{FF2B5EF4-FFF2-40B4-BE49-F238E27FC236}">
                <a16:creationId xmlns="" xmlns:a16="http://schemas.microsoft.com/office/drawing/2014/main" id="{DBE6B763-00FD-431C-9A5C-B0FFE406E696}"/>
              </a:ext>
            </a:extLst>
          </p:cNvPr>
          <p:cNvSpPr>
            <a:spLocks noGrp="1"/>
          </p:cNvSpPr>
          <p:nvPr>
            <p:ph type="sldNum" sz="quarter" idx="12"/>
          </p:nvPr>
        </p:nvSpPr>
        <p:spPr/>
        <p:txBody>
          <a:bodyPr/>
          <a:lstStyle/>
          <a:p>
            <a:fld id="{5F8E3D9E-0B09-9345-B286-EB2EB76A2E3E}" type="slidenum">
              <a:rPr kumimoji="1" lang="zh-CN" altLang="en-US" smtClean="0"/>
              <a:pPr/>
              <a:t>55</a:t>
            </a:fld>
            <a:endParaRPr kumimoji="1" lang="zh-CN" altLang="en-US"/>
          </a:p>
        </p:txBody>
      </p:sp>
    </p:spTree>
    <p:extLst>
      <p:ext uri="{BB962C8B-B14F-4D97-AF65-F5344CB8AC3E}">
        <p14:creationId xmlns:p14="http://schemas.microsoft.com/office/powerpoint/2010/main" val="202054702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493D3A3-CC20-45C4-9AC8-9CB283DC3A9A}"/>
              </a:ext>
            </a:extLst>
          </p:cNvPr>
          <p:cNvSpPr>
            <a:spLocks noGrp="1"/>
          </p:cNvSpPr>
          <p:nvPr>
            <p:ph type="title"/>
          </p:nvPr>
        </p:nvSpPr>
        <p:spPr/>
        <p:txBody>
          <a:bodyPr/>
          <a:lstStyle/>
          <a:p>
            <a:r>
              <a:rPr lang="zh-CN" altLang="en-US" sz="5400" b="1" dirty="0">
                <a:latin typeface="微软雅黑" panose="020B0503020204020204" pitchFamily="34" charset="-122"/>
                <a:ea typeface="微软雅黑" panose="020B0503020204020204" pitchFamily="34" charset="-122"/>
              </a:rPr>
              <a:t>机器学习主要实现</a:t>
            </a:r>
            <a:endParaRPr lang="zh-CN" altLang="en-US" dirty="0"/>
          </a:p>
        </p:txBody>
      </p:sp>
      <p:sp>
        <p:nvSpPr>
          <p:cNvPr id="3" name="内容占位符 2">
            <a:extLst>
              <a:ext uri="{FF2B5EF4-FFF2-40B4-BE49-F238E27FC236}">
                <a16:creationId xmlns="" xmlns:a16="http://schemas.microsoft.com/office/drawing/2014/main" id="{58B0595D-3205-464C-8689-D0D5EFC5B338}"/>
              </a:ext>
            </a:extLst>
          </p:cNvPr>
          <p:cNvSpPr>
            <a:spLocks noGrp="1"/>
          </p:cNvSpPr>
          <p:nvPr>
            <p:ph idx="1"/>
          </p:nvPr>
        </p:nvSpPr>
        <p:spPr/>
        <p:txBody>
          <a:bodyPr>
            <a:normAutofit/>
          </a:bodyPr>
          <a:lstStyle/>
          <a:p>
            <a:r>
              <a:rPr lang="en-US" altLang="zh-CN" sz="2800" b="1" dirty="0"/>
              <a:t>Weka 3: Machine Learning Software in Java</a:t>
            </a:r>
          </a:p>
          <a:p>
            <a:pPr>
              <a:buFont typeface="Wingdings" panose="05000000000000000000" pitchFamily="2" charset="2"/>
              <a:buChar char="p"/>
            </a:pPr>
            <a:r>
              <a:rPr lang="en-US" altLang="zh-CN" dirty="0"/>
              <a:t>Weka </a:t>
            </a:r>
            <a:r>
              <a:rPr lang="zh-CN" altLang="en-US" dirty="0"/>
              <a:t>是用于数据挖掘任务的机器学习算法的集合。它包含用于数据准备、分类、回归、聚类、关联规则挖掘和可视化的工具。</a:t>
            </a:r>
          </a:p>
          <a:p>
            <a:pPr>
              <a:buFont typeface="Wingdings" panose="05000000000000000000" pitchFamily="2" charset="2"/>
              <a:buChar char="p"/>
            </a:pPr>
            <a:r>
              <a:rPr lang="en-US" altLang="zh-CN" dirty="0"/>
              <a:t>Weka </a:t>
            </a:r>
            <a:r>
              <a:rPr lang="zh-CN" altLang="en-US" dirty="0"/>
              <a:t>只在新西兰的岛屿上发现，是一种不会飞的鸟，具有好奇的天性。</a:t>
            </a:r>
            <a:endParaRPr lang="en-US" altLang="zh-CN" dirty="0"/>
          </a:p>
          <a:p>
            <a:pPr>
              <a:buFont typeface="Wingdings" panose="05000000000000000000" pitchFamily="2" charset="2"/>
              <a:buChar char="p"/>
            </a:pPr>
            <a:r>
              <a:rPr lang="en-US" altLang="zh-CN" dirty="0"/>
              <a:t>Weka </a:t>
            </a:r>
            <a:r>
              <a:rPr lang="zh-CN" altLang="en-US" dirty="0"/>
              <a:t>是根据</a:t>
            </a:r>
            <a:r>
              <a:rPr lang="en-US" altLang="zh-CN" dirty="0"/>
              <a:t>GNU </a:t>
            </a:r>
            <a:r>
              <a:rPr lang="zh-CN" altLang="en-US" dirty="0"/>
              <a:t>通用公共许可证发布的开源软件。</a:t>
            </a:r>
          </a:p>
          <a:p>
            <a:pPr>
              <a:buFont typeface="Wingdings" panose="05000000000000000000" pitchFamily="2" charset="2"/>
              <a:buChar char="p"/>
            </a:pPr>
            <a:r>
              <a:rPr lang="en-US" altLang="zh-CN" dirty="0"/>
              <a:t>Weka3 </a:t>
            </a:r>
            <a:r>
              <a:rPr lang="zh-CN" altLang="en-US" dirty="0"/>
              <a:t>支持</a:t>
            </a:r>
            <a:r>
              <a:rPr lang="zh-CN" altLang="en-US" dirty="0">
                <a:hlinkClick r:id="rId2"/>
              </a:rPr>
              <a:t>深度学习</a:t>
            </a:r>
            <a:r>
              <a:rPr lang="zh-CN" altLang="en-US" dirty="0"/>
              <a:t>！</a:t>
            </a:r>
          </a:p>
          <a:p>
            <a:endParaRPr lang="zh-CN" altLang="zh-CN" b="1" dirty="0"/>
          </a:p>
          <a:p>
            <a:endParaRPr lang="zh-CN" altLang="en-US" dirty="0"/>
          </a:p>
        </p:txBody>
      </p:sp>
      <p:sp>
        <p:nvSpPr>
          <p:cNvPr id="4" name="灯片编号占位符 3">
            <a:extLst>
              <a:ext uri="{FF2B5EF4-FFF2-40B4-BE49-F238E27FC236}">
                <a16:creationId xmlns="" xmlns:a16="http://schemas.microsoft.com/office/drawing/2014/main" id="{EB51A006-DA66-4836-808F-BC4D13385C81}"/>
              </a:ext>
            </a:extLst>
          </p:cNvPr>
          <p:cNvSpPr>
            <a:spLocks noGrp="1"/>
          </p:cNvSpPr>
          <p:nvPr>
            <p:ph type="sldNum" sz="quarter" idx="12"/>
          </p:nvPr>
        </p:nvSpPr>
        <p:spPr/>
        <p:txBody>
          <a:bodyPr/>
          <a:lstStyle/>
          <a:p>
            <a:fld id="{5F8E3D9E-0B09-9345-B286-EB2EB76A2E3E}" type="slidenum">
              <a:rPr kumimoji="1" lang="zh-CN" altLang="en-US" smtClean="0"/>
              <a:pPr/>
              <a:t>56</a:t>
            </a:fld>
            <a:endParaRPr kumimoji="1" lang="zh-CN" altLang="en-US"/>
          </a:p>
        </p:txBody>
      </p:sp>
      <p:pic>
        <p:nvPicPr>
          <p:cNvPr id="23554" name="Picture 2" descr="WekaMOOC (@WekaMOOC) / Twitter">
            <a:extLst>
              <a:ext uri="{FF2B5EF4-FFF2-40B4-BE49-F238E27FC236}">
                <a16:creationId xmlns="" xmlns:a16="http://schemas.microsoft.com/office/drawing/2014/main" id="{1BEC8BE0-FC0B-4996-B4D4-F6F361122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6302" y="4356247"/>
            <a:ext cx="2280168" cy="188912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 xmlns:a16="http://schemas.microsoft.com/office/drawing/2014/main" id="{D8204C73-6DFA-4A3E-BB6E-8114D01E381B}"/>
              </a:ext>
            </a:extLst>
          </p:cNvPr>
          <p:cNvSpPr/>
          <p:nvPr/>
        </p:nvSpPr>
        <p:spPr>
          <a:xfrm>
            <a:off x="1588758" y="5514154"/>
            <a:ext cx="5299722" cy="646331"/>
          </a:xfrm>
          <a:prstGeom prst="rect">
            <a:avLst/>
          </a:prstGeom>
        </p:spPr>
        <p:txBody>
          <a:bodyPr wrap="square">
            <a:spAutoFit/>
          </a:bodyPr>
          <a:lstStyle/>
          <a:p>
            <a:r>
              <a:rPr lang="en-US" altLang="zh-CN" dirty="0">
                <a:solidFill>
                  <a:srgbClr val="333333"/>
                </a:solidFill>
                <a:latin typeface="Arial" panose="020B0604020202020204" pitchFamily="34" charset="0"/>
              </a:rPr>
              <a:t>Waikato Environment for Knowledge Analysis</a:t>
            </a:r>
          </a:p>
          <a:p>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WEKA</a:t>
            </a:r>
            <a:r>
              <a:rPr lang="zh-CN" altLang="en-US" dirty="0">
                <a:solidFill>
                  <a:srgbClr val="333333"/>
                </a:solidFill>
                <a:latin typeface="Arial" panose="020B0604020202020204" pitchFamily="34" charset="0"/>
              </a:rPr>
              <a:t>）</a:t>
            </a:r>
            <a:endParaRPr lang="zh-CN" altLang="en-US" dirty="0"/>
          </a:p>
        </p:txBody>
      </p:sp>
    </p:spTree>
    <p:extLst>
      <p:ext uri="{BB962C8B-B14F-4D97-AF65-F5344CB8AC3E}">
        <p14:creationId xmlns:p14="http://schemas.microsoft.com/office/powerpoint/2010/main" val="230649282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6B25C11-93A5-4C4C-927C-3A4EE28C443C}"/>
              </a:ext>
            </a:extLst>
          </p:cNvPr>
          <p:cNvSpPr>
            <a:spLocks noGrp="1"/>
          </p:cNvSpPr>
          <p:nvPr>
            <p:ph type="title"/>
          </p:nvPr>
        </p:nvSpPr>
        <p:spPr/>
        <p:txBody>
          <a:bodyPr>
            <a:normAutofit/>
          </a:bodyPr>
          <a:lstStyle/>
          <a:p>
            <a:r>
              <a:rPr lang="en-US" altLang="zh-CN" sz="5400" b="1" dirty="0">
                <a:latin typeface="微软雅黑" panose="020B0503020204020204" pitchFamily="34" charset="-122"/>
              </a:rPr>
              <a:t>Weka 3 Machine Learning in Java</a:t>
            </a:r>
            <a:endParaRPr lang="zh-CN" altLang="en-US" b="1" dirty="0">
              <a:latin typeface="微软雅黑" panose="020B0503020204020204" pitchFamily="34" charset="-122"/>
            </a:endParaRPr>
          </a:p>
        </p:txBody>
      </p:sp>
      <p:sp>
        <p:nvSpPr>
          <p:cNvPr id="3" name="内容占位符 2">
            <a:extLst>
              <a:ext uri="{FF2B5EF4-FFF2-40B4-BE49-F238E27FC236}">
                <a16:creationId xmlns="" xmlns:a16="http://schemas.microsoft.com/office/drawing/2014/main" id="{84E12BB0-5805-4A7D-8221-58ED234A9AA5}"/>
              </a:ext>
            </a:extLst>
          </p:cNvPr>
          <p:cNvSpPr>
            <a:spLocks noGrp="1"/>
          </p:cNvSpPr>
          <p:nvPr>
            <p:ph idx="1"/>
          </p:nvPr>
        </p:nvSpPr>
        <p:spPr/>
        <p:txBody>
          <a:bodyPr/>
          <a:lstStyle/>
          <a:p>
            <a:endParaRPr lang="zh-CN" altLang="en-US" dirty="0"/>
          </a:p>
        </p:txBody>
      </p:sp>
      <p:sp>
        <p:nvSpPr>
          <p:cNvPr id="4" name="灯片编号占位符 3">
            <a:extLst>
              <a:ext uri="{FF2B5EF4-FFF2-40B4-BE49-F238E27FC236}">
                <a16:creationId xmlns="" xmlns:a16="http://schemas.microsoft.com/office/drawing/2014/main" id="{D0FC3725-1948-4DA6-A754-1376CA58AAF8}"/>
              </a:ext>
            </a:extLst>
          </p:cNvPr>
          <p:cNvSpPr>
            <a:spLocks noGrp="1"/>
          </p:cNvSpPr>
          <p:nvPr>
            <p:ph type="sldNum" sz="quarter" idx="12"/>
          </p:nvPr>
        </p:nvSpPr>
        <p:spPr/>
        <p:txBody>
          <a:bodyPr/>
          <a:lstStyle/>
          <a:p>
            <a:fld id="{5F8E3D9E-0B09-9345-B286-EB2EB76A2E3E}" type="slidenum">
              <a:rPr kumimoji="1" lang="zh-CN" altLang="en-US" smtClean="0"/>
              <a:pPr/>
              <a:t>57</a:t>
            </a:fld>
            <a:endParaRPr kumimoji="1" lang="zh-CN" altLang="en-US"/>
          </a:p>
        </p:txBody>
      </p:sp>
      <p:pic>
        <p:nvPicPr>
          <p:cNvPr id="5" name="图片 4">
            <a:extLst>
              <a:ext uri="{FF2B5EF4-FFF2-40B4-BE49-F238E27FC236}">
                <a16:creationId xmlns="" xmlns:a16="http://schemas.microsoft.com/office/drawing/2014/main" id="{EF2E7B9C-2107-4F22-873C-807B33BDC3F0}"/>
              </a:ext>
            </a:extLst>
          </p:cNvPr>
          <p:cNvPicPr>
            <a:picLocks noChangeAspect="1"/>
          </p:cNvPicPr>
          <p:nvPr/>
        </p:nvPicPr>
        <p:blipFill>
          <a:blip r:embed="rId2"/>
          <a:stretch>
            <a:fillRect/>
          </a:stretch>
        </p:blipFill>
        <p:spPr>
          <a:xfrm>
            <a:off x="230211" y="2197299"/>
            <a:ext cx="4382021" cy="3400862"/>
          </a:xfrm>
          <a:prstGeom prst="rect">
            <a:avLst/>
          </a:prstGeom>
        </p:spPr>
      </p:pic>
      <p:pic>
        <p:nvPicPr>
          <p:cNvPr id="6" name="图片 5">
            <a:extLst>
              <a:ext uri="{FF2B5EF4-FFF2-40B4-BE49-F238E27FC236}">
                <a16:creationId xmlns="" xmlns:a16="http://schemas.microsoft.com/office/drawing/2014/main" id="{8F70FB80-102E-4669-8F60-0380369667C0}"/>
              </a:ext>
            </a:extLst>
          </p:cNvPr>
          <p:cNvPicPr>
            <a:picLocks noChangeAspect="1"/>
          </p:cNvPicPr>
          <p:nvPr/>
        </p:nvPicPr>
        <p:blipFill>
          <a:blip r:embed="rId3"/>
          <a:stretch>
            <a:fillRect/>
          </a:stretch>
        </p:blipFill>
        <p:spPr>
          <a:xfrm>
            <a:off x="5219792" y="2197299"/>
            <a:ext cx="4139387" cy="3400862"/>
          </a:xfrm>
          <a:prstGeom prst="rect">
            <a:avLst/>
          </a:prstGeom>
        </p:spPr>
      </p:pic>
    </p:spTree>
    <p:extLst>
      <p:ext uri="{BB962C8B-B14F-4D97-AF65-F5344CB8AC3E}">
        <p14:creationId xmlns:p14="http://schemas.microsoft.com/office/powerpoint/2010/main" val="273683318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A3FCF93-850C-4C75-9F65-3182F11DAE24}"/>
              </a:ext>
            </a:extLst>
          </p:cNvPr>
          <p:cNvSpPr>
            <a:spLocks noGrp="1"/>
          </p:cNvSpPr>
          <p:nvPr>
            <p:ph type="title"/>
          </p:nvPr>
        </p:nvSpPr>
        <p:spPr/>
        <p:txBody>
          <a:bodyPr>
            <a:normAutofit/>
          </a:bodyPr>
          <a:lstStyle/>
          <a:p>
            <a:r>
              <a:rPr lang="en-US" altLang="zh-CN" sz="5400" b="1" dirty="0" err="1">
                <a:latin typeface="微软雅黑" panose="020B0503020204020204" pitchFamily="34" charset="-122"/>
              </a:rPr>
              <a:t>scikit</a:t>
            </a:r>
            <a:r>
              <a:rPr lang="en-US" altLang="zh-CN" sz="5400" b="1" dirty="0">
                <a:latin typeface="微软雅黑" panose="020B0503020204020204" pitchFamily="34" charset="-122"/>
              </a:rPr>
              <a:t>-learn: Machine Learning in Python</a:t>
            </a:r>
            <a:endParaRPr lang="zh-CN" altLang="en-US" sz="5400" b="1" dirty="0">
              <a:latin typeface="微软雅黑" panose="020B0503020204020204" pitchFamily="34" charset="-122"/>
            </a:endParaRPr>
          </a:p>
        </p:txBody>
      </p:sp>
      <p:sp>
        <p:nvSpPr>
          <p:cNvPr id="3" name="内容占位符 2">
            <a:extLst>
              <a:ext uri="{FF2B5EF4-FFF2-40B4-BE49-F238E27FC236}">
                <a16:creationId xmlns="" xmlns:a16="http://schemas.microsoft.com/office/drawing/2014/main" id="{06D7DC2A-9A4E-491E-9812-0154F6D1CAA1}"/>
              </a:ext>
            </a:extLst>
          </p:cNvPr>
          <p:cNvSpPr>
            <a:spLocks noGrp="1"/>
          </p:cNvSpPr>
          <p:nvPr>
            <p:ph idx="1"/>
          </p:nvPr>
        </p:nvSpPr>
        <p:spPr/>
        <p:txBody>
          <a:bodyPr/>
          <a:lstStyle/>
          <a:p>
            <a:pPr>
              <a:buFont typeface="Wingdings" panose="05000000000000000000" pitchFamily="2" charset="2"/>
              <a:buChar char="p"/>
            </a:pPr>
            <a:r>
              <a:rPr lang="zh-CN" altLang="en-US" dirty="0"/>
              <a:t>用于预测数据分析的</a:t>
            </a:r>
            <a:r>
              <a:rPr lang="en-US" altLang="zh-CN" dirty="0"/>
              <a:t/>
            </a:r>
            <a:br>
              <a:rPr lang="en-US" altLang="zh-CN" dirty="0"/>
            </a:br>
            <a:r>
              <a:rPr lang="zh-CN" altLang="en-US" dirty="0"/>
              <a:t>简单高效工具</a:t>
            </a:r>
          </a:p>
          <a:p>
            <a:pPr>
              <a:buFont typeface="Wingdings" panose="05000000000000000000" pitchFamily="2" charset="2"/>
              <a:buChar char="p"/>
            </a:pPr>
            <a:r>
              <a:rPr lang="zh-CN" altLang="en-US" dirty="0"/>
              <a:t>每个人都可以访问，并且</a:t>
            </a:r>
            <a:r>
              <a:rPr lang="en-US" altLang="zh-CN" dirty="0"/>
              <a:t/>
            </a:r>
            <a:br>
              <a:rPr lang="en-US" altLang="zh-CN" dirty="0"/>
            </a:br>
            <a:r>
              <a:rPr lang="zh-CN" altLang="en-US" dirty="0"/>
              <a:t>可以在各种情况下重复使用</a:t>
            </a:r>
          </a:p>
          <a:p>
            <a:pPr>
              <a:buFont typeface="Wingdings" panose="05000000000000000000" pitchFamily="2" charset="2"/>
              <a:buChar char="p"/>
            </a:pPr>
            <a:r>
              <a:rPr lang="zh-CN" altLang="en-US" dirty="0"/>
              <a:t>基于 </a:t>
            </a:r>
            <a:r>
              <a:rPr lang="en-US" altLang="zh-CN" dirty="0"/>
              <a:t>NumPy</a:t>
            </a:r>
            <a:r>
              <a:rPr lang="zh-CN" altLang="en-US" dirty="0"/>
              <a:t>、</a:t>
            </a:r>
            <a:r>
              <a:rPr lang="en-US" altLang="zh-CN" dirty="0"/>
              <a:t>SciPy </a:t>
            </a:r>
            <a:r>
              <a:rPr lang="zh-CN" altLang="en-US" dirty="0"/>
              <a:t>和</a:t>
            </a:r>
            <a:r>
              <a:rPr lang="en-US" altLang="zh-CN" dirty="0"/>
              <a:t/>
            </a:r>
            <a:br>
              <a:rPr lang="en-US" altLang="zh-CN" dirty="0"/>
            </a:br>
            <a:r>
              <a:rPr lang="zh-CN" altLang="en-US" dirty="0"/>
              <a:t> </a:t>
            </a:r>
            <a:r>
              <a:rPr lang="en-US" altLang="zh-CN" dirty="0"/>
              <a:t>matplotlib </a:t>
            </a:r>
            <a:r>
              <a:rPr lang="zh-CN" altLang="en-US" dirty="0"/>
              <a:t>构建</a:t>
            </a:r>
          </a:p>
          <a:p>
            <a:pPr>
              <a:buFont typeface="Wingdings" panose="05000000000000000000" pitchFamily="2" charset="2"/>
              <a:buChar char="p"/>
            </a:pPr>
            <a:r>
              <a:rPr lang="zh-CN" altLang="en-US" dirty="0"/>
              <a:t>开源，商业可用 </a:t>
            </a:r>
            <a:r>
              <a:rPr lang="en-US" altLang="zh-CN" dirty="0"/>
              <a:t>- BSD </a:t>
            </a:r>
            <a:r>
              <a:rPr lang="zh-CN" altLang="en-US" dirty="0"/>
              <a:t>许可证</a:t>
            </a:r>
          </a:p>
          <a:p>
            <a:endParaRPr lang="zh-CN" altLang="en-US" dirty="0"/>
          </a:p>
        </p:txBody>
      </p:sp>
      <p:sp>
        <p:nvSpPr>
          <p:cNvPr id="4" name="灯片编号占位符 3">
            <a:extLst>
              <a:ext uri="{FF2B5EF4-FFF2-40B4-BE49-F238E27FC236}">
                <a16:creationId xmlns="" xmlns:a16="http://schemas.microsoft.com/office/drawing/2014/main" id="{ABE7CB98-E6B6-47D5-B9EC-8C5AC6D0FDAB}"/>
              </a:ext>
            </a:extLst>
          </p:cNvPr>
          <p:cNvSpPr>
            <a:spLocks noGrp="1"/>
          </p:cNvSpPr>
          <p:nvPr>
            <p:ph type="sldNum" sz="quarter" idx="12"/>
          </p:nvPr>
        </p:nvSpPr>
        <p:spPr/>
        <p:txBody>
          <a:bodyPr/>
          <a:lstStyle/>
          <a:p>
            <a:fld id="{5F8E3D9E-0B09-9345-B286-EB2EB76A2E3E}" type="slidenum">
              <a:rPr kumimoji="1" lang="zh-CN" altLang="en-US" smtClean="0"/>
              <a:pPr/>
              <a:t>58</a:t>
            </a:fld>
            <a:endParaRPr kumimoji="1" lang="zh-CN" altLang="en-US"/>
          </a:p>
        </p:txBody>
      </p:sp>
      <p:sp>
        <p:nvSpPr>
          <p:cNvPr id="6" name="矩形 5">
            <a:extLst>
              <a:ext uri="{FF2B5EF4-FFF2-40B4-BE49-F238E27FC236}">
                <a16:creationId xmlns="" xmlns:a16="http://schemas.microsoft.com/office/drawing/2014/main" id="{F1B7CDB1-CC6A-438F-86DC-F955D5AFB79A}"/>
              </a:ext>
            </a:extLst>
          </p:cNvPr>
          <p:cNvSpPr/>
          <p:nvPr/>
        </p:nvSpPr>
        <p:spPr>
          <a:xfrm>
            <a:off x="4876483" y="6024499"/>
            <a:ext cx="4730750" cy="646331"/>
          </a:xfrm>
          <a:prstGeom prst="rect">
            <a:avLst/>
          </a:prstGeom>
        </p:spPr>
        <p:txBody>
          <a:bodyPr>
            <a:spAutoFit/>
          </a:bodyPr>
          <a:lstStyle/>
          <a:p>
            <a:r>
              <a:rPr lang="en-US" altLang="zh-CN" i="1" dirty="0">
                <a:solidFill>
                  <a:srgbClr val="212529"/>
                </a:solidFill>
                <a:latin typeface="-apple-system"/>
                <a:ea typeface="微软雅黑" panose="020B0503020204020204" pitchFamily="34" charset="-122"/>
              </a:rPr>
              <a:t>"I think it's the most well-designed ML package I've seen so far."</a:t>
            </a:r>
            <a:endParaRPr lang="en-US" altLang="zh-CN" dirty="0">
              <a:solidFill>
                <a:srgbClr val="212529"/>
              </a:solidFill>
              <a:latin typeface="-apple-system"/>
              <a:ea typeface="微软雅黑" panose="020B0503020204020204" pitchFamily="34" charset="-122"/>
            </a:endParaRPr>
          </a:p>
        </p:txBody>
      </p:sp>
      <p:pic>
        <p:nvPicPr>
          <p:cNvPr id="7" name="图片 6">
            <a:extLst>
              <a:ext uri="{FF2B5EF4-FFF2-40B4-BE49-F238E27FC236}">
                <a16:creationId xmlns="" xmlns:a16="http://schemas.microsoft.com/office/drawing/2014/main" id="{3195FC06-CB11-4118-93FB-3A63151746CF}"/>
              </a:ext>
            </a:extLst>
          </p:cNvPr>
          <p:cNvPicPr>
            <a:picLocks noChangeAspect="1"/>
          </p:cNvPicPr>
          <p:nvPr/>
        </p:nvPicPr>
        <p:blipFill>
          <a:blip r:embed="rId2"/>
          <a:stretch>
            <a:fillRect/>
          </a:stretch>
        </p:blipFill>
        <p:spPr>
          <a:xfrm>
            <a:off x="5130800" y="1849542"/>
            <a:ext cx="4329770" cy="4174957"/>
          </a:xfrm>
          <a:prstGeom prst="rect">
            <a:avLst/>
          </a:prstGeom>
        </p:spPr>
      </p:pic>
      <p:sp>
        <p:nvSpPr>
          <p:cNvPr id="8" name="矩形 7">
            <a:extLst>
              <a:ext uri="{FF2B5EF4-FFF2-40B4-BE49-F238E27FC236}">
                <a16:creationId xmlns="" xmlns:a16="http://schemas.microsoft.com/office/drawing/2014/main" id="{518C275B-C90A-4309-890D-56F103CA9E2C}"/>
              </a:ext>
            </a:extLst>
          </p:cNvPr>
          <p:cNvSpPr/>
          <p:nvPr/>
        </p:nvSpPr>
        <p:spPr>
          <a:xfrm>
            <a:off x="804632" y="5218287"/>
            <a:ext cx="2950488" cy="369332"/>
          </a:xfrm>
          <a:prstGeom prst="rect">
            <a:avLst/>
          </a:prstGeom>
        </p:spPr>
        <p:txBody>
          <a:bodyPr wrap="none">
            <a:spAutoFit/>
          </a:bodyPr>
          <a:lstStyle/>
          <a:p>
            <a:r>
              <a:rPr lang="en-US" altLang="zh-CN" u="sng" kern="100" dirty="0">
                <a:solidFill>
                  <a:srgbClr val="0000FF"/>
                </a:solidFill>
                <a:latin typeface="Times New Roman" panose="02020603050405020304" pitchFamily="18" charset="0"/>
                <a:ea typeface="微软雅黑" panose="020B0503020204020204" pitchFamily="34" charset="-122"/>
                <a:hlinkClick r:id="rId3"/>
              </a:rPr>
              <a:t>https://scikit-learn.org/stable/</a:t>
            </a:r>
            <a:r>
              <a:rPr lang="en-US" altLang="zh-CN" kern="100" dirty="0">
                <a:latin typeface="Times New Roman" panose="02020603050405020304" pitchFamily="18" charset="0"/>
                <a:ea typeface="微软雅黑" panose="020B0503020204020204" pitchFamily="34" charset="-122"/>
              </a:rPr>
              <a:t> </a:t>
            </a:r>
            <a:endParaRPr lang="zh-CN" altLang="en-US" dirty="0">
              <a:ea typeface="微软雅黑" panose="020B0503020204020204" pitchFamily="34" charset="-122"/>
            </a:endParaRPr>
          </a:p>
        </p:txBody>
      </p:sp>
    </p:spTree>
    <p:extLst>
      <p:ext uri="{BB962C8B-B14F-4D97-AF65-F5344CB8AC3E}">
        <p14:creationId xmlns:p14="http://schemas.microsoft.com/office/powerpoint/2010/main" val="24065386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860A7D5-1458-4800-8867-A71158461802}"/>
              </a:ext>
            </a:extLst>
          </p:cNvPr>
          <p:cNvSpPr>
            <a:spLocks noGrp="1"/>
          </p:cNvSpPr>
          <p:nvPr>
            <p:ph type="title"/>
          </p:nvPr>
        </p:nvSpPr>
        <p:spPr/>
        <p:txBody>
          <a:bodyPr>
            <a:normAutofit/>
          </a:bodyPr>
          <a:lstStyle/>
          <a:p>
            <a:r>
              <a:rPr lang="en-US" altLang="zh-CN" sz="5400" b="1" dirty="0" err="1">
                <a:latin typeface="微软雅黑" panose="020B0503020204020204" pitchFamily="34" charset="-122"/>
              </a:rPr>
              <a:t>scikit</a:t>
            </a:r>
            <a:r>
              <a:rPr lang="en-US" altLang="zh-CN" sz="5400" b="1" dirty="0">
                <a:latin typeface="微软雅黑" panose="020B0503020204020204" pitchFamily="34" charset="-122"/>
              </a:rPr>
              <a:t>-learn: Machine Learning in Python</a:t>
            </a:r>
            <a:endParaRPr lang="zh-CN" altLang="en-US" sz="5400" b="1" dirty="0">
              <a:latin typeface="微软雅黑" panose="020B0503020204020204" pitchFamily="34" charset="-122"/>
            </a:endParaRPr>
          </a:p>
        </p:txBody>
      </p:sp>
      <p:sp>
        <p:nvSpPr>
          <p:cNvPr id="4" name="灯片编号占位符 3">
            <a:extLst>
              <a:ext uri="{FF2B5EF4-FFF2-40B4-BE49-F238E27FC236}">
                <a16:creationId xmlns="" xmlns:a16="http://schemas.microsoft.com/office/drawing/2014/main" id="{B9213ACF-C9A3-468B-B79F-E9C2396AC7ED}"/>
              </a:ext>
            </a:extLst>
          </p:cNvPr>
          <p:cNvSpPr>
            <a:spLocks noGrp="1"/>
          </p:cNvSpPr>
          <p:nvPr>
            <p:ph type="sldNum" sz="quarter" idx="12"/>
          </p:nvPr>
        </p:nvSpPr>
        <p:spPr/>
        <p:txBody>
          <a:bodyPr/>
          <a:lstStyle/>
          <a:p>
            <a:fld id="{5F8E3D9E-0B09-9345-B286-EB2EB76A2E3E}" type="slidenum">
              <a:rPr kumimoji="1" lang="zh-CN" altLang="en-US" smtClean="0"/>
              <a:pPr/>
              <a:t>59</a:t>
            </a:fld>
            <a:endParaRPr kumimoji="1" lang="zh-CN" altLang="en-US"/>
          </a:p>
        </p:txBody>
      </p:sp>
      <p:pic>
        <p:nvPicPr>
          <p:cNvPr id="5" name="内容占位符 4">
            <a:extLst>
              <a:ext uri="{FF2B5EF4-FFF2-40B4-BE49-F238E27FC236}">
                <a16:creationId xmlns="" xmlns:a16="http://schemas.microsoft.com/office/drawing/2014/main" id="{71648011-4D2B-4493-8748-1511294F0433}"/>
              </a:ext>
            </a:extLst>
          </p:cNvPr>
          <p:cNvPicPr>
            <a:picLocks noGrp="1"/>
          </p:cNvPicPr>
          <p:nvPr>
            <p:ph idx="1"/>
          </p:nvPr>
        </p:nvPicPr>
        <p:blipFill>
          <a:blip r:embed="rId2"/>
          <a:stretch>
            <a:fillRect/>
          </a:stretch>
        </p:blipFill>
        <p:spPr>
          <a:xfrm>
            <a:off x="1216573" y="1911350"/>
            <a:ext cx="7080741" cy="4164013"/>
          </a:xfrm>
          <a:prstGeom prst="rect">
            <a:avLst/>
          </a:prstGeom>
        </p:spPr>
      </p:pic>
      <p:sp>
        <p:nvSpPr>
          <p:cNvPr id="3" name="文本框 2">
            <a:extLst>
              <a:ext uri="{FF2B5EF4-FFF2-40B4-BE49-F238E27FC236}">
                <a16:creationId xmlns="" xmlns:a16="http://schemas.microsoft.com/office/drawing/2014/main" id="{2A9A7B4E-2BA9-4F7E-85BD-62E1B63DA4B9}"/>
              </a:ext>
            </a:extLst>
          </p:cNvPr>
          <p:cNvSpPr txBox="1"/>
          <p:nvPr/>
        </p:nvSpPr>
        <p:spPr>
          <a:xfrm>
            <a:off x="1580889" y="5300810"/>
            <a:ext cx="7080742" cy="1200329"/>
          </a:xfrm>
          <a:prstGeom prst="rect">
            <a:avLst/>
          </a:prstGeom>
          <a:solidFill>
            <a:schemeClr val="bg1"/>
          </a:solidFill>
        </p:spPr>
        <p:txBody>
          <a:bodyPr wrap="square" rtlCol="0">
            <a:spAutoFit/>
          </a:bodyPr>
          <a:lstStyle/>
          <a:p>
            <a:r>
              <a:rPr lang="en-US" altLang="zh-CN" dirty="0"/>
              <a:t>TIOBE</a:t>
            </a:r>
            <a:r>
              <a:rPr lang="zh-CN" altLang="en-US" dirty="0"/>
              <a:t>：有经验的程序员、课程和第三方厂商的数量，并使用搜索引擎（如</a:t>
            </a:r>
            <a:r>
              <a:rPr lang="en-US" altLang="zh-CN" dirty="0"/>
              <a:t>Google</a:t>
            </a:r>
            <a:r>
              <a:rPr lang="zh-CN" altLang="en-US" dirty="0"/>
              <a:t>、</a:t>
            </a:r>
            <a:r>
              <a:rPr lang="en-US" altLang="zh-CN" dirty="0"/>
              <a:t>Bing</a:t>
            </a:r>
            <a:r>
              <a:rPr lang="zh-CN" altLang="en-US" dirty="0"/>
              <a:t>、</a:t>
            </a:r>
            <a:r>
              <a:rPr lang="en-US" altLang="zh-CN" dirty="0"/>
              <a:t>Yahoo!</a:t>
            </a:r>
            <a:r>
              <a:rPr lang="zh-CN" altLang="en-US" dirty="0"/>
              <a:t>）以及</a:t>
            </a:r>
            <a:r>
              <a:rPr lang="en-US" altLang="zh-CN" dirty="0"/>
              <a:t>Wikipedia</a:t>
            </a:r>
            <a:r>
              <a:rPr lang="zh-CN" altLang="en-US" dirty="0"/>
              <a:t>、</a:t>
            </a:r>
            <a:r>
              <a:rPr lang="en-US" altLang="zh-CN" dirty="0"/>
              <a:t>Amazon</a:t>
            </a:r>
            <a:r>
              <a:rPr lang="zh-CN" altLang="en-US" dirty="0"/>
              <a:t>、</a:t>
            </a:r>
            <a:r>
              <a:rPr lang="en-US" altLang="zh-CN" dirty="0"/>
              <a:t>YouTube</a:t>
            </a:r>
            <a:r>
              <a:rPr lang="zh-CN" altLang="en-US" dirty="0"/>
              <a:t>和</a:t>
            </a:r>
            <a:r>
              <a:rPr lang="en-US" altLang="zh-CN" dirty="0"/>
              <a:t>Baidu</a:t>
            </a:r>
            <a:r>
              <a:rPr lang="zh-CN" altLang="en-US" dirty="0"/>
              <a:t>（百度）统计出排名数据，只是反映某个编程语言的热门程度，并不能说明一门编程语言好不好。</a:t>
            </a:r>
          </a:p>
        </p:txBody>
      </p:sp>
      <p:pic>
        <p:nvPicPr>
          <p:cNvPr id="6" name="图形 5">
            <a:extLst>
              <a:ext uri="{FF2B5EF4-FFF2-40B4-BE49-F238E27FC236}">
                <a16:creationId xmlns="" xmlns:a16="http://schemas.microsoft.com/office/drawing/2014/main" id="{F0F81AA5-C421-41F0-86AC-6849A764068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391687" y="5424724"/>
            <a:ext cx="952500" cy="952500"/>
          </a:xfrm>
          <a:prstGeom prst="rect">
            <a:avLst/>
          </a:prstGeom>
        </p:spPr>
      </p:pic>
    </p:spTree>
    <p:extLst>
      <p:ext uri="{BB962C8B-B14F-4D97-AF65-F5344CB8AC3E}">
        <p14:creationId xmlns:p14="http://schemas.microsoft.com/office/powerpoint/2010/main" val="96766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617356E-D8D3-443B-B696-93D8BE897003}"/>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大纲</a:t>
            </a:r>
          </a:p>
        </p:txBody>
      </p:sp>
      <p:sp>
        <p:nvSpPr>
          <p:cNvPr id="3" name="内容占位符 2">
            <a:extLst>
              <a:ext uri="{FF2B5EF4-FFF2-40B4-BE49-F238E27FC236}">
                <a16:creationId xmlns="" xmlns:a16="http://schemas.microsoft.com/office/drawing/2014/main" id="{51E5EBCE-EE64-4B7B-A7DC-D65E25437A8E}"/>
              </a:ext>
            </a:extLst>
          </p:cNvPr>
          <p:cNvSpPr>
            <a:spLocks noGrp="1"/>
          </p:cNvSpPr>
          <p:nvPr>
            <p:ph idx="1"/>
          </p:nvPr>
        </p:nvSpPr>
        <p:spPr/>
        <p:txBody>
          <a:bodyPr>
            <a:normAutofit/>
          </a:bodyPr>
          <a:lstStyle/>
          <a:p>
            <a:pPr>
              <a:buFont typeface="Wingdings" panose="05000000000000000000" pitchFamily="2" charset="2"/>
              <a:buChar char="n"/>
            </a:pPr>
            <a:r>
              <a:rPr lang="zh-CN" altLang="en-US" sz="3200" b="1" dirty="0">
                <a:solidFill>
                  <a:srgbClr val="FF0000"/>
                </a:solidFill>
                <a:latin typeface="微软雅黑" panose="020B0503020204020204" pitchFamily="34" charset="-122"/>
                <a:ea typeface="微软雅黑" panose="020B0503020204020204" pitchFamily="34" charset="-122"/>
              </a:rPr>
              <a:t>机器学习的起源、内涵、动机</a:t>
            </a:r>
            <a:endParaRPr lang="en-US" altLang="zh-CN" sz="3200" b="1" dirty="0">
              <a:solidFill>
                <a:srgbClr val="FF0000"/>
              </a:solidFill>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latin typeface="微软雅黑" panose="020B0503020204020204" pitchFamily="34" charset="-122"/>
                <a:ea typeface="微软雅黑" panose="020B0503020204020204" pitchFamily="34" charset="-122"/>
              </a:rPr>
              <a:t>机器学习主要算法</a:t>
            </a:r>
            <a:endParaRPr lang="en-US" altLang="zh-CN" sz="32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latin typeface="微软雅黑" panose="020B0503020204020204" pitchFamily="34" charset="-122"/>
                <a:ea typeface="微软雅黑" panose="020B0503020204020204" pitchFamily="34" charset="-122"/>
              </a:rPr>
              <a:t>机器学习主要应用</a:t>
            </a:r>
            <a:endParaRPr lang="en-US" altLang="zh-CN" sz="32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latin typeface="微软雅黑" panose="020B0503020204020204" pitchFamily="34" charset="-122"/>
                <a:ea typeface="微软雅黑" panose="020B0503020204020204" pitchFamily="34" charset="-122"/>
              </a:rPr>
              <a:t>机器学习算法实现</a:t>
            </a:r>
            <a:endParaRPr lang="en-US" altLang="zh-CN" sz="32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latin typeface="微软雅黑" panose="020B0503020204020204" pitchFamily="34" charset="-122"/>
                <a:ea typeface="微软雅黑" panose="020B0503020204020204" pitchFamily="34" charset="-122"/>
              </a:rPr>
              <a:t>前置基础知识</a:t>
            </a:r>
            <a:endParaRPr lang="en-US" altLang="zh-CN" sz="32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latin typeface="微软雅黑" panose="020B0503020204020204" pitchFamily="34" charset="-122"/>
                <a:ea typeface="微软雅黑" panose="020B0503020204020204" pitchFamily="34" charset="-122"/>
              </a:rPr>
              <a:t>本课程介绍</a:t>
            </a:r>
          </a:p>
        </p:txBody>
      </p:sp>
      <p:sp>
        <p:nvSpPr>
          <p:cNvPr id="4" name="灯片编号占位符 3">
            <a:extLst>
              <a:ext uri="{FF2B5EF4-FFF2-40B4-BE49-F238E27FC236}">
                <a16:creationId xmlns="" xmlns:a16="http://schemas.microsoft.com/office/drawing/2014/main" id="{DBE6B763-00FD-431C-9A5C-B0FFE406E696}"/>
              </a:ext>
            </a:extLst>
          </p:cNvPr>
          <p:cNvSpPr>
            <a:spLocks noGrp="1"/>
          </p:cNvSpPr>
          <p:nvPr>
            <p:ph type="sldNum" sz="quarter" idx="12"/>
          </p:nvPr>
        </p:nvSpPr>
        <p:spPr/>
        <p:txBody>
          <a:bodyPr/>
          <a:lstStyle/>
          <a:p>
            <a:fld id="{5F8E3D9E-0B09-9345-B286-EB2EB76A2E3E}" type="slidenum">
              <a:rPr kumimoji="1" lang="zh-CN" altLang="en-US" smtClean="0"/>
              <a:pPr/>
              <a:t>6</a:t>
            </a:fld>
            <a:endParaRPr kumimoji="1" lang="zh-CN" altLang="en-US"/>
          </a:p>
        </p:txBody>
      </p:sp>
    </p:spTree>
    <p:extLst>
      <p:ext uri="{BB962C8B-B14F-4D97-AF65-F5344CB8AC3E}">
        <p14:creationId xmlns:p14="http://schemas.microsoft.com/office/powerpoint/2010/main" val="7465059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9AB3D0A-F1AF-4E5E-90D7-5EC612C3F65C}"/>
              </a:ext>
            </a:extLst>
          </p:cNvPr>
          <p:cNvSpPr>
            <a:spLocks noGrp="1"/>
          </p:cNvSpPr>
          <p:nvPr>
            <p:ph type="title"/>
          </p:nvPr>
        </p:nvSpPr>
        <p:spPr/>
        <p:txBody>
          <a:bodyPr>
            <a:normAutofit/>
          </a:bodyPr>
          <a:lstStyle/>
          <a:p>
            <a:r>
              <a:rPr lang="en-US" altLang="zh-CN" sz="5400" b="1" dirty="0">
                <a:latin typeface="微软雅黑" panose="020B0503020204020204" pitchFamily="34" charset="-122"/>
              </a:rPr>
              <a:t>YOURSELF</a:t>
            </a:r>
            <a:endParaRPr lang="zh-CN" altLang="en-US" sz="5400" b="1" dirty="0">
              <a:latin typeface="微软雅黑" panose="020B0503020204020204" pitchFamily="34" charset="-122"/>
            </a:endParaRPr>
          </a:p>
        </p:txBody>
      </p:sp>
      <p:sp>
        <p:nvSpPr>
          <p:cNvPr id="3" name="内容占位符 2">
            <a:extLst>
              <a:ext uri="{FF2B5EF4-FFF2-40B4-BE49-F238E27FC236}">
                <a16:creationId xmlns="" xmlns:a16="http://schemas.microsoft.com/office/drawing/2014/main" id="{1EF7B673-CB43-4C91-9189-620599B7E562}"/>
              </a:ext>
            </a:extLst>
          </p:cNvPr>
          <p:cNvSpPr>
            <a:spLocks noGrp="1"/>
          </p:cNvSpPr>
          <p:nvPr>
            <p:ph idx="1"/>
          </p:nvPr>
        </p:nvSpPr>
        <p:spPr/>
        <p:txBody>
          <a:bodyPr/>
          <a:lstStyle/>
          <a:p>
            <a:r>
              <a:rPr lang="zh-CN" altLang="en-US" dirty="0"/>
              <a:t>自己造轮子：</a:t>
            </a:r>
          </a:p>
        </p:txBody>
      </p:sp>
      <p:sp>
        <p:nvSpPr>
          <p:cNvPr id="4" name="灯片编号占位符 3">
            <a:extLst>
              <a:ext uri="{FF2B5EF4-FFF2-40B4-BE49-F238E27FC236}">
                <a16:creationId xmlns="" xmlns:a16="http://schemas.microsoft.com/office/drawing/2014/main" id="{CE9E2FDA-23FB-4915-B9C3-3EE92011918C}"/>
              </a:ext>
            </a:extLst>
          </p:cNvPr>
          <p:cNvSpPr>
            <a:spLocks noGrp="1"/>
          </p:cNvSpPr>
          <p:nvPr>
            <p:ph type="sldNum" sz="quarter" idx="12"/>
          </p:nvPr>
        </p:nvSpPr>
        <p:spPr/>
        <p:txBody>
          <a:bodyPr/>
          <a:lstStyle/>
          <a:p>
            <a:fld id="{5F8E3D9E-0B09-9345-B286-EB2EB76A2E3E}" type="slidenum">
              <a:rPr kumimoji="1" lang="zh-CN" altLang="en-US" smtClean="0"/>
              <a:pPr/>
              <a:t>60</a:t>
            </a:fld>
            <a:endParaRPr kumimoji="1" lang="zh-CN" altLang="en-US"/>
          </a:p>
        </p:txBody>
      </p:sp>
      <p:pic>
        <p:nvPicPr>
          <p:cNvPr id="5" name="图片 4" descr="https://inews.gtimg.com/newsapp_bt/0/9933157800/1000">
            <a:extLst>
              <a:ext uri="{FF2B5EF4-FFF2-40B4-BE49-F238E27FC236}">
                <a16:creationId xmlns="" xmlns:a16="http://schemas.microsoft.com/office/drawing/2014/main" id="{7F0C3CB9-2451-421F-9296-A459EEBEC690}"/>
              </a:ext>
            </a:extLst>
          </p:cNvPr>
          <p:cNvPicPr/>
          <p:nvPr/>
        </p:nvPicPr>
        <p:blipFill rotWithShape="1">
          <a:blip r:embed="rId2">
            <a:extLst>
              <a:ext uri="{28A0092B-C50C-407E-A947-70E740481C1C}">
                <a14:useLocalDpi xmlns:a14="http://schemas.microsoft.com/office/drawing/2010/main" val="0"/>
              </a:ext>
            </a:extLst>
          </a:blip>
          <a:srcRect l="17533" t="4348" r="21100" b="11014"/>
          <a:stretch/>
        </p:blipFill>
        <p:spPr bwMode="auto">
          <a:xfrm>
            <a:off x="851964" y="2301240"/>
            <a:ext cx="3533775" cy="2781300"/>
          </a:xfrm>
          <a:prstGeom prst="rect">
            <a:avLst/>
          </a:prstGeom>
          <a:noFill/>
          <a:ln>
            <a:noFill/>
          </a:ln>
          <a:extLst>
            <a:ext uri="{53640926-AAD7-44D8-BBD7-CCE9431645EC}">
              <a14:shadowObscured xmlns:a14="http://schemas.microsoft.com/office/drawing/2010/main"/>
            </a:ext>
          </a:extLst>
        </p:spPr>
      </p:pic>
      <p:pic>
        <p:nvPicPr>
          <p:cNvPr id="6" name="图片 5" descr="https://inews.gtimg.com/newsapp_bt/0/9933157803/1000">
            <a:extLst>
              <a:ext uri="{FF2B5EF4-FFF2-40B4-BE49-F238E27FC236}">
                <a16:creationId xmlns="" xmlns:a16="http://schemas.microsoft.com/office/drawing/2014/main" id="{B59A616B-B215-483A-820E-0911FE15036C}"/>
              </a:ext>
            </a:extLst>
          </p:cNvPr>
          <p:cNvPicPr/>
          <p:nvPr/>
        </p:nvPicPr>
        <p:blipFill rotWithShape="1">
          <a:blip r:embed="rId3">
            <a:extLst>
              <a:ext uri="{28A0092B-C50C-407E-A947-70E740481C1C}">
                <a14:useLocalDpi xmlns:a14="http://schemas.microsoft.com/office/drawing/2010/main" val="0"/>
              </a:ext>
            </a:extLst>
          </a:blip>
          <a:srcRect l="10420" t="14555" r="31362" b="17083"/>
          <a:stretch/>
        </p:blipFill>
        <p:spPr bwMode="auto">
          <a:xfrm>
            <a:off x="4866164" y="2274570"/>
            <a:ext cx="3533775" cy="2807970"/>
          </a:xfrm>
          <a:prstGeom prst="rect">
            <a:avLst/>
          </a:prstGeom>
          <a:noFill/>
          <a:ln>
            <a:noFill/>
          </a:ln>
          <a:extLst>
            <a:ext uri="{53640926-AAD7-44D8-BBD7-CCE9431645EC}">
              <a14:shadowObscured xmlns:a14="http://schemas.microsoft.com/office/drawing/2010/main"/>
            </a:ext>
          </a:extLst>
        </p:spPr>
      </p:pic>
      <p:sp>
        <p:nvSpPr>
          <p:cNvPr id="7" name="文本框 6">
            <a:extLst>
              <a:ext uri="{FF2B5EF4-FFF2-40B4-BE49-F238E27FC236}">
                <a16:creationId xmlns="" xmlns:a16="http://schemas.microsoft.com/office/drawing/2014/main" id="{0B2EA2E0-53EE-46D8-A211-AC14DD7507B7}"/>
              </a:ext>
            </a:extLst>
          </p:cNvPr>
          <p:cNvSpPr txBox="1"/>
          <p:nvPr/>
        </p:nvSpPr>
        <p:spPr>
          <a:xfrm>
            <a:off x="851963" y="5384800"/>
            <a:ext cx="4108817" cy="646331"/>
          </a:xfrm>
          <a:prstGeom prst="rect">
            <a:avLst/>
          </a:prstGeom>
          <a:noFill/>
        </p:spPr>
        <p:txBody>
          <a:bodyPr wrap="none" rtlCol="0">
            <a:spAutoFit/>
          </a:bodyPr>
          <a:lstStyle/>
          <a:p>
            <a:r>
              <a:rPr lang="zh-CN" altLang="en-US" dirty="0">
                <a:ea typeface="微软雅黑" panose="020B0503020204020204" pitchFamily="34" charset="-122"/>
              </a:rPr>
              <a:t>优点：加深理解、锤炼能力、原始创新</a:t>
            </a:r>
            <a:endParaRPr lang="en-US" altLang="zh-CN" dirty="0">
              <a:ea typeface="微软雅黑" panose="020B0503020204020204" pitchFamily="34" charset="-122"/>
            </a:endParaRPr>
          </a:p>
          <a:p>
            <a:r>
              <a:rPr lang="zh-CN" altLang="en-US" dirty="0">
                <a:ea typeface="微软雅黑" panose="020B0503020204020204" pitchFamily="34" charset="-122"/>
              </a:rPr>
              <a:t>缺点：耗时、质量不一定完善</a:t>
            </a:r>
          </a:p>
        </p:txBody>
      </p:sp>
      <p:sp>
        <p:nvSpPr>
          <p:cNvPr id="8" name="矩形 7">
            <a:extLst>
              <a:ext uri="{FF2B5EF4-FFF2-40B4-BE49-F238E27FC236}">
                <a16:creationId xmlns="" xmlns:a16="http://schemas.microsoft.com/office/drawing/2014/main" id="{6AE9BDA1-D0EE-4F12-8972-0BD9E835F841}"/>
              </a:ext>
            </a:extLst>
          </p:cNvPr>
          <p:cNvSpPr/>
          <p:nvPr/>
        </p:nvSpPr>
        <p:spPr>
          <a:xfrm>
            <a:off x="7132320" y="5262880"/>
            <a:ext cx="1361440" cy="1176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r>
              <a:rPr lang="zh-CN" altLang="en-US" dirty="0"/>
              <a:t>卖轮子</a:t>
            </a:r>
            <a:r>
              <a:rPr lang="en-US" altLang="zh-CN" dirty="0"/>
              <a:t>》</a:t>
            </a:r>
            <a:endParaRPr lang="zh-CN" altLang="en-US" dirty="0"/>
          </a:p>
        </p:txBody>
      </p:sp>
    </p:spTree>
    <p:extLst>
      <p:ext uri="{BB962C8B-B14F-4D97-AF65-F5344CB8AC3E}">
        <p14:creationId xmlns:p14="http://schemas.microsoft.com/office/powerpoint/2010/main" val="166033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AC6CEE3-C272-44D5-AB35-4EBCBA3ED32F}"/>
              </a:ext>
            </a:extLst>
          </p:cNvPr>
          <p:cNvSpPr>
            <a:spLocks noGrp="1"/>
          </p:cNvSpPr>
          <p:nvPr>
            <p:ph type="title"/>
          </p:nvPr>
        </p:nvSpPr>
        <p:spPr/>
        <p:txBody>
          <a:bodyPr>
            <a:normAutofit/>
          </a:bodyPr>
          <a:lstStyle/>
          <a:p>
            <a:r>
              <a:rPr lang="en-US" altLang="zh-CN" sz="5400" b="1" dirty="0">
                <a:latin typeface="微软雅黑" panose="020B0503020204020204" pitchFamily="34" charset="-122"/>
              </a:rPr>
              <a:t>YOURSELF</a:t>
            </a:r>
            <a:endParaRPr lang="zh-CN" altLang="en-US" sz="5400" b="1" dirty="0">
              <a:latin typeface="微软雅黑" panose="020B0503020204020204" pitchFamily="34" charset="-122"/>
            </a:endParaRPr>
          </a:p>
        </p:txBody>
      </p:sp>
      <p:sp>
        <p:nvSpPr>
          <p:cNvPr id="3" name="内容占位符 2">
            <a:extLst>
              <a:ext uri="{FF2B5EF4-FFF2-40B4-BE49-F238E27FC236}">
                <a16:creationId xmlns="" xmlns:a16="http://schemas.microsoft.com/office/drawing/2014/main" id="{36355B6C-4C3F-46E5-80FC-3CAB4D71262C}"/>
              </a:ext>
            </a:extLst>
          </p:cNvPr>
          <p:cNvSpPr>
            <a:spLocks noGrp="1"/>
          </p:cNvSpPr>
          <p:nvPr>
            <p:ph idx="1"/>
          </p:nvPr>
        </p:nvSpPr>
        <p:spPr/>
        <p:txBody>
          <a:bodyPr/>
          <a:lstStyle/>
          <a:p>
            <a:pPr>
              <a:buFont typeface="Wingdings" panose="05000000000000000000" pitchFamily="2" charset="2"/>
              <a:buChar char="p"/>
            </a:pPr>
            <a:r>
              <a:rPr lang="zh-CN" altLang="en-US" dirty="0"/>
              <a:t>开源：</a:t>
            </a:r>
            <a:r>
              <a:rPr lang="en-US" altLang="zh-CN" dirty="0"/>
              <a:t>PSFL</a:t>
            </a:r>
            <a:r>
              <a:rPr lang="zh-CN" altLang="en-US" dirty="0"/>
              <a:t>、</a:t>
            </a:r>
            <a:r>
              <a:rPr lang="en-US" altLang="zh-CN" dirty="0"/>
              <a:t>BSD-style License</a:t>
            </a:r>
          </a:p>
          <a:p>
            <a:pPr>
              <a:buFont typeface="Wingdings" panose="05000000000000000000" pitchFamily="2" charset="2"/>
              <a:buChar char="p"/>
            </a:pPr>
            <a:r>
              <a:rPr lang="zh-CN" altLang="en-US" dirty="0"/>
              <a:t>卡脖子：避免</a:t>
            </a:r>
            <a:endParaRPr lang="en-US" altLang="zh-CN" dirty="0"/>
          </a:p>
          <a:p>
            <a:pPr>
              <a:buFont typeface="Wingdings" panose="05000000000000000000" pitchFamily="2" charset="2"/>
              <a:buChar char="p"/>
            </a:pPr>
            <a:r>
              <a:rPr lang="zh-CN" altLang="en-US" dirty="0"/>
              <a:t>高效：底层</a:t>
            </a:r>
            <a:r>
              <a:rPr lang="en-US" altLang="zh-CN" dirty="0"/>
              <a:t>C/C++</a:t>
            </a:r>
            <a:r>
              <a:rPr lang="zh-CN" altLang="en-US" dirty="0"/>
              <a:t>实现</a:t>
            </a:r>
            <a:endParaRPr lang="en-US" altLang="zh-CN" dirty="0"/>
          </a:p>
          <a:p>
            <a:pPr>
              <a:buFont typeface="Wingdings" panose="05000000000000000000" pitchFamily="2" charset="2"/>
              <a:buChar char="p"/>
            </a:pPr>
            <a:r>
              <a:rPr lang="zh-CN" altLang="en-US" dirty="0"/>
              <a:t>流行：见</a:t>
            </a:r>
            <a:r>
              <a:rPr lang="en-US" altLang="zh-CN" dirty="0"/>
              <a:t>TIOBE</a:t>
            </a:r>
            <a:r>
              <a:rPr lang="zh-CN" altLang="en-US" dirty="0"/>
              <a:t>指数</a:t>
            </a:r>
            <a:endParaRPr lang="en-US" altLang="zh-CN" dirty="0"/>
          </a:p>
          <a:p>
            <a:pPr>
              <a:buFont typeface="Wingdings" panose="05000000000000000000" pitchFamily="2" charset="2"/>
              <a:buChar char="p"/>
            </a:pPr>
            <a:r>
              <a:rPr lang="zh-CN" altLang="en-US" dirty="0"/>
              <a:t>灵活：真正的编程语言、支持多种编程范式</a:t>
            </a:r>
            <a:endParaRPr lang="en-US" altLang="zh-CN" dirty="0"/>
          </a:p>
        </p:txBody>
      </p:sp>
      <p:sp>
        <p:nvSpPr>
          <p:cNvPr id="4" name="灯片编号占位符 3">
            <a:extLst>
              <a:ext uri="{FF2B5EF4-FFF2-40B4-BE49-F238E27FC236}">
                <a16:creationId xmlns="" xmlns:a16="http://schemas.microsoft.com/office/drawing/2014/main" id="{04F13E23-0F4E-45FF-9757-814E65C03DF5}"/>
              </a:ext>
            </a:extLst>
          </p:cNvPr>
          <p:cNvSpPr>
            <a:spLocks noGrp="1"/>
          </p:cNvSpPr>
          <p:nvPr>
            <p:ph type="sldNum" sz="quarter" idx="12"/>
          </p:nvPr>
        </p:nvSpPr>
        <p:spPr/>
        <p:txBody>
          <a:bodyPr/>
          <a:lstStyle/>
          <a:p>
            <a:fld id="{5F8E3D9E-0B09-9345-B286-EB2EB76A2E3E}" type="slidenum">
              <a:rPr kumimoji="1" lang="zh-CN" altLang="en-US" smtClean="0"/>
              <a:pPr/>
              <a:t>61</a:t>
            </a:fld>
            <a:endParaRPr kumimoji="1" lang="zh-CN" altLang="en-US"/>
          </a:p>
        </p:txBody>
      </p:sp>
      <p:pic>
        <p:nvPicPr>
          <p:cNvPr id="5" name="图片 4" descr="Python">
            <a:extLst>
              <a:ext uri="{FF2B5EF4-FFF2-40B4-BE49-F238E27FC236}">
                <a16:creationId xmlns="" xmlns:a16="http://schemas.microsoft.com/office/drawing/2014/main" id="{4914BC5B-5689-42AE-88C6-BDBBCFBE847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250" y="4831952"/>
            <a:ext cx="1439545" cy="1439545"/>
          </a:xfrm>
          <a:prstGeom prst="rect">
            <a:avLst/>
          </a:prstGeom>
          <a:noFill/>
          <a:ln>
            <a:noFill/>
          </a:ln>
        </p:spPr>
      </p:pic>
      <p:pic>
        <p:nvPicPr>
          <p:cNvPr id="25602" name="Picture 2" descr="numanal.com/wp-content/uploads/2021/06/NumPy_lo...">
            <a:extLst>
              <a:ext uri="{FF2B5EF4-FFF2-40B4-BE49-F238E27FC236}">
                <a16:creationId xmlns="" xmlns:a16="http://schemas.microsoft.com/office/drawing/2014/main" id="{A1583FA8-97ED-4A1A-B970-E3CAAB301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5575" y="4837349"/>
            <a:ext cx="319087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Pyplot tutorial — Matplotlib 3.5.1 documentation">
            <a:extLst>
              <a:ext uri="{FF2B5EF4-FFF2-40B4-BE49-F238E27FC236}">
                <a16:creationId xmlns="" xmlns:a16="http://schemas.microsoft.com/office/drawing/2014/main" id="{44E84C91-8BF7-485F-880A-EE6D8AFDDF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0369" y="5027849"/>
            <a:ext cx="4371975" cy="104775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 xmlns:a16="http://schemas.microsoft.com/office/drawing/2014/main" id="{531524CD-E4C7-4D3D-A80E-26CBAE0BEDBD}"/>
              </a:ext>
            </a:extLst>
          </p:cNvPr>
          <p:cNvPicPr>
            <a:picLocks noChangeAspect="1"/>
          </p:cNvPicPr>
          <p:nvPr/>
        </p:nvPicPr>
        <p:blipFill>
          <a:blip r:embed="rId5">
            <a:extLst>
              <a:ext uri="{837473B0-CC2E-450A-ABE3-18F120FF3D39}">
                <a1611:picAttrSrcUrl xmlns="" xmlns:a1611="http://schemas.microsoft.com/office/drawing/2016/11/main" r:id="rId6"/>
              </a:ext>
            </a:extLst>
          </a:blip>
          <a:stretch>
            <a:fillRect/>
          </a:stretch>
        </p:blipFill>
        <p:spPr>
          <a:xfrm>
            <a:off x="5984234" y="784570"/>
            <a:ext cx="3250794" cy="3250794"/>
          </a:xfrm>
          <a:prstGeom prst="rect">
            <a:avLst/>
          </a:prstGeom>
        </p:spPr>
      </p:pic>
      <p:pic>
        <p:nvPicPr>
          <p:cNvPr id="9" name="图形 8">
            <a:extLst>
              <a:ext uri="{FF2B5EF4-FFF2-40B4-BE49-F238E27FC236}">
                <a16:creationId xmlns="" xmlns:a16="http://schemas.microsoft.com/office/drawing/2014/main" id="{7E4559D7-B6AC-414D-A087-ABA90D41AC43}"/>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419244" y="4243517"/>
            <a:ext cx="952500" cy="952500"/>
          </a:xfrm>
          <a:prstGeom prst="rect">
            <a:avLst/>
          </a:prstGeom>
        </p:spPr>
      </p:pic>
    </p:spTree>
    <p:extLst>
      <p:ext uri="{BB962C8B-B14F-4D97-AF65-F5344CB8AC3E}">
        <p14:creationId xmlns:p14="http://schemas.microsoft.com/office/powerpoint/2010/main" val="269080283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617356E-D8D3-443B-B696-93D8BE897003}"/>
              </a:ext>
            </a:extLst>
          </p:cNvPr>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大纲</a:t>
            </a:r>
          </a:p>
        </p:txBody>
      </p:sp>
      <p:sp>
        <p:nvSpPr>
          <p:cNvPr id="3" name="内容占位符 2">
            <a:extLst>
              <a:ext uri="{FF2B5EF4-FFF2-40B4-BE49-F238E27FC236}">
                <a16:creationId xmlns="" xmlns:a16="http://schemas.microsoft.com/office/drawing/2014/main" id="{51E5EBCE-EE64-4B7B-A7DC-D65E25437A8E}"/>
              </a:ext>
            </a:extLst>
          </p:cNvPr>
          <p:cNvSpPr>
            <a:spLocks noGrp="1"/>
          </p:cNvSpPr>
          <p:nvPr>
            <p:ph idx="1"/>
          </p:nvPr>
        </p:nvSpPr>
        <p:spPr/>
        <p:txBody>
          <a:bodyPr>
            <a:normAutofit/>
          </a:bodyPr>
          <a:lstStyle/>
          <a:p>
            <a:pPr>
              <a:buFont typeface="Wingdings" panose="05000000000000000000" pitchFamily="2" charset="2"/>
              <a:buChar char="n"/>
            </a:pPr>
            <a:r>
              <a:rPr lang="zh-CN" altLang="en-US" sz="3200" b="1" dirty="0">
                <a:solidFill>
                  <a:srgbClr val="404040"/>
                </a:solidFill>
                <a:latin typeface="微软雅黑" panose="020B0503020204020204" pitchFamily="34" charset="-122"/>
                <a:ea typeface="微软雅黑" panose="020B0503020204020204" pitchFamily="34" charset="-122"/>
              </a:rPr>
              <a:t>机器学习的起源、内涵、动机</a:t>
            </a:r>
            <a:endParaRPr lang="en-US" altLang="zh-CN" sz="3200" b="1" dirty="0">
              <a:solidFill>
                <a:srgbClr val="404040"/>
              </a:solidFill>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latin typeface="微软雅黑" panose="020B0503020204020204" pitchFamily="34" charset="-122"/>
                <a:ea typeface="微软雅黑" panose="020B0503020204020204" pitchFamily="34" charset="-122"/>
              </a:rPr>
              <a:t>机器学习主要算法</a:t>
            </a:r>
            <a:endParaRPr lang="en-US" altLang="zh-CN" sz="32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latin typeface="微软雅黑" panose="020B0503020204020204" pitchFamily="34" charset="-122"/>
                <a:ea typeface="微软雅黑" panose="020B0503020204020204" pitchFamily="34" charset="-122"/>
              </a:rPr>
              <a:t>机器学习主要应用</a:t>
            </a:r>
            <a:endParaRPr lang="en-US" altLang="zh-CN" sz="32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latin typeface="微软雅黑" panose="020B0503020204020204" pitchFamily="34" charset="-122"/>
                <a:ea typeface="微软雅黑" panose="020B0503020204020204" pitchFamily="34" charset="-122"/>
              </a:rPr>
              <a:t>机器学习算法实现</a:t>
            </a:r>
            <a:endParaRPr lang="en-US" altLang="zh-CN" sz="32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solidFill>
                  <a:srgbClr val="FF0000"/>
                </a:solidFill>
                <a:latin typeface="微软雅黑" panose="020B0503020204020204" pitchFamily="34" charset="-122"/>
                <a:ea typeface="微软雅黑" panose="020B0503020204020204" pitchFamily="34" charset="-122"/>
              </a:rPr>
              <a:t>前置基础知识</a:t>
            </a:r>
            <a:endParaRPr lang="en-US" altLang="zh-CN" sz="3200" b="1" dirty="0">
              <a:solidFill>
                <a:srgbClr val="FF0000"/>
              </a:solidFill>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latin typeface="微软雅黑" panose="020B0503020204020204" pitchFamily="34" charset="-122"/>
                <a:ea typeface="微软雅黑" panose="020B0503020204020204" pitchFamily="34" charset="-122"/>
              </a:rPr>
              <a:t>本课程介绍</a:t>
            </a:r>
          </a:p>
        </p:txBody>
      </p:sp>
      <p:sp>
        <p:nvSpPr>
          <p:cNvPr id="4" name="灯片编号占位符 3">
            <a:extLst>
              <a:ext uri="{FF2B5EF4-FFF2-40B4-BE49-F238E27FC236}">
                <a16:creationId xmlns="" xmlns:a16="http://schemas.microsoft.com/office/drawing/2014/main" id="{DBE6B763-00FD-431C-9A5C-B0FFE406E696}"/>
              </a:ext>
            </a:extLst>
          </p:cNvPr>
          <p:cNvSpPr>
            <a:spLocks noGrp="1"/>
          </p:cNvSpPr>
          <p:nvPr>
            <p:ph type="sldNum" sz="quarter" idx="12"/>
          </p:nvPr>
        </p:nvSpPr>
        <p:spPr/>
        <p:txBody>
          <a:bodyPr/>
          <a:lstStyle/>
          <a:p>
            <a:fld id="{5F8E3D9E-0B09-9345-B286-EB2EB76A2E3E}" type="slidenum">
              <a:rPr kumimoji="1" lang="zh-CN" altLang="en-US" smtClean="0"/>
              <a:pPr/>
              <a:t>62</a:t>
            </a:fld>
            <a:endParaRPr kumimoji="1" lang="zh-CN" altLang="en-US"/>
          </a:p>
        </p:txBody>
      </p:sp>
    </p:spTree>
    <p:extLst>
      <p:ext uri="{BB962C8B-B14F-4D97-AF65-F5344CB8AC3E}">
        <p14:creationId xmlns:p14="http://schemas.microsoft.com/office/powerpoint/2010/main" val="24715110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3B32224-01EE-4A6D-8AB0-9BABDF3D4D94}"/>
              </a:ext>
            </a:extLst>
          </p:cNvPr>
          <p:cNvSpPr>
            <a:spLocks noGrp="1"/>
          </p:cNvSpPr>
          <p:nvPr>
            <p:ph type="title"/>
          </p:nvPr>
        </p:nvSpPr>
        <p:spPr/>
        <p:txBody>
          <a:bodyPr/>
          <a:lstStyle/>
          <a:p>
            <a:r>
              <a:rPr lang="zh-CN" altLang="en-US" sz="5400" b="1" dirty="0">
                <a:latin typeface="微软雅黑" panose="020B0503020204020204" pitchFamily="34" charset="-122"/>
                <a:ea typeface="微软雅黑" panose="020B0503020204020204" pitchFamily="34" charset="-122"/>
              </a:rPr>
              <a:t>机器学习前置基础知识</a:t>
            </a:r>
          </a:p>
        </p:txBody>
      </p:sp>
      <p:sp>
        <p:nvSpPr>
          <p:cNvPr id="3" name="内容占位符 2">
            <a:extLst>
              <a:ext uri="{FF2B5EF4-FFF2-40B4-BE49-F238E27FC236}">
                <a16:creationId xmlns="" xmlns:a16="http://schemas.microsoft.com/office/drawing/2014/main" id="{6A3CEB45-9A0D-4D03-AB34-72BB7317AF4D}"/>
              </a:ext>
            </a:extLst>
          </p:cNvPr>
          <p:cNvSpPr>
            <a:spLocks noGrp="1"/>
          </p:cNvSpPr>
          <p:nvPr>
            <p:ph idx="1"/>
          </p:nvPr>
        </p:nvSpPr>
        <p:spPr/>
        <p:txBody>
          <a:bodyPr/>
          <a:lstStyle/>
          <a:p>
            <a:pPr>
              <a:buFont typeface="Wingdings" panose="05000000000000000000" pitchFamily="2" charset="2"/>
              <a:buChar char="p"/>
            </a:pPr>
            <a:r>
              <a:rPr lang="zh-CN" altLang="en-US" dirty="0"/>
              <a:t>线性代数和优化理论</a:t>
            </a:r>
            <a:endParaRPr lang="en-US" altLang="zh-CN" dirty="0"/>
          </a:p>
          <a:p>
            <a:pPr>
              <a:buFont typeface="Wingdings" panose="05000000000000000000" pitchFamily="2" charset="2"/>
              <a:buChar char="p"/>
            </a:pPr>
            <a:r>
              <a:rPr lang="zh-CN" altLang="en-US" dirty="0"/>
              <a:t>概率分布和信息论基础</a:t>
            </a:r>
            <a:endParaRPr lang="en-US" altLang="zh-CN" dirty="0"/>
          </a:p>
          <a:p>
            <a:pPr>
              <a:buFont typeface="Wingdings" panose="05000000000000000000" pitchFamily="2" charset="2"/>
              <a:buChar char="p"/>
            </a:pPr>
            <a:r>
              <a:rPr lang="zh-CN" altLang="en-US" dirty="0"/>
              <a:t>编程语言和计算框架</a:t>
            </a:r>
          </a:p>
        </p:txBody>
      </p:sp>
      <p:sp>
        <p:nvSpPr>
          <p:cNvPr id="4" name="灯片编号占位符 3">
            <a:extLst>
              <a:ext uri="{FF2B5EF4-FFF2-40B4-BE49-F238E27FC236}">
                <a16:creationId xmlns="" xmlns:a16="http://schemas.microsoft.com/office/drawing/2014/main" id="{CA05A227-D045-4719-8EB0-A2750C4EA2C2}"/>
              </a:ext>
            </a:extLst>
          </p:cNvPr>
          <p:cNvSpPr>
            <a:spLocks noGrp="1"/>
          </p:cNvSpPr>
          <p:nvPr>
            <p:ph type="sldNum" sz="quarter" idx="12"/>
          </p:nvPr>
        </p:nvSpPr>
        <p:spPr/>
        <p:txBody>
          <a:bodyPr/>
          <a:lstStyle/>
          <a:p>
            <a:fld id="{5F8E3D9E-0B09-9345-B286-EB2EB76A2E3E}" type="slidenum">
              <a:rPr kumimoji="1" lang="zh-CN" altLang="en-US" smtClean="0"/>
              <a:pPr/>
              <a:t>63</a:t>
            </a:fld>
            <a:endParaRPr kumimoji="1" lang="zh-CN" altLang="en-US"/>
          </a:p>
        </p:txBody>
      </p:sp>
    </p:spTree>
    <p:extLst>
      <p:ext uri="{BB962C8B-B14F-4D97-AF65-F5344CB8AC3E}">
        <p14:creationId xmlns:p14="http://schemas.microsoft.com/office/powerpoint/2010/main" val="256866150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01D88E2-C0BD-4201-AF1D-876824D94370}"/>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线性代数</a:t>
            </a:r>
          </a:p>
        </p:txBody>
      </p:sp>
      <p:sp>
        <p:nvSpPr>
          <p:cNvPr id="3" name="内容占位符 2">
            <a:extLst>
              <a:ext uri="{FF2B5EF4-FFF2-40B4-BE49-F238E27FC236}">
                <a16:creationId xmlns="" xmlns:a16="http://schemas.microsoft.com/office/drawing/2014/main" id="{C824F30B-C50B-4BC2-9D33-D5FB4CF94C61}"/>
              </a:ext>
            </a:extLst>
          </p:cNvPr>
          <p:cNvSpPr>
            <a:spLocks noGrp="1"/>
          </p:cNvSpPr>
          <p:nvPr>
            <p:ph idx="1"/>
          </p:nvPr>
        </p:nvSpPr>
        <p:spPr/>
        <p:txBody>
          <a:bodyPr/>
          <a:lstStyle/>
          <a:p>
            <a:r>
              <a:rPr lang="zh-CN" altLang="en-US" b="1" dirty="0"/>
              <a:t>基本演算</a:t>
            </a:r>
            <a:r>
              <a:rPr lang="zh-CN" altLang="en-US" dirty="0"/>
              <a:t>：加法、乘法、转置、求逆、行列式、秩、迹、范数等</a:t>
            </a:r>
            <a:endParaRPr lang="en-US" altLang="zh-CN" dirty="0"/>
          </a:p>
          <a:p>
            <a:r>
              <a:rPr lang="zh-CN" altLang="en-US" b="1" dirty="0"/>
              <a:t>向量导数</a:t>
            </a:r>
            <a:r>
              <a:rPr lang="zh-CN" altLang="en-US" dirty="0"/>
              <a:t>：对标量求导、对矢量求导、链式法则</a:t>
            </a:r>
            <a:endParaRPr lang="en-US" altLang="zh-CN" dirty="0"/>
          </a:p>
          <a:p>
            <a:r>
              <a:rPr lang="zh-CN" altLang="en-US" b="1" dirty="0"/>
              <a:t>矩阵分解</a:t>
            </a:r>
            <a:r>
              <a:rPr lang="zh-CN" altLang="en-US" dirty="0"/>
              <a:t>：特征值分解、奇异值分解</a:t>
            </a:r>
            <a:endParaRPr lang="en-US" altLang="zh-CN" dirty="0"/>
          </a:p>
          <a:p>
            <a:r>
              <a:rPr lang="zh-CN" altLang="en-US" b="1" dirty="0"/>
              <a:t>特殊矩阵</a:t>
            </a:r>
            <a:r>
              <a:rPr lang="zh-CN" altLang="en-US" dirty="0"/>
              <a:t>：正定矩阵、酉矩阵</a:t>
            </a:r>
            <a:endParaRPr lang="en-US" altLang="zh-CN" dirty="0"/>
          </a:p>
          <a:p>
            <a:endParaRPr lang="en-US" altLang="zh-CN" dirty="0"/>
          </a:p>
        </p:txBody>
      </p:sp>
      <p:sp>
        <p:nvSpPr>
          <p:cNvPr id="4" name="灯片编号占位符 3">
            <a:extLst>
              <a:ext uri="{FF2B5EF4-FFF2-40B4-BE49-F238E27FC236}">
                <a16:creationId xmlns="" xmlns:a16="http://schemas.microsoft.com/office/drawing/2014/main" id="{11BAE371-B69F-4E39-B3F9-444E63126F91}"/>
              </a:ext>
            </a:extLst>
          </p:cNvPr>
          <p:cNvSpPr>
            <a:spLocks noGrp="1"/>
          </p:cNvSpPr>
          <p:nvPr>
            <p:ph type="sldNum" sz="quarter" idx="12"/>
          </p:nvPr>
        </p:nvSpPr>
        <p:spPr/>
        <p:txBody>
          <a:bodyPr/>
          <a:lstStyle/>
          <a:p>
            <a:fld id="{5F8E3D9E-0B09-9345-B286-EB2EB76A2E3E}" type="slidenum">
              <a:rPr kumimoji="1" lang="zh-CN" altLang="en-US" smtClean="0"/>
              <a:pPr/>
              <a:t>64</a:t>
            </a:fld>
            <a:endParaRPr kumimoji="1" lang="zh-CN" altLang="en-US"/>
          </a:p>
        </p:txBody>
      </p:sp>
      <p:sp>
        <p:nvSpPr>
          <p:cNvPr id="23" name="矩形 22">
            <a:extLst>
              <a:ext uri="{FF2B5EF4-FFF2-40B4-BE49-F238E27FC236}">
                <a16:creationId xmlns="" xmlns:a16="http://schemas.microsoft.com/office/drawing/2014/main" id="{F8067BAF-6FEE-4137-8E1A-1CFD53B761DF}"/>
              </a:ext>
            </a:extLst>
          </p:cNvPr>
          <p:cNvSpPr/>
          <p:nvPr/>
        </p:nvSpPr>
        <p:spPr>
          <a:xfrm>
            <a:off x="1262969" y="4693920"/>
            <a:ext cx="21336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 xmlns:a16="http://schemas.microsoft.com/office/drawing/2014/main" id="{7A3B2756-C8B9-495C-AFCA-03239B8D5C72}"/>
              </a:ext>
            </a:extLst>
          </p:cNvPr>
          <p:cNvSpPr/>
          <p:nvPr/>
        </p:nvSpPr>
        <p:spPr>
          <a:xfrm>
            <a:off x="1917815" y="4155440"/>
            <a:ext cx="213360" cy="1249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 xmlns:a16="http://schemas.microsoft.com/office/drawing/2014/main" id="{2AB0E08E-531E-48C8-AD27-C61BBF788D1C}"/>
              </a:ext>
            </a:extLst>
          </p:cNvPr>
          <p:cNvSpPr/>
          <p:nvPr/>
        </p:nvSpPr>
        <p:spPr>
          <a:xfrm>
            <a:off x="2722880" y="4155440"/>
            <a:ext cx="1249680" cy="1249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 xmlns:a16="http://schemas.microsoft.com/office/drawing/2014/main" id="{1AFDE47E-436B-4168-A41E-DC4C34D2606B}"/>
              </a:ext>
            </a:extLst>
          </p:cNvPr>
          <p:cNvGrpSpPr/>
          <p:nvPr/>
        </p:nvGrpSpPr>
        <p:grpSpPr>
          <a:xfrm>
            <a:off x="4606578" y="3627120"/>
            <a:ext cx="2302222" cy="1778000"/>
            <a:chOff x="4606578" y="3627120"/>
            <a:chExt cx="2302222" cy="1778000"/>
          </a:xfrm>
        </p:grpSpPr>
        <p:sp>
          <p:nvSpPr>
            <p:cNvPr id="26" name="矩形 25">
              <a:extLst>
                <a:ext uri="{FF2B5EF4-FFF2-40B4-BE49-F238E27FC236}">
                  <a16:creationId xmlns="" xmlns:a16="http://schemas.microsoft.com/office/drawing/2014/main" id="{7B20368F-A3B3-43EA-B7AD-A1C8600D7A6D}"/>
                </a:ext>
              </a:extLst>
            </p:cNvPr>
            <p:cNvSpPr/>
            <p:nvPr/>
          </p:nvSpPr>
          <p:spPr>
            <a:xfrm>
              <a:off x="4606578" y="4155440"/>
              <a:ext cx="1249680" cy="1249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a:extLst>
                <a:ext uri="{FF2B5EF4-FFF2-40B4-BE49-F238E27FC236}">
                  <a16:creationId xmlns="" xmlns:a16="http://schemas.microsoft.com/office/drawing/2014/main" id="{8B70EBB2-5A72-40D8-89F8-9D9750B1F0E3}"/>
                </a:ext>
              </a:extLst>
            </p:cNvPr>
            <p:cNvCxnSpPr/>
            <p:nvPr/>
          </p:nvCxnSpPr>
          <p:spPr>
            <a:xfrm flipV="1">
              <a:off x="4606578" y="3627120"/>
              <a:ext cx="1052542" cy="528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 xmlns:a16="http://schemas.microsoft.com/office/drawing/2014/main" id="{F22C1AF3-FCE1-4A77-B270-C1862670B846}"/>
                </a:ext>
              </a:extLst>
            </p:cNvPr>
            <p:cNvCxnSpPr/>
            <p:nvPr/>
          </p:nvCxnSpPr>
          <p:spPr>
            <a:xfrm flipV="1">
              <a:off x="5856258" y="3627120"/>
              <a:ext cx="1052542" cy="528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 xmlns:a16="http://schemas.microsoft.com/office/drawing/2014/main" id="{DAB379C3-8C18-44AF-91AA-F57C621F2F2F}"/>
                </a:ext>
              </a:extLst>
            </p:cNvPr>
            <p:cNvCxnSpPr/>
            <p:nvPr/>
          </p:nvCxnSpPr>
          <p:spPr>
            <a:xfrm flipV="1">
              <a:off x="5856258" y="4876800"/>
              <a:ext cx="1052542" cy="528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 xmlns:a16="http://schemas.microsoft.com/office/drawing/2014/main" id="{7D3D4D0A-36F5-4781-8989-734102D1587D}"/>
                </a:ext>
              </a:extLst>
            </p:cNvPr>
            <p:cNvCxnSpPr>
              <a:cxnSpLocks/>
            </p:cNvCxnSpPr>
            <p:nvPr/>
          </p:nvCxnSpPr>
          <p:spPr>
            <a:xfrm flipV="1">
              <a:off x="6908800" y="3627120"/>
              <a:ext cx="0" cy="1249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 xmlns:a16="http://schemas.microsoft.com/office/drawing/2014/main" id="{2C5CFB36-15ED-4977-B43D-90FD0687CE08}"/>
                </a:ext>
              </a:extLst>
            </p:cNvPr>
            <p:cNvCxnSpPr>
              <a:cxnSpLocks/>
            </p:cNvCxnSpPr>
            <p:nvPr/>
          </p:nvCxnSpPr>
          <p:spPr>
            <a:xfrm flipH="1">
              <a:off x="5659120" y="3627120"/>
              <a:ext cx="1249680" cy="0"/>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9" name="文本框 38">
                <a:extLst>
                  <a:ext uri="{FF2B5EF4-FFF2-40B4-BE49-F238E27FC236}">
                    <a16:creationId xmlns="" xmlns:a16="http://schemas.microsoft.com/office/drawing/2014/main" id="{6B6D4882-B81B-4851-8E71-96243C0F0681}"/>
                  </a:ext>
                </a:extLst>
              </p:cNvPr>
              <p:cNvSpPr txBox="1"/>
              <p:nvPr/>
            </p:nvSpPr>
            <p:spPr>
              <a:xfrm>
                <a:off x="1188720" y="5743613"/>
                <a:ext cx="3714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m:t>
                      </m:r>
                    </m:oMath>
                  </m:oMathPara>
                </a14:m>
                <a:endParaRPr lang="zh-CN" altLang="en-US" dirty="0"/>
              </a:p>
            </p:txBody>
          </p:sp>
        </mc:Choice>
        <mc:Fallback xmlns="">
          <p:sp>
            <p:nvSpPr>
              <p:cNvPr id="39" name="文本框 38">
                <a:extLst>
                  <a:ext uri="{FF2B5EF4-FFF2-40B4-BE49-F238E27FC236}">
                    <a16:creationId xmlns:a16="http://schemas.microsoft.com/office/drawing/2014/main" id="{6B6D4882-B81B-4851-8E71-96243C0F0681}"/>
                  </a:ext>
                </a:extLst>
              </p:cNvPr>
              <p:cNvSpPr txBox="1">
                <a:spLocks noRot="1" noChangeAspect="1" noMove="1" noResize="1" noEditPoints="1" noAdjustHandles="1" noChangeArrowheads="1" noChangeShapeType="1" noTextEdit="1"/>
              </p:cNvSpPr>
              <p:nvPr/>
            </p:nvSpPr>
            <p:spPr>
              <a:xfrm>
                <a:off x="1188720" y="5743613"/>
                <a:ext cx="371448"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 xmlns:a16="http://schemas.microsoft.com/office/drawing/2014/main" id="{7062B618-E184-463C-8FE5-CE651FF1A758}"/>
                  </a:ext>
                </a:extLst>
              </p:cNvPr>
              <p:cNvSpPr txBox="1"/>
              <p:nvPr/>
            </p:nvSpPr>
            <p:spPr>
              <a:xfrm>
                <a:off x="1838771" y="5743613"/>
                <a:ext cx="4404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7062B618-E184-463C-8FE5-CE651FF1A758}"/>
                  </a:ext>
                </a:extLst>
              </p:cNvPr>
              <p:cNvSpPr txBox="1">
                <a:spLocks noRot="1" noChangeAspect="1" noMove="1" noResize="1" noEditPoints="1" noAdjustHandles="1" noChangeArrowheads="1" noChangeShapeType="1" noTextEdit="1"/>
              </p:cNvSpPr>
              <p:nvPr/>
            </p:nvSpPr>
            <p:spPr>
              <a:xfrm>
                <a:off x="1838771" y="5743613"/>
                <a:ext cx="440441"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 xmlns:a16="http://schemas.microsoft.com/office/drawing/2014/main" id="{A2B3CAE3-3D1D-4D74-B1D7-A5C1C0FD8B5D}"/>
                  </a:ext>
                </a:extLst>
              </p:cNvPr>
              <p:cNvSpPr txBox="1"/>
              <p:nvPr/>
            </p:nvSpPr>
            <p:spPr>
              <a:xfrm>
                <a:off x="3161996" y="5743613"/>
                <a:ext cx="560025"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zh-CN" altLang="en-US" dirty="0"/>
              </a:p>
            </p:txBody>
          </p:sp>
        </mc:Choice>
        <mc:Fallback xmlns="">
          <p:sp>
            <p:nvSpPr>
              <p:cNvPr id="41" name="文本框 40">
                <a:extLst>
                  <a:ext uri="{FF2B5EF4-FFF2-40B4-BE49-F238E27FC236}">
                    <a16:creationId xmlns:a16="http://schemas.microsoft.com/office/drawing/2014/main" id="{A2B3CAE3-3D1D-4D74-B1D7-A5C1C0FD8B5D}"/>
                  </a:ext>
                </a:extLst>
              </p:cNvPr>
              <p:cNvSpPr txBox="1">
                <a:spLocks noRot="1" noChangeAspect="1" noMove="1" noResize="1" noEditPoints="1" noAdjustHandles="1" noChangeArrowheads="1" noChangeShapeType="1" noTextEdit="1"/>
              </p:cNvSpPr>
              <p:nvPr/>
            </p:nvSpPr>
            <p:spPr>
              <a:xfrm>
                <a:off x="3161996" y="5743613"/>
                <a:ext cx="560025" cy="391646"/>
              </a:xfrm>
              <a:prstGeom prst="rect">
                <a:avLst/>
              </a:prstGeom>
              <a:blipFill>
                <a:blip r:embed="rId5"/>
                <a:stretch>
                  <a:fillRect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 xmlns:a16="http://schemas.microsoft.com/office/drawing/2014/main" id="{0C42885A-F2E7-4AA2-A0EE-DFD035FC6F12}"/>
                  </a:ext>
                </a:extLst>
              </p:cNvPr>
              <p:cNvSpPr txBox="1"/>
              <p:nvPr/>
            </p:nvSpPr>
            <p:spPr>
              <a:xfrm>
                <a:off x="5045694" y="5743613"/>
                <a:ext cx="702821"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Sub>
                    </m:oMath>
                  </m:oMathPara>
                </a14:m>
                <a:endParaRPr lang="zh-CN" altLang="en-US" dirty="0"/>
              </a:p>
            </p:txBody>
          </p:sp>
        </mc:Choice>
        <mc:Fallback xmlns="">
          <p:sp>
            <p:nvSpPr>
              <p:cNvPr id="42" name="文本框 41">
                <a:extLst>
                  <a:ext uri="{FF2B5EF4-FFF2-40B4-BE49-F238E27FC236}">
                    <a16:creationId xmlns:a16="http://schemas.microsoft.com/office/drawing/2014/main" id="{0C42885A-F2E7-4AA2-A0EE-DFD035FC6F12}"/>
                  </a:ext>
                </a:extLst>
              </p:cNvPr>
              <p:cNvSpPr txBox="1">
                <a:spLocks noRot="1" noChangeAspect="1" noMove="1" noResize="1" noEditPoints="1" noAdjustHandles="1" noChangeArrowheads="1" noChangeShapeType="1" noTextEdit="1"/>
              </p:cNvSpPr>
              <p:nvPr/>
            </p:nvSpPr>
            <p:spPr>
              <a:xfrm>
                <a:off x="5045694" y="5743613"/>
                <a:ext cx="702821" cy="391646"/>
              </a:xfrm>
              <a:prstGeom prst="rect">
                <a:avLst/>
              </a:prstGeom>
              <a:blipFill>
                <a:blip r:embed="rId6"/>
                <a:stretch>
                  <a:fillRect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 xmlns:a16="http://schemas.microsoft.com/office/drawing/2014/main" id="{45EDBA1B-290B-48AF-B3D1-32BF48CCAD85}"/>
                  </a:ext>
                </a:extLst>
              </p:cNvPr>
              <p:cNvSpPr txBox="1"/>
              <p:nvPr/>
            </p:nvSpPr>
            <p:spPr>
              <a:xfrm>
                <a:off x="8098111" y="5732456"/>
                <a:ext cx="1252907" cy="3944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rPr>
                          </m:ctrlPr>
                        </m:sSubPr>
                        <m:e>
                          <m:r>
                            <a:rPr lang="en-US" altLang="zh-CN" b="0" i="1" smtClean="0">
                              <a:latin typeface="Cambria Math" panose="02040503050406030204" pitchFamily="18" charset="0"/>
                            </a:rPr>
                            <m:t>𝑎</m:t>
                          </m:r>
                        </m:e>
                        <m:sub>
                          <m:sSub>
                            <m:sSubPr>
                              <m:ctrlPr>
                                <a:rPr lang="en-US" altLang="zh-CN" b="0" i="1" smtClean="0">
                                  <a:latin typeface="Cambria Math"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sub>
                      </m:sSub>
                    </m:oMath>
                  </m:oMathPara>
                </a14:m>
                <a:endParaRPr lang="zh-CN" altLang="en-US" dirty="0"/>
              </a:p>
            </p:txBody>
          </p:sp>
        </mc:Choice>
        <mc:Fallback xmlns="">
          <p:sp>
            <p:nvSpPr>
              <p:cNvPr id="43" name="文本框 42">
                <a:extLst>
                  <a:ext uri="{FF2B5EF4-FFF2-40B4-BE49-F238E27FC236}">
                    <a16:creationId xmlns:a16="http://schemas.microsoft.com/office/drawing/2014/main" id="{45EDBA1B-290B-48AF-B3D1-32BF48CCAD85}"/>
                  </a:ext>
                </a:extLst>
              </p:cNvPr>
              <p:cNvSpPr txBox="1">
                <a:spLocks noRot="1" noChangeAspect="1" noMove="1" noResize="1" noEditPoints="1" noAdjustHandles="1" noChangeArrowheads="1" noChangeShapeType="1" noTextEdit="1"/>
              </p:cNvSpPr>
              <p:nvPr/>
            </p:nvSpPr>
            <p:spPr>
              <a:xfrm>
                <a:off x="8098111" y="5732456"/>
                <a:ext cx="1252907" cy="394403"/>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284797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1190828-B882-495E-9CF6-ACA48FDB8859}"/>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优化理论</a:t>
            </a:r>
          </a:p>
        </p:txBody>
      </p:sp>
      <p:sp>
        <p:nvSpPr>
          <p:cNvPr id="3" name="内容占位符 2">
            <a:extLst>
              <a:ext uri="{FF2B5EF4-FFF2-40B4-BE49-F238E27FC236}">
                <a16:creationId xmlns="" xmlns:a16="http://schemas.microsoft.com/office/drawing/2014/main" id="{0259556C-322C-4751-93EE-094FFCBBAB59}"/>
              </a:ext>
            </a:extLst>
          </p:cNvPr>
          <p:cNvSpPr>
            <a:spLocks noGrp="1"/>
          </p:cNvSpPr>
          <p:nvPr>
            <p:ph idx="1"/>
          </p:nvPr>
        </p:nvSpPr>
        <p:spPr/>
        <p:txBody>
          <a:bodyPr/>
          <a:lstStyle/>
          <a:p>
            <a:r>
              <a:rPr lang="zh-CN" altLang="en-US" b="1" dirty="0"/>
              <a:t>拉格朗日乘子法</a:t>
            </a:r>
            <a:endParaRPr lang="en-US" altLang="zh-CN" b="1" dirty="0"/>
          </a:p>
          <a:p>
            <a:r>
              <a:rPr lang="zh-CN" altLang="en-US" b="1" dirty="0"/>
              <a:t>二次规划</a:t>
            </a:r>
            <a:endParaRPr lang="en-US" altLang="zh-CN" b="1" dirty="0"/>
          </a:p>
          <a:p>
            <a:r>
              <a:rPr lang="zh-CN" altLang="en-US" b="1" dirty="0"/>
              <a:t>半正定规划</a:t>
            </a:r>
            <a:endParaRPr lang="en-US" altLang="zh-CN" b="1" dirty="0"/>
          </a:p>
          <a:p>
            <a:r>
              <a:rPr lang="zh-CN" altLang="en-US" b="1" dirty="0"/>
              <a:t>梯度下降法</a:t>
            </a:r>
            <a:endParaRPr lang="en-US" altLang="zh-CN" b="1" dirty="0"/>
          </a:p>
          <a:p>
            <a:r>
              <a:rPr lang="zh-CN" altLang="en-US" b="1" dirty="0"/>
              <a:t>坐标下降法</a:t>
            </a:r>
          </a:p>
        </p:txBody>
      </p:sp>
      <p:sp>
        <p:nvSpPr>
          <p:cNvPr id="4" name="灯片编号占位符 3">
            <a:extLst>
              <a:ext uri="{FF2B5EF4-FFF2-40B4-BE49-F238E27FC236}">
                <a16:creationId xmlns="" xmlns:a16="http://schemas.microsoft.com/office/drawing/2014/main" id="{EE979002-87B5-4B8E-9574-70EBCCE5221C}"/>
              </a:ext>
            </a:extLst>
          </p:cNvPr>
          <p:cNvSpPr>
            <a:spLocks noGrp="1"/>
          </p:cNvSpPr>
          <p:nvPr>
            <p:ph type="sldNum" sz="quarter" idx="12"/>
          </p:nvPr>
        </p:nvSpPr>
        <p:spPr/>
        <p:txBody>
          <a:bodyPr/>
          <a:lstStyle/>
          <a:p>
            <a:fld id="{5F8E3D9E-0B09-9345-B286-EB2EB76A2E3E}" type="slidenum">
              <a:rPr kumimoji="1" lang="zh-CN" altLang="en-US" smtClean="0"/>
              <a:pPr/>
              <a:t>65</a:t>
            </a:fld>
            <a:endParaRPr kumimoji="1" lang="zh-CN" altLang="en-US"/>
          </a:p>
        </p:txBody>
      </p:sp>
      <p:pic>
        <p:nvPicPr>
          <p:cNvPr id="27650" name="Picture 2" descr="An Introduction To Surrogate Optimization: Intuition, illustration, case  study, and the code | by Shuai Guo | Towards Data Science">
            <a:extLst>
              <a:ext uri="{FF2B5EF4-FFF2-40B4-BE49-F238E27FC236}">
                <a16:creationId xmlns="" xmlns:a16="http://schemas.microsoft.com/office/drawing/2014/main" id="{163E29AE-3C34-4281-825C-431E9AE8D5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3865" y="2120583"/>
            <a:ext cx="4754046" cy="3304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1223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AA2DF56-BE7A-4944-8365-2154C4EAEC16}"/>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概率分布</a:t>
            </a:r>
          </a:p>
        </p:txBody>
      </p:sp>
      <p:sp>
        <p:nvSpPr>
          <p:cNvPr id="3" name="内容占位符 2">
            <a:extLst>
              <a:ext uri="{FF2B5EF4-FFF2-40B4-BE49-F238E27FC236}">
                <a16:creationId xmlns="" xmlns:a16="http://schemas.microsoft.com/office/drawing/2014/main" id="{B9BA0448-F06C-43B2-BBBB-D246F95EE906}"/>
              </a:ext>
            </a:extLst>
          </p:cNvPr>
          <p:cNvSpPr>
            <a:spLocks noGrp="1"/>
          </p:cNvSpPr>
          <p:nvPr>
            <p:ph idx="1"/>
          </p:nvPr>
        </p:nvSpPr>
        <p:spPr>
          <a:xfrm>
            <a:off x="851963" y="1910676"/>
            <a:ext cx="7809668" cy="4164923"/>
          </a:xfrm>
        </p:spPr>
        <p:txBody>
          <a:bodyPr/>
          <a:lstStyle/>
          <a:p>
            <a:r>
              <a:rPr lang="zh-CN" altLang="en-US" b="1" dirty="0"/>
              <a:t>概率的意义</a:t>
            </a:r>
            <a:r>
              <a:rPr lang="zh-CN" altLang="en-US" dirty="0"/>
              <a:t>：概率和归纳、因果性和随机性</a:t>
            </a:r>
            <a:endParaRPr lang="en-US" altLang="zh-CN" dirty="0"/>
          </a:p>
          <a:p>
            <a:r>
              <a:rPr lang="zh-CN" altLang="en-US" b="1" dirty="0"/>
              <a:t>概率的公理</a:t>
            </a:r>
            <a:r>
              <a:rPr lang="zh-CN" altLang="en-US" dirty="0"/>
              <a:t>：集合论、概率空间、条件概率</a:t>
            </a:r>
            <a:endParaRPr lang="en-US" altLang="zh-CN" dirty="0"/>
          </a:p>
          <a:p>
            <a:r>
              <a:rPr lang="zh-CN" altLang="en-US" b="1" dirty="0"/>
              <a:t>随机变量的概念和特征</a:t>
            </a:r>
            <a:r>
              <a:rPr lang="zh-CN" altLang="en-US" dirty="0"/>
              <a:t>：分布函数、密度函数、矩和累积量</a:t>
            </a:r>
            <a:endParaRPr lang="en-US" altLang="zh-CN" dirty="0"/>
          </a:p>
          <a:p>
            <a:r>
              <a:rPr lang="zh-CN" altLang="en-US" b="1" dirty="0"/>
              <a:t>常见概率分布</a:t>
            </a:r>
            <a:r>
              <a:rPr lang="zh-CN" altLang="en-US" dirty="0"/>
              <a:t>：高斯分布、多维高斯分布、复数高斯分布、复数量的微分运算、均匀分布、瑞利分布、伽马分布、贝塔分布、伯努利分布、指数分布、</a:t>
            </a:r>
            <a:r>
              <a:rPr lang="en-US" altLang="zh-CN" dirty="0"/>
              <a:t>Wishart</a:t>
            </a:r>
            <a:r>
              <a:rPr lang="zh-CN" altLang="en-US" dirty="0"/>
              <a:t>分布等</a:t>
            </a:r>
            <a:endParaRPr lang="en-US" altLang="zh-CN" dirty="0"/>
          </a:p>
        </p:txBody>
      </p:sp>
      <p:sp>
        <p:nvSpPr>
          <p:cNvPr id="4" name="灯片编号占位符 3">
            <a:extLst>
              <a:ext uri="{FF2B5EF4-FFF2-40B4-BE49-F238E27FC236}">
                <a16:creationId xmlns="" xmlns:a16="http://schemas.microsoft.com/office/drawing/2014/main" id="{D96CC778-2B39-4357-8C95-B3FCD10A8E8D}"/>
              </a:ext>
            </a:extLst>
          </p:cNvPr>
          <p:cNvSpPr>
            <a:spLocks noGrp="1"/>
          </p:cNvSpPr>
          <p:nvPr>
            <p:ph type="sldNum" sz="quarter" idx="12"/>
          </p:nvPr>
        </p:nvSpPr>
        <p:spPr/>
        <p:txBody>
          <a:bodyPr/>
          <a:lstStyle/>
          <a:p>
            <a:fld id="{5F8E3D9E-0B09-9345-B286-EB2EB76A2E3E}" type="slidenum">
              <a:rPr kumimoji="1" lang="zh-CN" altLang="en-US" smtClean="0"/>
              <a:pPr/>
              <a:t>66</a:t>
            </a:fld>
            <a:endParaRPr kumimoji="1" lang="zh-CN" altLang="en-US"/>
          </a:p>
        </p:txBody>
      </p:sp>
      <p:pic>
        <p:nvPicPr>
          <p:cNvPr id="28676" name="Picture 4" descr="Introduction to Probability and Data with R | Coursera">
            <a:extLst>
              <a:ext uri="{FF2B5EF4-FFF2-40B4-BE49-F238E27FC236}">
                <a16:creationId xmlns="" xmlns:a16="http://schemas.microsoft.com/office/drawing/2014/main" id="{A6DE962B-42B8-405E-A520-625379C5B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7526" y="4116292"/>
            <a:ext cx="2364105" cy="236410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 xmlns:a16="http://schemas.microsoft.com/office/drawing/2014/main" id="{2FFDE3A6-9427-472B-B633-5C72A887505E}"/>
              </a:ext>
            </a:extLst>
          </p:cNvPr>
          <p:cNvSpPr txBox="1"/>
          <p:nvPr/>
        </p:nvSpPr>
        <p:spPr>
          <a:xfrm>
            <a:off x="497840" y="4929012"/>
            <a:ext cx="5450851" cy="400110"/>
          </a:xfrm>
          <a:prstGeom prst="rect">
            <a:avLst/>
          </a:prstGeom>
          <a:noFill/>
        </p:spPr>
        <p:txBody>
          <a:bodyPr wrap="none" rtlCol="0">
            <a:spAutoFit/>
          </a:bodyPr>
          <a:lstStyle/>
          <a:p>
            <a:r>
              <a:rPr lang="en-US" altLang="zh-CN" sz="2000" b="1" i="1" dirty="0">
                <a:ea typeface="微软雅黑" panose="020B0503020204020204" pitchFamily="34" charset="-122"/>
              </a:rPr>
              <a:t>Some events happen more probably than others.</a:t>
            </a:r>
            <a:endParaRPr lang="zh-CN" altLang="en-US" sz="2000" b="1" i="1" dirty="0">
              <a:ea typeface="微软雅黑" panose="020B0503020204020204" pitchFamily="34" charset="-122"/>
            </a:endParaRPr>
          </a:p>
        </p:txBody>
      </p:sp>
    </p:spTree>
    <p:extLst>
      <p:ext uri="{BB962C8B-B14F-4D97-AF65-F5344CB8AC3E}">
        <p14:creationId xmlns:p14="http://schemas.microsoft.com/office/powerpoint/2010/main" val="16297055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7A42471-317A-4389-A31B-FC1036AE5CCC}"/>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信息论基础</a:t>
            </a:r>
          </a:p>
        </p:txBody>
      </p:sp>
      <p:sp>
        <p:nvSpPr>
          <p:cNvPr id="3" name="内容占位符 2">
            <a:extLst>
              <a:ext uri="{FF2B5EF4-FFF2-40B4-BE49-F238E27FC236}">
                <a16:creationId xmlns="" xmlns:a16="http://schemas.microsoft.com/office/drawing/2014/main" id="{D05C7D0B-FC96-478B-91DC-FC6FF3707677}"/>
              </a:ext>
            </a:extLst>
          </p:cNvPr>
          <p:cNvSpPr>
            <a:spLocks noGrp="1"/>
          </p:cNvSpPr>
          <p:nvPr>
            <p:ph idx="1"/>
          </p:nvPr>
        </p:nvSpPr>
        <p:spPr/>
        <p:txBody>
          <a:bodyPr/>
          <a:lstStyle/>
          <a:p>
            <a:r>
              <a:rPr lang="zh-CN" altLang="en-US" dirty="0"/>
              <a:t>熵：基本概念、最大熵方法、编码、信道容量</a:t>
            </a:r>
            <a:endParaRPr lang="en-US" altLang="zh-CN" dirty="0"/>
          </a:p>
          <a:p>
            <a:r>
              <a:rPr lang="zh-CN" altLang="en-US" dirty="0"/>
              <a:t>马尔科夫链：概念、平衡分布与极限概率、分支过程等</a:t>
            </a:r>
          </a:p>
        </p:txBody>
      </p:sp>
      <p:sp>
        <p:nvSpPr>
          <p:cNvPr id="4" name="灯片编号占位符 3">
            <a:extLst>
              <a:ext uri="{FF2B5EF4-FFF2-40B4-BE49-F238E27FC236}">
                <a16:creationId xmlns="" xmlns:a16="http://schemas.microsoft.com/office/drawing/2014/main" id="{E04C23D9-0072-4A14-B1E5-EC3ABE10FBE9}"/>
              </a:ext>
            </a:extLst>
          </p:cNvPr>
          <p:cNvSpPr>
            <a:spLocks noGrp="1"/>
          </p:cNvSpPr>
          <p:nvPr>
            <p:ph type="sldNum" sz="quarter" idx="12"/>
          </p:nvPr>
        </p:nvSpPr>
        <p:spPr/>
        <p:txBody>
          <a:bodyPr/>
          <a:lstStyle/>
          <a:p>
            <a:fld id="{5F8E3D9E-0B09-9345-B286-EB2EB76A2E3E}" type="slidenum">
              <a:rPr kumimoji="1" lang="zh-CN" altLang="en-US" smtClean="0"/>
              <a:pPr/>
              <a:t>67</a:t>
            </a:fld>
            <a:endParaRPr kumimoji="1" lang="zh-CN" altLang="en-US"/>
          </a:p>
        </p:txBody>
      </p:sp>
      <p:pic>
        <p:nvPicPr>
          <p:cNvPr id="29698" name="Picture 2" descr="Deep Learning Chapter 3 Information Theory presented by Yaroslav Bulatov -  YouTube">
            <a:extLst>
              <a:ext uri="{FF2B5EF4-FFF2-40B4-BE49-F238E27FC236}">
                <a16:creationId xmlns="" xmlns:a16="http://schemas.microsoft.com/office/drawing/2014/main" id="{0CFD6A86-A069-4D3E-A1BB-92C48FA8C5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523" t="9404" r="22508" b="4919"/>
          <a:stretch/>
        </p:blipFill>
        <p:spPr bwMode="auto">
          <a:xfrm>
            <a:off x="2088877" y="2813811"/>
            <a:ext cx="4830083" cy="3638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2288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660538B-E70D-46D7-88E2-F3B17C1140AA}"/>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编程语言</a:t>
            </a:r>
          </a:p>
        </p:txBody>
      </p:sp>
      <p:sp>
        <p:nvSpPr>
          <p:cNvPr id="3" name="内容占位符 2">
            <a:extLst>
              <a:ext uri="{FF2B5EF4-FFF2-40B4-BE49-F238E27FC236}">
                <a16:creationId xmlns="" xmlns:a16="http://schemas.microsoft.com/office/drawing/2014/main" id="{2CCF58D2-C70D-4714-B270-40E8F07704E4}"/>
              </a:ext>
            </a:extLst>
          </p:cNvPr>
          <p:cNvSpPr>
            <a:spLocks noGrp="1"/>
          </p:cNvSpPr>
          <p:nvPr>
            <p:ph idx="1"/>
          </p:nvPr>
        </p:nvSpPr>
        <p:spPr/>
        <p:txBody>
          <a:bodyPr>
            <a:normAutofit/>
          </a:bodyPr>
          <a:lstStyle/>
          <a:p>
            <a:pPr latinLnBrk="1">
              <a:buFont typeface="Wingdings" panose="05000000000000000000" pitchFamily="2" charset="2"/>
              <a:buChar char="p"/>
            </a:pPr>
            <a:r>
              <a:rPr lang="en-US" altLang="zh-CN" dirty="0"/>
              <a:t>Python</a:t>
            </a:r>
            <a:r>
              <a:rPr lang="zh-CN" altLang="zh-CN" dirty="0"/>
              <a:t>语言科学计算基础：</a:t>
            </a:r>
            <a:r>
              <a:rPr lang="en-US" altLang="zh-CN" dirty="0"/>
              <a:t>Python</a:t>
            </a:r>
            <a:r>
              <a:rPr lang="zh-CN" altLang="zh-CN" dirty="0"/>
              <a:t>的介绍、</a:t>
            </a:r>
            <a:r>
              <a:rPr lang="en-US" altLang="zh-CN" dirty="0"/>
              <a:t>Python</a:t>
            </a:r>
            <a:r>
              <a:rPr lang="zh-CN" altLang="zh-CN" dirty="0"/>
              <a:t>如何运行程序、开发环境（</a:t>
            </a:r>
            <a:r>
              <a:rPr lang="en-US" altLang="zh-CN" dirty="0" err="1"/>
              <a:t>JupyterLab</a:t>
            </a:r>
            <a:r>
              <a:rPr lang="zh-CN" altLang="zh-CN" dirty="0"/>
              <a:t>、</a:t>
            </a:r>
            <a:r>
              <a:rPr lang="en-US" altLang="zh-CN" dirty="0"/>
              <a:t>PyCharm</a:t>
            </a:r>
            <a:r>
              <a:rPr lang="zh-CN" altLang="zh-CN" dirty="0"/>
              <a:t>）、基本类型、特殊类型、函数、面向对象、顺序条件和循环、文件和打印。</a:t>
            </a:r>
          </a:p>
          <a:p>
            <a:pPr latinLnBrk="1">
              <a:buFont typeface="Wingdings" panose="05000000000000000000" pitchFamily="2" charset="2"/>
              <a:buChar char="p"/>
            </a:pPr>
            <a:r>
              <a:rPr lang="en-US" altLang="zh-CN" dirty="0"/>
              <a:t>Python</a:t>
            </a:r>
            <a:r>
              <a:rPr lang="zh-CN" altLang="zh-CN" dirty="0"/>
              <a:t>和</a:t>
            </a:r>
            <a:r>
              <a:rPr lang="en-US" altLang="zh-CN" dirty="0"/>
              <a:t>C</a:t>
            </a:r>
            <a:r>
              <a:rPr lang="zh-CN" altLang="zh-CN" dirty="0"/>
              <a:t>语言联系。</a:t>
            </a:r>
          </a:p>
          <a:p>
            <a:pPr latinLnBrk="1">
              <a:buFont typeface="Wingdings" panose="05000000000000000000" pitchFamily="2" charset="2"/>
              <a:buChar char="p"/>
            </a:pPr>
            <a:r>
              <a:rPr lang="zh-CN" altLang="zh-CN" dirty="0"/>
              <a:t>递归函数：格式、特点。</a:t>
            </a:r>
          </a:p>
          <a:p>
            <a:pPr latinLnBrk="1">
              <a:buFont typeface="Wingdings" panose="05000000000000000000" pitchFamily="2" charset="2"/>
              <a:buChar char="p"/>
            </a:pPr>
            <a:r>
              <a:rPr lang="en-US" altLang="zh-CN" dirty="0"/>
              <a:t>NumPy</a:t>
            </a:r>
            <a:endParaRPr lang="zh-CN" altLang="zh-CN" dirty="0"/>
          </a:p>
          <a:p>
            <a:pPr latinLnBrk="1">
              <a:buFont typeface="Wingdings" panose="05000000000000000000" pitchFamily="2" charset="2"/>
              <a:buChar char="p"/>
            </a:pPr>
            <a:r>
              <a:rPr lang="en-US" altLang="zh-CN" dirty="0"/>
              <a:t>Matplotlib</a:t>
            </a:r>
            <a:endParaRPr lang="zh-CN" altLang="zh-CN" dirty="0"/>
          </a:p>
        </p:txBody>
      </p:sp>
      <p:sp>
        <p:nvSpPr>
          <p:cNvPr id="4" name="灯片编号占位符 3">
            <a:extLst>
              <a:ext uri="{FF2B5EF4-FFF2-40B4-BE49-F238E27FC236}">
                <a16:creationId xmlns="" xmlns:a16="http://schemas.microsoft.com/office/drawing/2014/main" id="{92619222-759C-45E9-B16C-F9D5C8746112}"/>
              </a:ext>
            </a:extLst>
          </p:cNvPr>
          <p:cNvSpPr>
            <a:spLocks noGrp="1"/>
          </p:cNvSpPr>
          <p:nvPr>
            <p:ph type="sldNum" sz="quarter" idx="12"/>
          </p:nvPr>
        </p:nvSpPr>
        <p:spPr/>
        <p:txBody>
          <a:bodyPr/>
          <a:lstStyle/>
          <a:p>
            <a:fld id="{5F8E3D9E-0B09-9345-B286-EB2EB76A2E3E}" type="slidenum">
              <a:rPr kumimoji="1" lang="zh-CN" altLang="en-US" smtClean="0"/>
              <a:pPr/>
              <a:t>68</a:t>
            </a:fld>
            <a:endParaRPr kumimoji="1" lang="zh-CN" altLang="en-US"/>
          </a:p>
        </p:txBody>
      </p:sp>
      <p:pic>
        <p:nvPicPr>
          <p:cNvPr id="7" name="图片 6" descr="Python">
            <a:extLst>
              <a:ext uri="{FF2B5EF4-FFF2-40B4-BE49-F238E27FC236}">
                <a16:creationId xmlns="" xmlns:a16="http://schemas.microsoft.com/office/drawing/2014/main" id="{C2C3149F-B0B4-4821-A3EB-0722CD7CEE9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250" y="4831952"/>
            <a:ext cx="1439545" cy="1439545"/>
          </a:xfrm>
          <a:prstGeom prst="rect">
            <a:avLst/>
          </a:prstGeom>
          <a:noFill/>
          <a:ln>
            <a:noFill/>
          </a:ln>
        </p:spPr>
      </p:pic>
      <p:pic>
        <p:nvPicPr>
          <p:cNvPr id="8" name="Picture 2" descr="numanal.com/wp-content/uploads/2021/06/NumPy_lo...">
            <a:extLst>
              <a:ext uri="{FF2B5EF4-FFF2-40B4-BE49-F238E27FC236}">
                <a16:creationId xmlns="" xmlns:a16="http://schemas.microsoft.com/office/drawing/2014/main" id="{E0F5D5A5-1083-44B2-8D19-124834009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5575" y="4837349"/>
            <a:ext cx="319087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Pyplot tutorial — Matplotlib 3.5.1 documentation">
            <a:extLst>
              <a:ext uri="{FF2B5EF4-FFF2-40B4-BE49-F238E27FC236}">
                <a16:creationId xmlns="" xmlns:a16="http://schemas.microsoft.com/office/drawing/2014/main" id="{4174CD0C-502D-4837-8C63-13DD7B3DAF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0369" y="5027849"/>
            <a:ext cx="4371975" cy="104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01011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145668A-3432-41D1-8984-EEE265392C73}"/>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计算框架</a:t>
            </a:r>
          </a:p>
        </p:txBody>
      </p:sp>
      <p:sp>
        <p:nvSpPr>
          <p:cNvPr id="3" name="内容占位符 2">
            <a:extLst>
              <a:ext uri="{FF2B5EF4-FFF2-40B4-BE49-F238E27FC236}">
                <a16:creationId xmlns="" xmlns:a16="http://schemas.microsoft.com/office/drawing/2014/main" id="{66E5F90A-8792-4F58-8087-7B457EFF6692}"/>
              </a:ext>
            </a:extLst>
          </p:cNvPr>
          <p:cNvSpPr>
            <a:spLocks noGrp="1"/>
          </p:cNvSpPr>
          <p:nvPr>
            <p:ph idx="1"/>
          </p:nvPr>
        </p:nvSpPr>
        <p:spPr/>
        <p:txBody>
          <a:bodyPr/>
          <a:lstStyle/>
          <a:p>
            <a:pPr latinLnBrk="1">
              <a:buFont typeface="Wingdings" panose="05000000000000000000" pitchFamily="2" charset="2"/>
              <a:buChar char="p"/>
            </a:pPr>
            <a:r>
              <a:rPr lang="en-US" altLang="zh-CN" dirty="0"/>
              <a:t>TensorFlow</a:t>
            </a:r>
            <a:r>
              <a:rPr lang="zh-CN" altLang="zh-CN" dirty="0"/>
              <a:t>简介：架构、基础、进阶</a:t>
            </a:r>
          </a:p>
          <a:p>
            <a:pPr latinLnBrk="1">
              <a:buFont typeface="Wingdings" panose="05000000000000000000" pitchFamily="2" charset="2"/>
              <a:buChar char="p"/>
            </a:pPr>
            <a:r>
              <a:rPr lang="en-US" altLang="zh-CN" dirty="0" err="1"/>
              <a:t>MindSpore</a:t>
            </a:r>
            <a:r>
              <a:rPr lang="zh-CN" altLang="zh-CN" dirty="0"/>
              <a:t>简介：架构、实践、</a:t>
            </a:r>
            <a:r>
              <a:rPr lang="en-US" altLang="zh-CN" dirty="0" err="1"/>
              <a:t>MindStudio</a:t>
            </a:r>
            <a:endParaRPr lang="zh-CN" altLang="zh-CN" dirty="0"/>
          </a:p>
          <a:p>
            <a:pPr>
              <a:buFont typeface="Wingdings" panose="05000000000000000000" pitchFamily="2" charset="2"/>
              <a:buChar char="p"/>
            </a:pPr>
            <a:r>
              <a:rPr lang="en-US" altLang="zh-CN" dirty="0"/>
              <a:t>TF</a:t>
            </a:r>
            <a:r>
              <a:rPr lang="zh-CN" altLang="zh-CN" dirty="0"/>
              <a:t>和</a:t>
            </a:r>
            <a:r>
              <a:rPr lang="en-US" altLang="zh-CN" dirty="0" err="1"/>
              <a:t>MindSpore</a:t>
            </a:r>
            <a:r>
              <a:rPr lang="zh-CN" altLang="zh-CN" dirty="0"/>
              <a:t>的对比</a:t>
            </a:r>
            <a:r>
              <a:rPr lang="zh-CN" altLang="zh-CN" dirty="0" smtClean="0"/>
              <a:t>。</a:t>
            </a:r>
            <a:endParaRPr lang="en-US" altLang="zh-CN" dirty="0" smtClean="0"/>
          </a:p>
          <a:p>
            <a:pPr>
              <a:buFont typeface="Wingdings" panose="05000000000000000000" pitchFamily="2" charset="2"/>
              <a:buChar char="p"/>
            </a:pPr>
            <a:r>
              <a:rPr lang="en-US" dirty="0" err="1"/>
              <a:t>安装</a:t>
            </a:r>
            <a:r>
              <a:rPr lang="en-US" dirty="0" err="1" smtClean="0"/>
              <a:t>MindSpore</a:t>
            </a:r>
            <a:r>
              <a:rPr lang="en-US" dirty="0"/>
              <a:t> https://</a:t>
            </a:r>
            <a:r>
              <a:rPr lang="en-US" dirty="0" err="1"/>
              <a:t>www.mindspore.cn</a:t>
            </a:r>
            <a:r>
              <a:rPr lang="en-US" dirty="0"/>
              <a:t>/install</a:t>
            </a:r>
            <a:endParaRPr lang="en-US" dirty="0"/>
          </a:p>
          <a:p>
            <a:pPr>
              <a:buFont typeface="Wingdings" panose="05000000000000000000" pitchFamily="2" charset="2"/>
              <a:buChar char="p"/>
            </a:pPr>
            <a:endParaRPr lang="zh-CN" altLang="en-US" dirty="0"/>
          </a:p>
          <a:p>
            <a:endParaRPr lang="zh-CN" altLang="en-US" dirty="0"/>
          </a:p>
        </p:txBody>
      </p:sp>
      <p:sp>
        <p:nvSpPr>
          <p:cNvPr id="4" name="灯片编号占位符 3">
            <a:extLst>
              <a:ext uri="{FF2B5EF4-FFF2-40B4-BE49-F238E27FC236}">
                <a16:creationId xmlns="" xmlns:a16="http://schemas.microsoft.com/office/drawing/2014/main" id="{691B3312-14C2-4628-ACEF-E5ADC9361FD7}"/>
              </a:ext>
            </a:extLst>
          </p:cNvPr>
          <p:cNvSpPr>
            <a:spLocks noGrp="1"/>
          </p:cNvSpPr>
          <p:nvPr>
            <p:ph type="sldNum" sz="quarter" idx="12"/>
          </p:nvPr>
        </p:nvSpPr>
        <p:spPr/>
        <p:txBody>
          <a:bodyPr/>
          <a:lstStyle/>
          <a:p>
            <a:fld id="{5F8E3D9E-0B09-9345-B286-EB2EB76A2E3E}" type="slidenum">
              <a:rPr kumimoji="1" lang="zh-CN" altLang="en-US" smtClean="0"/>
              <a:pPr/>
              <a:t>69</a:t>
            </a:fld>
            <a:endParaRPr kumimoji="1" lang="zh-CN" altLang="en-US"/>
          </a:p>
        </p:txBody>
      </p:sp>
      <p:pic>
        <p:nvPicPr>
          <p:cNvPr id="5" name="Picture 2" descr="TensorFlow - 维基百科，自由的百科全书">
            <a:extLst>
              <a:ext uri="{FF2B5EF4-FFF2-40B4-BE49-F238E27FC236}">
                <a16:creationId xmlns="" xmlns:a16="http://schemas.microsoft.com/office/drawing/2014/main" id="{93B6F1AF-023F-43AB-95F6-AC8FBD74C5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3771" y="4235159"/>
            <a:ext cx="2343150" cy="19526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MindSpore AI Computing Framework Research | Huawei Global">
            <a:extLst>
              <a:ext uri="{FF2B5EF4-FFF2-40B4-BE49-F238E27FC236}">
                <a16:creationId xmlns="" xmlns:a16="http://schemas.microsoft.com/office/drawing/2014/main" id="{1ED197C6-B585-4045-A2D4-F1D39AC27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9538" y="4283842"/>
            <a:ext cx="2466975"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2020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F9B48CB-9450-4A91-810A-3D841472A32E}"/>
              </a:ext>
            </a:extLst>
          </p:cNvPr>
          <p:cNvSpPr>
            <a:spLocks noGrp="1"/>
          </p:cNvSpPr>
          <p:nvPr>
            <p:ph type="title"/>
          </p:nvPr>
        </p:nvSpPr>
        <p:spPr/>
        <p:txBody>
          <a:bodyPr/>
          <a:lstStyle/>
          <a:p>
            <a:r>
              <a:rPr lang="zh-CN" altLang="en-US" sz="5400" b="1" dirty="0">
                <a:latin typeface="微软雅黑" panose="020B0503020204020204" pitchFamily="34" charset="-122"/>
                <a:ea typeface="微软雅黑" panose="020B0503020204020204" pitchFamily="34" charset="-122"/>
              </a:rPr>
              <a:t>起源</a:t>
            </a:r>
            <a:endParaRPr lang="zh-CN" altLang="en-US" dirty="0"/>
          </a:p>
        </p:txBody>
      </p:sp>
      <p:sp>
        <p:nvSpPr>
          <p:cNvPr id="3" name="内容占位符 2">
            <a:extLst>
              <a:ext uri="{FF2B5EF4-FFF2-40B4-BE49-F238E27FC236}">
                <a16:creationId xmlns="" xmlns:a16="http://schemas.microsoft.com/office/drawing/2014/main" id="{E008D2A3-D36B-4278-A424-4264D82E5A25}"/>
              </a:ext>
            </a:extLst>
          </p:cNvPr>
          <p:cNvSpPr>
            <a:spLocks noGrp="1"/>
          </p:cNvSpPr>
          <p:nvPr>
            <p:ph idx="1"/>
          </p:nvPr>
        </p:nvSpPr>
        <p:spPr/>
        <p:txBody>
          <a:bodyPr>
            <a:normAutofit/>
          </a:bodyPr>
          <a:lstStyle/>
          <a:p>
            <a:r>
              <a:rPr lang="en-US" altLang="zh-CN" sz="2400" dirty="0">
                <a:latin typeface="微软雅黑" panose="020B0503020204020204" pitchFamily="34" charset="-122"/>
                <a:ea typeface="微软雅黑" panose="020B0503020204020204" pitchFamily="34" charset="-122"/>
              </a:rPr>
              <a:t>1959</a:t>
            </a:r>
            <a:r>
              <a:rPr lang="zh-CN" altLang="en-US" sz="2400" dirty="0">
                <a:latin typeface="微软雅黑" panose="020B0503020204020204" pitchFamily="34" charset="-122"/>
                <a:ea typeface="微软雅黑" panose="020B0503020204020204" pitchFamily="34" charset="-122"/>
              </a:rPr>
              <a:t>年，亚瑟</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塞缪尔（</a:t>
            </a:r>
            <a:r>
              <a:rPr lang="en-US" altLang="zh-CN" sz="2400" dirty="0">
                <a:latin typeface="微软雅黑" panose="020B0503020204020204" pitchFamily="34" charset="-122"/>
                <a:ea typeface="微软雅黑" panose="020B0503020204020204" pitchFamily="34" charset="-122"/>
              </a:rPr>
              <a:t>Arthur Samuel</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1901-1990</a:t>
            </a:r>
            <a:r>
              <a:rPr lang="zh-CN" altLang="en-US" sz="2400" dirty="0">
                <a:latin typeface="微软雅黑" panose="020B0503020204020204" pitchFamily="34" charset="-122"/>
                <a:ea typeface="微软雅黑" panose="020B0503020204020204" pitchFamily="34" charset="-122"/>
              </a:rPr>
              <a:t>）创造了</a:t>
            </a:r>
            <a:r>
              <a:rPr lang="zh-CN" altLang="en-US" sz="2400" b="1" dirty="0">
                <a:latin typeface="微软雅黑" panose="020B0503020204020204" pitchFamily="34" charset="-122"/>
                <a:ea typeface="微软雅黑" panose="020B0503020204020204" pitchFamily="34" charset="-122"/>
              </a:rPr>
              <a:t>“机器学习”</a:t>
            </a:r>
            <a:r>
              <a:rPr lang="zh-CN" altLang="en-US" sz="2400" dirty="0">
                <a:latin typeface="微软雅黑" panose="020B0503020204020204" pitchFamily="34" charset="-122"/>
                <a:ea typeface="微软雅黑" panose="020B0503020204020204" pitchFamily="34" charset="-122"/>
              </a:rPr>
              <a:t>这个术语，并将其定义为：</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The field of study that gives computers the ability to learn without being explicitly programmed.</a:t>
            </a:r>
          </a:p>
        </p:txBody>
      </p:sp>
      <p:sp>
        <p:nvSpPr>
          <p:cNvPr id="4" name="灯片编号占位符 3">
            <a:extLst>
              <a:ext uri="{FF2B5EF4-FFF2-40B4-BE49-F238E27FC236}">
                <a16:creationId xmlns="" xmlns:a16="http://schemas.microsoft.com/office/drawing/2014/main" id="{77781EDC-79D1-4198-81D1-6F5940A57BEA}"/>
              </a:ext>
            </a:extLst>
          </p:cNvPr>
          <p:cNvSpPr>
            <a:spLocks noGrp="1"/>
          </p:cNvSpPr>
          <p:nvPr>
            <p:ph type="sldNum" sz="quarter" idx="12"/>
          </p:nvPr>
        </p:nvSpPr>
        <p:spPr/>
        <p:txBody>
          <a:bodyPr/>
          <a:lstStyle/>
          <a:p>
            <a:fld id="{5F8E3D9E-0B09-9345-B286-EB2EB76A2E3E}" type="slidenum">
              <a:rPr kumimoji="1" lang="zh-CN" altLang="en-US" smtClean="0"/>
              <a:pPr/>
              <a:t>7</a:t>
            </a:fld>
            <a:endParaRPr kumimoji="1" lang="zh-CN" altLang="en-US"/>
          </a:p>
        </p:txBody>
      </p:sp>
      <p:pic>
        <p:nvPicPr>
          <p:cNvPr id="5" name="图片 4">
            <a:extLst>
              <a:ext uri="{FF2B5EF4-FFF2-40B4-BE49-F238E27FC236}">
                <a16:creationId xmlns="" xmlns:a16="http://schemas.microsoft.com/office/drawing/2014/main" id="{EEF31266-1B32-4542-BBB0-AB7FCE1FC502}"/>
              </a:ext>
            </a:extLst>
          </p:cNvPr>
          <p:cNvPicPr>
            <a:picLocks noChangeAspect="1"/>
          </p:cNvPicPr>
          <p:nvPr/>
        </p:nvPicPr>
        <p:blipFill>
          <a:blip r:embed="rId3"/>
          <a:stretch>
            <a:fillRect/>
          </a:stretch>
        </p:blipFill>
        <p:spPr>
          <a:xfrm>
            <a:off x="6010558" y="3502592"/>
            <a:ext cx="3390390" cy="3339662"/>
          </a:xfrm>
          <a:prstGeom prst="rect">
            <a:avLst/>
          </a:prstGeom>
          <a:ln>
            <a:noFill/>
          </a:ln>
          <a:effectLst>
            <a:softEdge rad="112500"/>
          </a:effectLst>
        </p:spPr>
      </p:pic>
      <p:pic>
        <p:nvPicPr>
          <p:cNvPr id="16386" name="Picture 2" descr="تويتر \ Fermat&amp;#39;s Library على تويتر: &amp;quot;In &amp;quot;Some Studies In Machine Learning  Using the Game of Checkers&amp;quot; A. L. Samuel describes a checkers-playing  program that is able to learn. It is widely">
            <a:extLst>
              <a:ext uri="{FF2B5EF4-FFF2-40B4-BE49-F238E27FC236}">
                <a16:creationId xmlns="" xmlns:a16="http://schemas.microsoft.com/office/drawing/2014/main" id="{5DF9ABEB-105C-4854-BF68-3C5EBD502E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08" y="3502592"/>
            <a:ext cx="5913950" cy="332641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图形 6">
            <a:extLst>
              <a:ext uri="{FF2B5EF4-FFF2-40B4-BE49-F238E27FC236}">
                <a16:creationId xmlns="" xmlns:a16="http://schemas.microsoft.com/office/drawing/2014/main" id="{89DDAE18-C7F8-46C5-8E10-279FAE3D4FD4}"/>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8509601" y="2017750"/>
            <a:ext cx="952500" cy="952500"/>
          </a:xfrm>
          <a:prstGeom prst="rect">
            <a:avLst/>
          </a:prstGeom>
        </p:spPr>
      </p:pic>
    </p:spTree>
    <p:extLst>
      <p:ext uri="{BB962C8B-B14F-4D97-AF65-F5344CB8AC3E}">
        <p14:creationId xmlns:p14="http://schemas.microsoft.com/office/powerpoint/2010/main" val="34788343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617356E-D8D3-443B-B696-93D8BE897003}"/>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大纲</a:t>
            </a:r>
          </a:p>
        </p:txBody>
      </p:sp>
      <p:sp>
        <p:nvSpPr>
          <p:cNvPr id="3" name="内容占位符 2">
            <a:extLst>
              <a:ext uri="{FF2B5EF4-FFF2-40B4-BE49-F238E27FC236}">
                <a16:creationId xmlns="" xmlns:a16="http://schemas.microsoft.com/office/drawing/2014/main" id="{51E5EBCE-EE64-4B7B-A7DC-D65E25437A8E}"/>
              </a:ext>
            </a:extLst>
          </p:cNvPr>
          <p:cNvSpPr>
            <a:spLocks noGrp="1"/>
          </p:cNvSpPr>
          <p:nvPr>
            <p:ph idx="1"/>
          </p:nvPr>
        </p:nvSpPr>
        <p:spPr/>
        <p:txBody>
          <a:bodyPr>
            <a:normAutofit/>
          </a:bodyPr>
          <a:lstStyle/>
          <a:p>
            <a:pPr>
              <a:buFont typeface="Wingdings" panose="05000000000000000000" pitchFamily="2" charset="2"/>
              <a:buChar char="n"/>
            </a:pPr>
            <a:r>
              <a:rPr lang="zh-CN" altLang="en-US" sz="3200" b="1" dirty="0">
                <a:solidFill>
                  <a:srgbClr val="404040"/>
                </a:solidFill>
                <a:latin typeface="微软雅黑" panose="020B0503020204020204" pitchFamily="34" charset="-122"/>
                <a:ea typeface="微软雅黑" panose="020B0503020204020204" pitchFamily="34" charset="-122"/>
              </a:rPr>
              <a:t>机器学习的起源、内涵、动机</a:t>
            </a:r>
            <a:endParaRPr lang="en-US" altLang="zh-CN" sz="3200" b="1" dirty="0">
              <a:solidFill>
                <a:srgbClr val="404040"/>
              </a:solidFill>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latin typeface="微软雅黑" panose="020B0503020204020204" pitchFamily="34" charset="-122"/>
                <a:ea typeface="微软雅黑" panose="020B0503020204020204" pitchFamily="34" charset="-122"/>
              </a:rPr>
              <a:t>机器学习主要算法</a:t>
            </a:r>
            <a:endParaRPr lang="en-US" altLang="zh-CN" sz="32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latin typeface="微软雅黑" panose="020B0503020204020204" pitchFamily="34" charset="-122"/>
                <a:ea typeface="微软雅黑" panose="020B0503020204020204" pitchFamily="34" charset="-122"/>
              </a:rPr>
              <a:t>机器学习主要应用</a:t>
            </a:r>
            <a:endParaRPr lang="en-US" altLang="zh-CN" sz="32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latin typeface="微软雅黑" panose="020B0503020204020204" pitchFamily="34" charset="-122"/>
                <a:ea typeface="微软雅黑" panose="020B0503020204020204" pitchFamily="34" charset="-122"/>
              </a:rPr>
              <a:t>机器学习算法实现</a:t>
            </a:r>
            <a:endParaRPr lang="en-US" altLang="zh-CN" sz="32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latin typeface="微软雅黑" panose="020B0503020204020204" pitchFamily="34" charset="-122"/>
                <a:ea typeface="微软雅黑" panose="020B0503020204020204" pitchFamily="34" charset="-122"/>
              </a:rPr>
              <a:t>前置基础知识</a:t>
            </a:r>
            <a:endParaRPr lang="en-US" altLang="zh-CN" sz="32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zh-CN" altLang="en-US" sz="3200" b="1" dirty="0">
                <a:solidFill>
                  <a:srgbClr val="FF0000"/>
                </a:solidFill>
                <a:latin typeface="微软雅黑" panose="020B0503020204020204" pitchFamily="34" charset="-122"/>
                <a:ea typeface="微软雅黑" panose="020B0503020204020204" pitchFamily="34" charset="-122"/>
              </a:rPr>
              <a:t>本课程介绍</a:t>
            </a:r>
          </a:p>
        </p:txBody>
      </p:sp>
      <p:sp>
        <p:nvSpPr>
          <p:cNvPr id="4" name="灯片编号占位符 3">
            <a:extLst>
              <a:ext uri="{FF2B5EF4-FFF2-40B4-BE49-F238E27FC236}">
                <a16:creationId xmlns="" xmlns:a16="http://schemas.microsoft.com/office/drawing/2014/main" id="{DBE6B763-00FD-431C-9A5C-B0FFE406E696}"/>
              </a:ext>
            </a:extLst>
          </p:cNvPr>
          <p:cNvSpPr>
            <a:spLocks noGrp="1"/>
          </p:cNvSpPr>
          <p:nvPr>
            <p:ph type="sldNum" sz="quarter" idx="12"/>
          </p:nvPr>
        </p:nvSpPr>
        <p:spPr/>
        <p:txBody>
          <a:bodyPr/>
          <a:lstStyle/>
          <a:p>
            <a:fld id="{5F8E3D9E-0B09-9345-B286-EB2EB76A2E3E}" type="slidenum">
              <a:rPr kumimoji="1" lang="zh-CN" altLang="en-US" smtClean="0"/>
              <a:pPr/>
              <a:t>70</a:t>
            </a:fld>
            <a:endParaRPr kumimoji="1" lang="zh-CN" altLang="en-US"/>
          </a:p>
        </p:txBody>
      </p:sp>
    </p:spTree>
    <p:extLst>
      <p:ext uri="{BB962C8B-B14F-4D97-AF65-F5344CB8AC3E}">
        <p14:creationId xmlns:p14="http://schemas.microsoft.com/office/powerpoint/2010/main" val="85502050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581C6041-B1DF-824E-B443-504D02FC1D58}"/>
              </a:ext>
            </a:extLst>
          </p:cNvPr>
          <p:cNvSpPr>
            <a:spLocks noGrp="1"/>
          </p:cNvSpPr>
          <p:nvPr>
            <p:ph type="title"/>
          </p:nvPr>
        </p:nvSpPr>
        <p:spPr/>
        <p:txBody>
          <a:bodyPr>
            <a:normAutofit/>
          </a:bodyPr>
          <a:lstStyle/>
          <a:p>
            <a:r>
              <a:rPr kumimoji="1" lang="zh-CN" altLang="en-US" sz="5400" b="1" dirty="0">
                <a:latin typeface="微软雅黑" panose="020B0503020204020204" pitchFamily="34" charset="-122"/>
                <a:ea typeface="微软雅黑" panose="020B0503020204020204" pitchFamily="34" charset="-122"/>
              </a:rPr>
              <a:t>教材</a:t>
            </a:r>
            <a:endParaRPr lang="en-US" sz="5400" b="1" dirty="0">
              <a:latin typeface="微软雅黑" panose="020B0503020204020204" pitchFamily="34" charset="-122"/>
              <a:ea typeface="微软雅黑" panose="020B0503020204020204" pitchFamily="34" charset="-122"/>
            </a:endParaRPr>
          </a:p>
        </p:txBody>
      </p:sp>
      <p:sp>
        <p:nvSpPr>
          <p:cNvPr id="5" name="Content Placeholder 4">
            <a:extLst>
              <a:ext uri="{FF2B5EF4-FFF2-40B4-BE49-F238E27FC236}">
                <a16:creationId xmlns="" xmlns:a16="http://schemas.microsoft.com/office/drawing/2014/main" id="{A7E33A38-3CF3-764D-B20E-3600A2AB3684}"/>
              </a:ext>
            </a:extLst>
          </p:cNvPr>
          <p:cNvSpPr>
            <a:spLocks noGrp="1"/>
          </p:cNvSpPr>
          <p:nvPr>
            <p:ph idx="1"/>
          </p:nvPr>
        </p:nvSpPr>
        <p:spPr/>
        <p:txBody>
          <a:bodyPr>
            <a:normAutofit/>
          </a:bodyPr>
          <a:lstStyle/>
          <a:p>
            <a:r>
              <a:rPr kumimoji="1" lang="zh-CN" altLang="en-US" b="1" spc="-14" dirty="0">
                <a:latin typeface="微软雅黑" panose="020B0503020204020204" pitchFamily="34" charset="-122"/>
                <a:ea typeface="微软雅黑" panose="020B0503020204020204" pitchFamily="34" charset="-122"/>
              </a:rPr>
              <a:t>教材</a:t>
            </a:r>
            <a:endParaRPr kumimoji="1" lang="en-US" altLang="zh-CN" b="1" spc="-14" dirty="0">
              <a:latin typeface="微软雅黑" panose="020B0503020204020204" pitchFamily="34" charset="-122"/>
              <a:ea typeface="微软雅黑" panose="020B0503020204020204" pitchFamily="34" charset="-122"/>
            </a:endParaRPr>
          </a:p>
          <a:p>
            <a:pPr lvl="1"/>
            <a:r>
              <a:rPr lang="zh-CN" altLang="en-US" spc="-14" dirty="0">
                <a:latin typeface="微软雅黑" panose="020B0503020204020204" pitchFamily="34" charset="-122"/>
                <a:ea typeface="微软雅黑" panose="020B0503020204020204" pitchFamily="34" charset="-122"/>
              </a:rPr>
              <a:t>周志华著，机器学习，清华大学出版社，</a:t>
            </a:r>
            <a:r>
              <a:rPr lang="en-US" altLang="zh-CN" spc="-14" dirty="0">
                <a:latin typeface="微软雅黑" panose="020B0503020204020204" pitchFamily="34" charset="-122"/>
                <a:ea typeface="微软雅黑" panose="020B0503020204020204" pitchFamily="34" charset="-122"/>
              </a:rPr>
              <a:t>2016</a:t>
            </a:r>
            <a:r>
              <a:rPr lang="zh-CN" altLang="en-US" spc="-14" dirty="0">
                <a:latin typeface="微软雅黑" panose="020B0503020204020204" pitchFamily="34" charset="-122"/>
                <a:ea typeface="微软雅黑" panose="020B0503020204020204" pitchFamily="34" charset="-122"/>
              </a:rPr>
              <a:t>年。</a:t>
            </a:r>
            <a:endParaRPr lang="en-US" altLang="zh-CN" spc="-14" dirty="0">
              <a:latin typeface="微软雅黑" panose="020B0503020204020204" pitchFamily="34" charset="-122"/>
              <a:ea typeface="微软雅黑" panose="020B0503020204020204" pitchFamily="34" charset="-122"/>
            </a:endParaRPr>
          </a:p>
          <a:p>
            <a:pPr lvl="1"/>
            <a:endParaRPr lang="en" altLang="zh-CN" sz="2484" spc="-14" dirty="0">
              <a:latin typeface="微软雅黑" panose="020B0503020204020204" pitchFamily="34" charset="-122"/>
              <a:ea typeface="微软雅黑" panose="020B0503020204020204" pitchFamily="34" charset="-122"/>
            </a:endParaRPr>
          </a:p>
        </p:txBody>
      </p:sp>
      <p:sp>
        <p:nvSpPr>
          <p:cNvPr id="3" name="Slide Number Placeholder 2">
            <a:extLst>
              <a:ext uri="{FF2B5EF4-FFF2-40B4-BE49-F238E27FC236}">
                <a16:creationId xmlns="" xmlns:a16="http://schemas.microsoft.com/office/drawing/2014/main" id="{5B17F63B-BF8E-D64D-8BCE-931000EB41DF}"/>
              </a:ext>
            </a:extLst>
          </p:cNvPr>
          <p:cNvSpPr>
            <a:spLocks noGrp="1"/>
          </p:cNvSpPr>
          <p:nvPr>
            <p:ph type="sldNum" sz="quarter" idx="12"/>
          </p:nvPr>
        </p:nvSpPr>
        <p:spPr/>
        <p:txBody>
          <a:bodyPr/>
          <a:lstStyle/>
          <a:p>
            <a:fld id="{FD4F6516-883E-5242-B756-5F986E094651}" type="slidenum">
              <a:rPr kumimoji="1" lang="zh-CN" altLang="en-US" smtClean="0"/>
              <a:t>71</a:t>
            </a:fld>
            <a:endParaRPr kumimoji="1" lang="zh-CN" altLang="en-US"/>
          </a:p>
        </p:txBody>
      </p:sp>
      <p:pic>
        <p:nvPicPr>
          <p:cNvPr id="31748" name="Picture 4" descr="https://img13.360buyimg.com/n1/jfs/t5734/69/3225502890/67466/5e3df388/5937d6d1Nef59fd04.jpg">
            <a:extLst>
              <a:ext uri="{FF2B5EF4-FFF2-40B4-BE49-F238E27FC236}">
                <a16:creationId xmlns="" xmlns:a16="http://schemas.microsoft.com/office/drawing/2014/main" id="{42335D76-D682-45A6-9D97-FE78BB03E9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0" y="2854034"/>
            <a:ext cx="3333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182525"/>
      </p:ext>
    </p:extLst>
  </p:cSld>
  <p:clrMapOvr>
    <a:masterClrMapping/>
  </p:clrMapOvr>
  <mc:AlternateContent xmlns:mc="http://schemas.openxmlformats.org/markup-compatibility/2006" xmlns:p14="http://schemas.microsoft.com/office/powerpoint/2010/main">
    <mc:Choice Requires="p14">
      <p:transition spd="slow" p14:dur="2000" advTm="339"/>
    </mc:Choice>
    <mc:Fallback xmlns="">
      <p:transition spd="slow" advTm="339"/>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A84A8CB-BB1E-41C2-A582-5A3A7E61E60F}"/>
              </a:ext>
            </a:extLst>
          </p:cNvPr>
          <p:cNvSpPr>
            <a:spLocks noGrp="1"/>
          </p:cNvSpPr>
          <p:nvPr>
            <p:ph type="title"/>
          </p:nvPr>
        </p:nvSpPr>
        <p:spPr>
          <a:xfrm>
            <a:off x="809976" y="625597"/>
            <a:ext cx="7809667" cy="960291"/>
          </a:xfrm>
        </p:spPr>
        <p:txBody>
          <a:bodyPr>
            <a:normAutofit/>
          </a:bodyPr>
          <a:lstStyle/>
          <a:p>
            <a:r>
              <a:rPr lang="zh-CN" altLang="en-US" sz="5400" b="1" dirty="0">
                <a:latin typeface="微软雅黑" panose="020B0503020204020204" pitchFamily="34" charset="-122"/>
                <a:ea typeface="微软雅黑" panose="020B0503020204020204" pitchFamily="34" charset="-122"/>
              </a:rPr>
              <a:t>参考书与资源</a:t>
            </a:r>
          </a:p>
        </p:txBody>
      </p:sp>
      <p:sp>
        <p:nvSpPr>
          <p:cNvPr id="3" name="内容占位符 2">
            <a:extLst>
              <a:ext uri="{FF2B5EF4-FFF2-40B4-BE49-F238E27FC236}">
                <a16:creationId xmlns="" xmlns:a16="http://schemas.microsoft.com/office/drawing/2014/main" id="{57B0CCC9-E2DE-43AB-AC44-C2F3C126338B}"/>
              </a:ext>
            </a:extLst>
          </p:cNvPr>
          <p:cNvSpPr>
            <a:spLocks noGrp="1"/>
          </p:cNvSpPr>
          <p:nvPr>
            <p:ph idx="1"/>
          </p:nvPr>
        </p:nvSpPr>
        <p:spPr>
          <a:xfrm>
            <a:off x="851963" y="1918542"/>
            <a:ext cx="7809668" cy="4164923"/>
          </a:xfrm>
        </p:spPr>
        <p:txBody>
          <a:bodyPr/>
          <a:lstStyle/>
          <a:p>
            <a:r>
              <a:rPr kumimoji="1" lang="zh-CN" altLang="en-US" b="1" spc="-14" dirty="0">
                <a:latin typeface="微软雅黑" panose="020B0503020204020204" pitchFamily="34" charset="-122"/>
                <a:ea typeface="微软雅黑" panose="020B0503020204020204" pitchFamily="34" charset="-122"/>
              </a:rPr>
              <a:t>参考资料</a:t>
            </a:r>
            <a:endParaRPr kumimoji="1" lang="en-US" altLang="zh-CN" sz="1863" b="1" spc="-14" dirty="0">
              <a:latin typeface="微软雅黑" panose="020B0503020204020204" pitchFamily="34" charset="-122"/>
              <a:ea typeface="微软雅黑" panose="020B0503020204020204" pitchFamily="34" charset="-122"/>
            </a:endParaRPr>
          </a:p>
          <a:p>
            <a:pPr lvl="1"/>
            <a:r>
              <a:rPr lang="zh-CN" altLang="zh-CN" sz="1600" b="1" i="1" spc="-14" dirty="0">
                <a:latin typeface="微软雅黑" panose="020B0503020204020204" pitchFamily="34" charset="-122"/>
              </a:rPr>
              <a:t>机器学习实战，</a:t>
            </a:r>
            <a:r>
              <a:rPr lang="en-US" altLang="zh-CN" sz="1600" b="1" i="1" spc="-14" dirty="0">
                <a:latin typeface="微软雅黑" panose="020B0503020204020204" pitchFamily="34" charset="-122"/>
              </a:rPr>
              <a:t>Peter Harrington[</a:t>
            </a:r>
            <a:r>
              <a:rPr lang="zh-CN" altLang="zh-CN" sz="1600" b="1" i="1" spc="-14" dirty="0">
                <a:latin typeface="微软雅黑" panose="020B0503020204020204" pitchFamily="34" charset="-122"/>
              </a:rPr>
              <a:t>美</a:t>
            </a:r>
            <a:r>
              <a:rPr lang="en-US" altLang="zh-CN" sz="1600" b="1" i="1" spc="-14" dirty="0">
                <a:latin typeface="微软雅黑" panose="020B0503020204020204" pitchFamily="34" charset="-122"/>
              </a:rPr>
              <a:t>]</a:t>
            </a:r>
            <a:r>
              <a:rPr lang="zh-CN" altLang="zh-CN" sz="1600" b="1" i="1" spc="-14" dirty="0">
                <a:latin typeface="微软雅黑" panose="020B0503020204020204" pitchFamily="34" charset="-122"/>
              </a:rPr>
              <a:t>，人民邮电出版社，</a:t>
            </a:r>
            <a:r>
              <a:rPr lang="en-US" altLang="zh-CN" sz="1600" b="1" i="1" spc="-14" dirty="0">
                <a:latin typeface="微软雅黑" panose="020B0503020204020204" pitchFamily="34" charset="-122"/>
              </a:rPr>
              <a:t>2013.</a:t>
            </a:r>
            <a:endParaRPr lang="zh-CN" altLang="zh-CN" sz="1600" b="1" i="1" spc="-14" dirty="0">
              <a:latin typeface="微软雅黑" panose="020B0503020204020204" pitchFamily="34" charset="-122"/>
            </a:endParaRPr>
          </a:p>
          <a:p>
            <a:pPr lvl="1"/>
            <a:r>
              <a:rPr lang="en-US" altLang="zh-CN" sz="1600" spc="-14" dirty="0">
                <a:latin typeface="微软雅黑" panose="020B0503020204020204" pitchFamily="34" charset="-122"/>
              </a:rPr>
              <a:t>Python</a:t>
            </a:r>
            <a:r>
              <a:rPr lang="zh-CN" altLang="zh-CN" sz="1600" spc="-14" dirty="0">
                <a:latin typeface="微软雅黑" panose="020B0503020204020204" pitchFamily="34" charset="-122"/>
              </a:rPr>
              <a:t>编程</a:t>
            </a:r>
            <a:r>
              <a:rPr lang="en-US" altLang="zh-CN" sz="1600" spc="-14" dirty="0">
                <a:latin typeface="微软雅黑" panose="020B0503020204020204" pitchFamily="34" charset="-122"/>
              </a:rPr>
              <a:t>--</a:t>
            </a:r>
            <a:r>
              <a:rPr lang="zh-CN" altLang="zh-CN" sz="1600" spc="-14" dirty="0">
                <a:latin typeface="微软雅黑" panose="020B0503020204020204" pitchFamily="34" charset="-122"/>
              </a:rPr>
              <a:t>从入门到实践，</a:t>
            </a:r>
            <a:r>
              <a:rPr lang="en-US" altLang="zh-CN" sz="1600" spc="-14" dirty="0">
                <a:latin typeface="微软雅黑" panose="020B0503020204020204" pitchFamily="34" charset="-122"/>
              </a:rPr>
              <a:t>Eric </a:t>
            </a:r>
            <a:r>
              <a:rPr lang="en-US" altLang="zh-CN" sz="1600" spc="-14" dirty="0" err="1">
                <a:latin typeface="微软雅黑" panose="020B0503020204020204" pitchFamily="34" charset="-122"/>
              </a:rPr>
              <a:t>Matthes</a:t>
            </a:r>
            <a:r>
              <a:rPr lang="en-US" altLang="zh-CN" sz="1600" spc="-14" dirty="0">
                <a:latin typeface="微软雅黑" panose="020B0503020204020204" pitchFamily="34" charset="-122"/>
              </a:rPr>
              <a:t>[</a:t>
            </a:r>
            <a:r>
              <a:rPr lang="zh-CN" altLang="zh-CN" sz="1600" spc="-14" dirty="0">
                <a:latin typeface="微软雅黑" panose="020B0503020204020204" pitchFamily="34" charset="-122"/>
              </a:rPr>
              <a:t>美</a:t>
            </a:r>
            <a:r>
              <a:rPr lang="en-US" altLang="zh-CN" sz="1600" spc="-14" dirty="0">
                <a:latin typeface="微软雅黑" panose="020B0503020204020204" pitchFamily="34" charset="-122"/>
              </a:rPr>
              <a:t>]</a:t>
            </a:r>
            <a:r>
              <a:rPr lang="zh-CN" altLang="zh-CN" sz="1600" spc="-14" dirty="0">
                <a:latin typeface="微软雅黑" panose="020B0503020204020204" pitchFamily="34" charset="-122"/>
              </a:rPr>
              <a:t>，人民邮电出版社，</a:t>
            </a:r>
            <a:r>
              <a:rPr lang="en-US" altLang="zh-CN" sz="1600" spc="-14" dirty="0">
                <a:latin typeface="微软雅黑" panose="020B0503020204020204" pitchFamily="34" charset="-122"/>
              </a:rPr>
              <a:t>2016.</a:t>
            </a:r>
            <a:endParaRPr lang="zh-CN" altLang="zh-CN" sz="1600" spc="-14" dirty="0">
              <a:latin typeface="微软雅黑" panose="020B0503020204020204" pitchFamily="34" charset="-122"/>
            </a:endParaRPr>
          </a:p>
          <a:p>
            <a:pPr lvl="1"/>
            <a:r>
              <a:rPr lang="en-US" altLang="zh-CN" sz="1600" spc="-14" dirty="0">
                <a:latin typeface="微软雅黑" panose="020B0503020204020204" pitchFamily="34" charset="-122"/>
              </a:rPr>
              <a:t>TensorFlow</a:t>
            </a:r>
            <a:r>
              <a:rPr lang="zh-CN" altLang="zh-CN" sz="1600" spc="-14" dirty="0">
                <a:latin typeface="微软雅黑" panose="020B0503020204020204" pitchFamily="34" charset="-122"/>
              </a:rPr>
              <a:t>机器学习实战指南，机械工业出版社，</a:t>
            </a:r>
            <a:r>
              <a:rPr lang="en-US" altLang="zh-CN" sz="1600" spc="-14" dirty="0">
                <a:latin typeface="微软雅黑" panose="020B0503020204020204" pitchFamily="34" charset="-122"/>
              </a:rPr>
              <a:t>Nick McClure[</a:t>
            </a:r>
            <a:r>
              <a:rPr lang="zh-CN" altLang="zh-CN" sz="1600" spc="-14" dirty="0">
                <a:latin typeface="微软雅黑" panose="020B0503020204020204" pitchFamily="34" charset="-122"/>
              </a:rPr>
              <a:t>美</a:t>
            </a:r>
            <a:r>
              <a:rPr lang="en-US" altLang="zh-CN" sz="1600" spc="-14" dirty="0">
                <a:latin typeface="微软雅黑" panose="020B0503020204020204" pitchFamily="34" charset="-122"/>
              </a:rPr>
              <a:t>]</a:t>
            </a:r>
            <a:r>
              <a:rPr lang="zh-CN" altLang="zh-CN" sz="1600" spc="-14" dirty="0">
                <a:latin typeface="微软雅黑" panose="020B0503020204020204" pitchFamily="34" charset="-122"/>
              </a:rPr>
              <a:t>，</a:t>
            </a:r>
            <a:r>
              <a:rPr lang="en-US" altLang="zh-CN" sz="1600" spc="-14" dirty="0">
                <a:latin typeface="微软雅黑" panose="020B0503020204020204" pitchFamily="34" charset="-122"/>
              </a:rPr>
              <a:t>2017.</a:t>
            </a:r>
            <a:endParaRPr lang="zh-CN" altLang="zh-CN" sz="1600" spc="-14" dirty="0">
              <a:latin typeface="微软雅黑" panose="020B0503020204020204" pitchFamily="34" charset="-122"/>
            </a:endParaRPr>
          </a:p>
          <a:p>
            <a:pPr lvl="1"/>
            <a:r>
              <a:rPr lang="zh-CN" altLang="zh-CN" sz="1600" b="1" i="1" spc="-14" dirty="0">
                <a:latin typeface="微软雅黑" panose="020B0503020204020204" pitchFamily="34" charset="-122"/>
              </a:rPr>
              <a:t>深度学习与</a:t>
            </a:r>
            <a:r>
              <a:rPr lang="en-US" altLang="zh-CN" sz="1600" b="1" i="1" spc="-14" dirty="0" err="1">
                <a:latin typeface="微软雅黑" panose="020B0503020204020204" pitchFamily="34" charset="-122"/>
              </a:rPr>
              <a:t>MindSpore</a:t>
            </a:r>
            <a:r>
              <a:rPr lang="zh-CN" altLang="zh-CN" sz="1600" b="1" i="1" spc="-14" dirty="0">
                <a:latin typeface="微软雅黑" panose="020B0503020204020204" pitchFamily="34" charset="-122"/>
              </a:rPr>
              <a:t>实践，清华大学出版社，陈雷，</a:t>
            </a:r>
            <a:r>
              <a:rPr lang="en-US" altLang="zh-CN" sz="1600" b="1" i="1" spc="-14" dirty="0">
                <a:latin typeface="微软雅黑" panose="020B0503020204020204" pitchFamily="34" charset="-122"/>
              </a:rPr>
              <a:t>2020.</a:t>
            </a:r>
            <a:endParaRPr lang="zh-CN" altLang="zh-CN" sz="1600" b="1" i="1" spc="-14" dirty="0">
              <a:latin typeface="微软雅黑" panose="020B0503020204020204" pitchFamily="34" charset="-122"/>
            </a:endParaRPr>
          </a:p>
          <a:p>
            <a:pPr lvl="1"/>
            <a:r>
              <a:rPr lang="en-US" altLang="zh-CN" sz="1600" spc="-14" dirty="0">
                <a:latin typeface="微软雅黑" panose="020B0503020204020204" pitchFamily="34" charset="-122"/>
              </a:rPr>
              <a:t>CSDN</a:t>
            </a:r>
            <a:r>
              <a:rPr lang="zh-CN" altLang="zh-CN" sz="1600" spc="-14" dirty="0">
                <a:latin typeface="微软雅黑" panose="020B0503020204020204" pitchFamily="34" charset="-122"/>
              </a:rPr>
              <a:t>网络博客、</a:t>
            </a:r>
            <a:r>
              <a:rPr lang="en-US" altLang="zh-CN" sz="1600" spc="-14" dirty="0">
                <a:latin typeface="微软雅黑" panose="020B0503020204020204" pitchFamily="34" charset="-122"/>
              </a:rPr>
              <a:t>MIT</a:t>
            </a:r>
            <a:r>
              <a:rPr lang="zh-CN" altLang="zh-CN" sz="1600" spc="-14" dirty="0">
                <a:latin typeface="微软雅黑" panose="020B0503020204020204" pitchFamily="34" charset="-122"/>
              </a:rPr>
              <a:t>公开课、</a:t>
            </a:r>
            <a:r>
              <a:rPr lang="en-US" altLang="zh-CN" sz="1600" spc="-14" dirty="0">
                <a:latin typeface="微软雅黑" panose="020B0503020204020204" pitchFamily="34" charset="-122"/>
              </a:rPr>
              <a:t>MOOC</a:t>
            </a:r>
            <a:r>
              <a:rPr lang="zh-CN" altLang="zh-CN" sz="1600" spc="-14" dirty="0" smtClean="0">
                <a:latin typeface="微软雅黑" panose="020B0503020204020204" pitchFamily="34" charset="-122"/>
              </a:rPr>
              <a:t>等</a:t>
            </a:r>
            <a:endParaRPr lang="en-US" altLang="zh-CN" sz="1600" spc="-14" dirty="0" smtClean="0">
              <a:latin typeface="微软雅黑" panose="020B0503020204020204" pitchFamily="34" charset="-122"/>
            </a:endParaRPr>
          </a:p>
          <a:p>
            <a:pPr lvl="1"/>
            <a:r>
              <a:rPr lang="en-US" sz="1600" b="1" dirty="0" smtClean="0"/>
              <a:t>吴恩达 </a:t>
            </a:r>
            <a:r>
              <a:rPr lang="en-US" sz="1600" dirty="0" err="1" smtClean="0"/>
              <a:t>Coursera</a:t>
            </a:r>
            <a:r>
              <a:rPr lang="en-US" sz="1600" b="1" dirty="0" err="1" smtClean="0"/>
              <a:t>《Machine</a:t>
            </a:r>
            <a:r>
              <a:rPr lang="en-US" sz="1600" b="1" dirty="0" smtClean="0"/>
              <a:t> </a:t>
            </a:r>
            <a:r>
              <a:rPr lang="en-US" sz="1600" b="1" dirty="0"/>
              <a:t>Learning》 </a:t>
            </a:r>
            <a:r>
              <a:rPr lang="zh-CN" altLang="en-US" sz="1600" b="1" dirty="0" smtClean="0"/>
              <a:t>笔记 </a:t>
            </a:r>
            <a:r>
              <a:rPr lang="en-US" sz="1600" b="1" dirty="0" smtClean="0"/>
              <a:t>https</a:t>
            </a:r>
            <a:r>
              <a:rPr lang="en-US" sz="1600" b="1" dirty="0"/>
              <a:t>://</a:t>
            </a:r>
            <a:r>
              <a:rPr lang="en-US" sz="1600" b="1" dirty="0" err="1"/>
              <a:t>zhuanlan.zhihu.com</a:t>
            </a:r>
            <a:r>
              <a:rPr lang="en-US" sz="1600" b="1" dirty="0"/>
              <a:t>/p/353905922</a:t>
            </a:r>
            <a:endParaRPr lang="en" altLang="zh-CN" spc="-14"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a:extLst>
              <a:ext uri="{FF2B5EF4-FFF2-40B4-BE49-F238E27FC236}">
                <a16:creationId xmlns="" xmlns:a16="http://schemas.microsoft.com/office/drawing/2014/main" id="{7C5EC032-9F16-4E49-B47C-BA58C939CC5E}"/>
              </a:ext>
            </a:extLst>
          </p:cNvPr>
          <p:cNvSpPr>
            <a:spLocks noGrp="1"/>
          </p:cNvSpPr>
          <p:nvPr>
            <p:ph type="sldNum" sz="quarter" idx="12"/>
          </p:nvPr>
        </p:nvSpPr>
        <p:spPr/>
        <p:txBody>
          <a:bodyPr/>
          <a:lstStyle/>
          <a:p>
            <a:fld id="{5F8E3D9E-0B09-9345-B286-EB2EB76A2E3E}" type="slidenum">
              <a:rPr kumimoji="1" lang="zh-CN" altLang="en-US" smtClean="0"/>
              <a:pPr/>
              <a:t>72</a:t>
            </a:fld>
            <a:endParaRPr kumimoji="1" lang="zh-CN" altLang="en-US"/>
          </a:p>
        </p:txBody>
      </p:sp>
      <p:pic>
        <p:nvPicPr>
          <p:cNvPr id="5" name="图片 4">
            <a:extLst>
              <a:ext uri="{FF2B5EF4-FFF2-40B4-BE49-F238E27FC236}">
                <a16:creationId xmlns="" xmlns:a16="http://schemas.microsoft.com/office/drawing/2014/main" id="{CC2562A8-1956-454B-BFD9-B316BFBA56D4}"/>
              </a:ext>
            </a:extLst>
          </p:cNvPr>
          <p:cNvPicPr>
            <a:picLocks noChangeAspect="1"/>
          </p:cNvPicPr>
          <p:nvPr/>
        </p:nvPicPr>
        <p:blipFill>
          <a:blip r:embed="rId2"/>
          <a:stretch>
            <a:fillRect/>
          </a:stretch>
        </p:blipFill>
        <p:spPr>
          <a:xfrm>
            <a:off x="1008570" y="4225270"/>
            <a:ext cx="1728561" cy="2160000"/>
          </a:xfrm>
          <a:prstGeom prst="rect">
            <a:avLst/>
          </a:prstGeom>
        </p:spPr>
      </p:pic>
      <p:pic>
        <p:nvPicPr>
          <p:cNvPr id="6" name="图片 5">
            <a:extLst>
              <a:ext uri="{FF2B5EF4-FFF2-40B4-BE49-F238E27FC236}">
                <a16:creationId xmlns="" xmlns:a16="http://schemas.microsoft.com/office/drawing/2014/main" id="{8BBF93EE-91B0-471A-8C6E-DD5E92D8FE7E}"/>
              </a:ext>
            </a:extLst>
          </p:cNvPr>
          <p:cNvPicPr>
            <a:picLocks noChangeAspect="1"/>
          </p:cNvPicPr>
          <p:nvPr/>
        </p:nvPicPr>
        <p:blipFill>
          <a:blip r:embed="rId3"/>
          <a:stretch>
            <a:fillRect/>
          </a:stretch>
        </p:blipFill>
        <p:spPr>
          <a:xfrm>
            <a:off x="3047884" y="4225270"/>
            <a:ext cx="1666926" cy="2160000"/>
          </a:xfrm>
          <a:prstGeom prst="rect">
            <a:avLst/>
          </a:prstGeom>
        </p:spPr>
      </p:pic>
      <p:pic>
        <p:nvPicPr>
          <p:cNvPr id="7" name="图片 6">
            <a:extLst>
              <a:ext uri="{FF2B5EF4-FFF2-40B4-BE49-F238E27FC236}">
                <a16:creationId xmlns="" xmlns:a16="http://schemas.microsoft.com/office/drawing/2014/main" id="{0C2CCFD9-2690-40B9-9C14-CDB0397C434D}"/>
              </a:ext>
            </a:extLst>
          </p:cNvPr>
          <p:cNvPicPr>
            <a:picLocks noChangeAspect="1"/>
          </p:cNvPicPr>
          <p:nvPr/>
        </p:nvPicPr>
        <p:blipFill>
          <a:blip r:embed="rId4"/>
          <a:stretch>
            <a:fillRect/>
          </a:stretch>
        </p:blipFill>
        <p:spPr>
          <a:xfrm>
            <a:off x="5061969" y="4225270"/>
            <a:ext cx="1570120" cy="2160000"/>
          </a:xfrm>
          <a:prstGeom prst="rect">
            <a:avLst/>
          </a:prstGeom>
        </p:spPr>
      </p:pic>
      <p:pic>
        <p:nvPicPr>
          <p:cNvPr id="33796" name="Picture 4" descr="“深度学习与MindSpore实践”，作者：[陈雷]">
            <a:extLst>
              <a:ext uri="{FF2B5EF4-FFF2-40B4-BE49-F238E27FC236}">
                <a16:creationId xmlns="" xmlns:a16="http://schemas.microsoft.com/office/drawing/2014/main" id="{E1FA4877-8940-4A66-8850-1CE510C3FF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2511" y="4225270"/>
            <a:ext cx="1689120" cy="21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5855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CCAC1577-9E53-5040-AD5F-BF84940DB572}"/>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课程内容</a:t>
            </a:r>
            <a:endParaRPr lang="en-US" sz="5400" b="1" dirty="0">
              <a:latin typeface="微软雅黑" panose="020B0503020204020204" pitchFamily="34" charset="-122"/>
              <a:ea typeface="微软雅黑" panose="020B0503020204020204" pitchFamily="34" charset="-122"/>
            </a:endParaRPr>
          </a:p>
        </p:txBody>
      </p:sp>
      <p:sp>
        <p:nvSpPr>
          <p:cNvPr id="5" name="Content Placeholder 4">
            <a:extLst>
              <a:ext uri="{FF2B5EF4-FFF2-40B4-BE49-F238E27FC236}">
                <a16:creationId xmlns="" xmlns:a16="http://schemas.microsoft.com/office/drawing/2014/main" id="{5547CB06-8DF5-9449-A97D-955FC0D81DD6}"/>
              </a:ext>
            </a:extLst>
          </p:cNvPr>
          <p:cNvSpPr>
            <a:spLocks noGrp="1"/>
          </p:cNvSpPr>
          <p:nvPr>
            <p:ph idx="1"/>
          </p:nvPr>
        </p:nvSpPr>
        <p:spPr>
          <a:xfrm>
            <a:off x="851963" y="1910676"/>
            <a:ext cx="4838974" cy="4164923"/>
          </a:xfrm>
        </p:spPr>
        <p:txBody>
          <a:bodyPr>
            <a:normAutofit fontScale="85000" lnSpcReduction="20000"/>
          </a:bodyPr>
          <a:lstStyle/>
          <a:p>
            <a:pPr marL="333051" indent="-631027">
              <a:buFont typeface="+mj-ea"/>
              <a:buAutoNum type="circleNumDbPlain"/>
              <a:tabLst>
                <a:tab pos="893079" algn="l"/>
              </a:tabLst>
            </a:pPr>
            <a:r>
              <a:rPr lang="zh-CN" altLang="en-US" spc="-14" dirty="0">
                <a:latin typeface="Microsoft YaHei" panose="020B0503020204020204" pitchFamily="34" charset="-122"/>
                <a:ea typeface="Microsoft YaHei" panose="020B0503020204020204" pitchFamily="34" charset="-122"/>
                <a:cs typeface="新宋体" panose="02010609030101010101" charset="-122"/>
              </a:rPr>
              <a:t>引言</a:t>
            </a:r>
            <a:r>
              <a:rPr lang="en-US" altLang="zh-CN" spc="-14" dirty="0">
                <a:latin typeface="Microsoft YaHei" panose="020B0503020204020204" pitchFamily="34" charset="-122"/>
                <a:ea typeface="Microsoft YaHei" panose="020B0503020204020204" pitchFamily="34" charset="-122"/>
                <a:cs typeface="新宋体" panose="02010609030101010101" charset="-122"/>
              </a:rPr>
              <a:t>【</a:t>
            </a:r>
            <a:r>
              <a:rPr lang="zh-CN" altLang="en-US" spc="-14" dirty="0">
                <a:latin typeface="Microsoft YaHei" panose="020B0503020204020204" pitchFamily="34" charset="-122"/>
                <a:ea typeface="Microsoft YaHei" panose="020B0503020204020204" pitchFamily="34" charset="-122"/>
                <a:cs typeface="新宋体" panose="02010609030101010101" charset="-122"/>
              </a:rPr>
              <a:t>本讲</a:t>
            </a:r>
            <a:r>
              <a:rPr lang="en-US" altLang="zh-CN" spc="-14" dirty="0">
                <a:latin typeface="Microsoft YaHei" panose="020B0503020204020204" pitchFamily="34" charset="-122"/>
                <a:ea typeface="Microsoft YaHei" panose="020B0503020204020204" pitchFamily="34" charset="-122"/>
                <a:cs typeface="新宋体" panose="02010609030101010101" charset="-122"/>
              </a:rPr>
              <a:t>】</a:t>
            </a:r>
          </a:p>
          <a:p>
            <a:pPr marL="333051" indent="-631027">
              <a:buFont typeface="+mj-ea"/>
              <a:buAutoNum type="circleNumDbPlain"/>
              <a:tabLst>
                <a:tab pos="893079" algn="l"/>
              </a:tabLst>
            </a:pPr>
            <a:r>
              <a:rPr lang="zh-CN" altLang="en-US" spc="-21" dirty="0">
                <a:latin typeface="Microsoft YaHei" panose="020B0503020204020204" pitchFamily="34" charset="-122"/>
                <a:ea typeface="Microsoft YaHei" panose="020B0503020204020204" pitchFamily="34" charset="-122"/>
                <a:cs typeface="新宋体" panose="02010609030101010101" charset="-122"/>
              </a:rPr>
              <a:t>数学基础</a:t>
            </a:r>
            <a:r>
              <a:rPr lang="en-US" altLang="zh-CN" spc="-21" dirty="0">
                <a:latin typeface="Microsoft YaHei" panose="020B0503020204020204" pitchFamily="34" charset="-122"/>
                <a:ea typeface="Microsoft YaHei" panose="020B0503020204020204" pitchFamily="34" charset="-122"/>
                <a:cs typeface="新宋体" panose="02010609030101010101" charset="-122"/>
              </a:rPr>
              <a:t>(1)-</a:t>
            </a:r>
            <a:r>
              <a:rPr lang="zh-CN" altLang="en-US" spc="-21" dirty="0">
                <a:latin typeface="Microsoft YaHei" panose="020B0503020204020204" pitchFamily="34" charset="-122"/>
                <a:ea typeface="Microsoft YaHei" panose="020B0503020204020204" pitchFamily="34" charset="-122"/>
                <a:cs typeface="新宋体" panose="02010609030101010101" charset="-122"/>
              </a:rPr>
              <a:t>线性代数和优化</a:t>
            </a:r>
            <a:endParaRPr lang="en-US" altLang="zh-CN" spc="-21" dirty="0">
              <a:latin typeface="Microsoft YaHei" panose="020B0503020204020204" pitchFamily="34" charset="-122"/>
              <a:ea typeface="Microsoft YaHei" panose="020B0503020204020204" pitchFamily="34" charset="-122"/>
              <a:cs typeface="新宋体" panose="02010609030101010101" charset="-122"/>
            </a:endParaRPr>
          </a:p>
          <a:p>
            <a:pPr marL="333051" indent="-631027">
              <a:buFont typeface="+mj-ea"/>
              <a:buAutoNum type="circleNumDbPlain"/>
              <a:tabLst>
                <a:tab pos="893079" algn="l"/>
              </a:tabLst>
            </a:pPr>
            <a:r>
              <a:rPr lang="zh-CN" altLang="en-US" spc="-21" dirty="0">
                <a:latin typeface="Microsoft YaHei" panose="020B0503020204020204" pitchFamily="34" charset="-122"/>
                <a:ea typeface="Microsoft YaHei" panose="020B0503020204020204" pitchFamily="34" charset="-122"/>
                <a:cs typeface="新宋体" panose="02010609030101010101" charset="-122"/>
              </a:rPr>
              <a:t>数学基础</a:t>
            </a:r>
            <a:r>
              <a:rPr lang="en-US" altLang="zh-CN" spc="-21" dirty="0">
                <a:latin typeface="Microsoft YaHei" panose="020B0503020204020204" pitchFamily="34" charset="-122"/>
                <a:ea typeface="Microsoft YaHei" panose="020B0503020204020204" pitchFamily="34" charset="-122"/>
                <a:cs typeface="新宋体" panose="02010609030101010101" charset="-122"/>
              </a:rPr>
              <a:t>(2)-</a:t>
            </a:r>
            <a:r>
              <a:rPr lang="zh-CN" altLang="en-US" spc="-21" dirty="0">
                <a:latin typeface="Microsoft YaHei" panose="020B0503020204020204" pitchFamily="34" charset="-122"/>
                <a:ea typeface="Microsoft YaHei" panose="020B0503020204020204" pitchFamily="34" charset="-122"/>
                <a:cs typeface="新宋体" panose="02010609030101010101" charset="-122"/>
              </a:rPr>
              <a:t>概率分布和信息论</a:t>
            </a:r>
            <a:endParaRPr lang="en-US" altLang="zh-CN" spc="-21" dirty="0">
              <a:latin typeface="Microsoft YaHei" panose="020B0503020204020204" pitchFamily="34" charset="-122"/>
              <a:ea typeface="Microsoft YaHei" panose="020B0503020204020204" pitchFamily="34" charset="-122"/>
              <a:cs typeface="新宋体" panose="02010609030101010101" charset="-122"/>
            </a:endParaRPr>
          </a:p>
          <a:p>
            <a:pPr marL="333051" indent="-631027">
              <a:buFont typeface="+mj-ea"/>
              <a:buAutoNum type="circleNumDbPlain"/>
              <a:tabLst>
                <a:tab pos="893079" algn="l"/>
              </a:tabLst>
            </a:pPr>
            <a:r>
              <a:rPr lang="zh-CN" altLang="en-US" spc="-21" dirty="0" smtClean="0">
                <a:latin typeface="Microsoft YaHei" panose="020B0503020204020204" pitchFamily="34" charset="-122"/>
                <a:ea typeface="Microsoft YaHei" panose="020B0503020204020204" pitchFamily="34" charset="-122"/>
                <a:cs typeface="新宋体" panose="02010609030101010101" charset="-122"/>
              </a:rPr>
              <a:t>模型</a:t>
            </a:r>
            <a:r>
              <a:rPr lang="zh-CN" altLang="en-US" spc="-21" dirty="0">
                <a:latin typeface="Microsoft YaHei" panose="020B0503020204020204" pitchFamily="34" charset="-122"/>
                <a:ea typeface="Microsoft YaHei" panose="020B0503020204020204" pitchFamily="34" charset="-122"/>
                <a:cs typeface="新宋体" panose="02010609030101010101" charset="-122"/>
              </a:rPr>
              <a:t>评估与选择</a:t>
            </a:r>
            <a:endParaRPr lang="en-US" altLang="zh-CN" spc="-21" dirty="0">
              <a:latin typeface="Microsoft YaHei" panose="020B0503020204020204" pitchFamily="34" charset="-122"/>
              <a:ea typeface="Microsoft YaHei" panose="020B0503020204020204" pitchFamily="34" charset="-122"/>
              <a:cs typeface="新宋体" panose="02010609030101010101" charset="-122"/>
            </a:endParaRPr>
          </a:p>
          <a:p>
            <a:pPr marL="333051" indent="-631027">
              <a:buFont typeface="+mj-ea"/>
              <a:buAutoNum type="circleNumDbPlain"/>
              <a:tabLst>
                <a:tab pos="893079" algn="l"/>
              </a:tabLst>
            </a:pPr>
            <a:r>
              <a:rPr lang="zh-CN" altLang="en-US" spc="-21" dirty="0">
                <a:latin typeface="Microsoft YaHei" panose="020B0503020204020204" pitchFamily="34" charset="-122"/>
                <a:ea typeface="Microsoft YaHei" panose="020B0503020204020204" pitchFamily="34" charset="-122"/>
                <a:cs typeface="新宋体" panose="02010609030101010101" charset="-122"/>
              </a:rPr>
              <a:t>线性模型</a:t>
            </a:r>
            <a:endParaRPr lang="en-US" altLang="zh-CN" spc="-21" dirty="0">
              <a:latin typeface="Microsoft YaHei" panose="020B0503020204020204" pitchFamily="34" charset="-122"/>
              <a:ea typeface="Microsoft YaHei" panose="020B0503020204020204" pitchFamily="34" charset="-122"/>
              <a:cs typeface="新宋体" panose="02010609030101010101" charset="-122"/>
            </a:endParaRPr>
          </a:p>
          <a:p>
            <a:pPr marL="333051" indent="-631027">
              <a:buFont typeface="+mj-ea"/>
              <a:buAutoNum type="circleNumDbPlain"/>
              <a:tabLst>
                <a:tab pos="893079" algn="l"/>
              </a:tabLst>
            </a:pPr>
            <a:r>
              <a:rPr lang="zh-CN" altLang="en-US" spc="-21" dirty="0">
                <a:latin typeface="Microsoft YaHei" panose="020B0503020204020204" pitchFamily="34" charset="-122"/>
                <a:ea typeface="Microsoft YaHei" panose="020B0503020204020204" pitchFamily="34" charset="-122"/>
                <a:cs typeface="新宋体" panose="02010609030101010101" charset="-122"/>
              </a:rPr>
              <a:t>决策树</a:t>
            </a:r>
            <a:endParaRPr lang="en-US" altLang="zh-CN" spc="-21" dirty="0">
              <a:latin typeface="Microsoft YaHei" panose="020B0503020204020204" pitchFamily="34" charset="-122"/>
              <a:ea typeface="Microsoft YaHei" panose="020B0503020204020204" pitchFamily="34" charset="-122"/>
              <a:cs typeface="新宋体" panose="02010609030101010101" charset="-122"/>
            </a:endParaRPr>
          </a:p>
          <a:p>
            <a:pPr marL="333051" indent="-631027">
              <a:buFont typeface="+mj-ea"/>
              <a:buAutoNum type="circleNumDbPlain"/>
              <a:tabLst>
                <a:tab pos="893079" algn="l"/>
              </a:tabLst>
            </a:pPr>
            <a:r>
              <a:rPr lang="zh-CN" altLang="en-US" sz="2100" spc="-21" dirty="0">
                <a:latin typeface="Microsoft YaHei" panose="020B0503020204020204" pitchFamily="34" charset="-122"/>
                <a:ea typeface="Microsoft YaHei" panose="020B0503020204020204" pitchFamily="34" charset="-122"/>
              </a:rPr>
              <a:t>神经网络</a:t>
            </a:r>
            <a:endParaRPr lang="en-US" altLang="zh-CN" sz="2100" spc="-21" dirty="0">
              <a:latin typeface="Microsoft YaHei" panose="020B0503020204020204" pitchFamily="34" charset="-122"/>
              <a:ea typeface="Microsoft YaHei" panose="020B0503020204020204" pitchFamily="34" charset="-122"/>
            </a:endParaRPr>
          </a:p>
          <a:p>
            <a:pPr marL="333051" indent="-631027">
              <a:buFont typeface="+mj-ea"/>
              <a:buAutoNum type="circleNumDbPlain"/>
              <a:tabLst>
                <a:tab pos="893079" algn="l"/>
              </a:tabLst>
            </a:pPr>
            <a:r>
              <a:rPr lang="zh-CN" altLang="en-US" sz="2100" spc="-21" dirty="0">
                <a:latin typeface="Microsoft YaHei" panose="020B0503020204020204" pitchFamily="34" charset="-122"/>
                <a:ea typeface="Microsoft YaHei" panose="020B0503020204020204" pitchFamily="34" charset="-122"/>
              </a:rPr>
              <a:t>支持向量机</a:t>
            </a:r>
            <a:endParaRPr lang="en-US" altLang="zh-CN" sz="2100" spc="-21" dirty="0">
              <a:latin typeface="Microsoft YaHei" panose="020B0503020204020204" pitchFamily="34" charset="-122"/>
              <a:ea typeface="Microsoft YaHei" panose="020B0503020204020204" pitchFamily="34" charset="-122"/>
            </a:endParaRPr>
          </a:p>
          <a:p>
            <a:pPr marL="333051" indent="-631027">
              <a:buFont typeface="+mj-ea"/>
              <a:buAutoNum type="circleNumDbPlain"/>
              <a:tabLst>
                <a:tab pos="893079" algn="l"/>
              </a:tabLst>
            </a:pPr>
            <a:r>
              <a:rPr lang="zh-CN" altLang="en-US" sz="2100" spc="-21" dirty="0">
                <a:latin typeface="Microsoft YaHei" panose="020B0503020204020204" pitchFamily="34" charset="-122"/>
                <a:ea typeface="Microsoft YaHei" panose="020B0503020204020204" pitchFamily="34" charset="-122"/>
              </a:rPr>
              <a:t>贝叶斯分类</a:t>
            </a:r>
            <a:endParaRPr lang="en-US" altLang="zh-CN" sz="2100" spc="-21" dirty="0">
              <a:latin typeface="Microsoft YaHei" panose="020B0503020204020204" pitchFamily="34" charset="-122"/>
              <a:ea typeface="Microsoft YaHei" panose="020B0503020204020204" pitchFamily="34" charset="-122"/>
            </a:endParaRPr>
          </a:p>
          <a:p>
            <a:pPr marL="333051" indent="-631027">
              <a:buFont typeface="+mj-ea"/>
              <a:buAutoNum type="circleNumDbPlain"/>
              <a:tabLst>
                <a:tab pos="893079" algn="l"/>
              </a:tabLst>
            </a:pPr>
            <a:r>
              <a:rPr lang="zh-CN" altLang="en-US" sz="2100" spc="-21" dirty="0">
                <a:latin typeface="Microsoft YaHei" panose="020B0503020204020204" pitchFamily="34" charset="-122"/>
                <a:ea typeface="Microsoft YaHei" panose="020B0503020204020204" pitchFamily="34" charset="-122"/>
              </a:rPr>
              <a:t>集成学习</a:t>
            </a:r>
            <a:endParaRPr lang="en-US" altLang="zh-CN" sz="2100" spc="-21" dirty="0">
              <a:latin typeface="Microsoft YaHei" panose="020B0503020204020204" pitchFamily="34" charset="-122"/>
              <a:ea typeface="Microsoft YaHei" panose="020B0503020204020204" pitchFamily="34" charset="-122"/>
            </a:endParaRPr>
          </a:p>
          <a:p>
            <a:pPr marL="333051" indent="-631027">
              <a:buFont typeface="+mj-ea"/>
              <a:buAutoNum type="circleNumDbPlain"/>
              <a:tabLst>
                <a:tab pos="893079" algn="l"/>
              </a:tabLst>
            </a:pPr>
            <a:r>
              <a:rPr lang="zh-CN" altLang="en-US" sz="2100" spc="-21" dirty="0">
                <a:latin typeface="Microsoft YaHei" panose="020B0503020204020204" pitchFamily="34" charset="-122"/>
                <a:ea typeface="Microsoft YaHei" panose="020B0503020204020204" pitchFamily="34" charset="-122"/>
              </a:rPr>
              <a:t>聚</a:t>
            </a:r>
            <a:r>
              <a:rPr lang="zh-CN" altLang="en-US" sz="2100" spc="-21" dirty="0" smtClean="0">
                <a:latin typeface="Microsoft YaHei" panose="020B0503020204020204" pitchFamily="34" charset="-122"/>
                <a:ea typeface="Microsoft YaHei" panose="020B0503020204020204" pitchFamily="34" charset="-122"/>
              </a:rPr>
              <a:t>类</a:t>
            </a:r>
            <a:endParaRPr lang="en-US" altLang="zh-CN" sz="2100" spc="-21" dirty="0" smtClean="0">
              <a:latin typeface="Microsoft YaHei" panose="020B0503020204020204" pitchFamily="34" charset="-122"/>
              <a:ea typeface="Microsoft YaHei" panose="020B0503020204020204" pitchFamily="34" charset="-122"/>
            </a:endParaRPr>
          </a:p>
        </p:txBody>
      </p:sp>
      <p:sp>
        <p:nvSpPr>
          <p:cNvPr id="3" name="Slide Number Placeholder 2">
            <a:extLst>
              <a:ext uri="{FF2B5EF4-FFF2-40B4-BE49-F238E27FC236}">
                <a16:creationId xmlns="" xmlns:a16="http://schemas.microsoft.com/office/drawing/2014/main" id="{2BC11D84-553A-1D4D-A593-F84BA94B1DCA}"/>
              </a:ext>
            </a:extLst>
          </p:cNvPr>
          <p:cNvSpPr>
            <a:spLocks noGrp="1"/>
          </p:cNvSpPr>
          <p:nvPr>
            <p:ph type="sldNum" sz="quarter" idx="12"/>
          </p:nvPr>
        </p:nvSpPr>
        <p:spPr/>
        <p:txBody>
          <a:bodyPr/>
          <a:lstStyle/>
          <a:p>
            <a:fld id="{FD4F6516-883E-5242-B756-5F986E094651}" type="slidenum">
              <a:rPr kumimoji="1" lang="zh-CN" altLang="en-US" smtClean="0"/>
              <a:t>73</a:t>
            </a:fld>
            <a:endParaRPr kumimoji="1" lang="zh-CN" altLang="en-US"/>
          </a:p>
        </p:txBody>
      </p:sp>
      <p:sp>
        <p:nvSpPr>
          <p:cNvPr id="4" name="矩形 3">
            <a:extLst>
              <a:ext uri="{FF2B5EF4-FFF2-40B4-BE49-F238E27FC236}">
                <a16:creationId xmlns="" xmlns:a16="http://schemas.microsoft.com/office/drawing/2014/main" id="{80BCD20B-2910-44DB-A8E4-01003747A456}"/>
              </a:ext>
            </a:extLst>
          </p:cNvPr>
          <p:cNvSpPr/>
          <p:nvPr/>
        </p:nvSpPr>
        <p:spPr>
          <a:xfrm>
            <a:off x="5690937" y="1924457"/>
            <a:ext cx="3476509" cy="1326132"/>
          </a:xfrm>
          <a:prstGeom prst="rect">
            <a:avLst/>
          </a:prstGeom>
        </p:spPr>
        <p:txBody>
          <a:bodyPr wrap="square">
            <a:spAutoFit/>
          </a:bodyPr>
          <a:lstStyle/>
          <a:p>
            <a:pPr marL="333051" indent="-631027" defTabSz="946587">
              <a:lnSpc>
                <a:spcPct val="70000"/>
              </a:lnSpc>
              <a:spcBef>
                <a:spcPts val="1242"/>
              </a:spcBef>
              <a:spcAft>
                <a:spcPts val="207"/>
              </a:spcAft>
              <a:buClr>
                <a:schemeClr val="accent1"/>
              </a:buClr>
              <a:buSzPct val="100000"/>
              <a:buFont typeface="Wingdings" charset="2"/>
              <a:buAutoNum type="circleNumDbPlain" startAt="12"/>
              <a:tabLst>
                <a:tab pos="893079" algn="l"/>
              </a:tabLst>
            </a:pPr>
            <a:r>
              <a:rPr lang="zh-CN" altLang="en-US" sz="1600" spc="-21" dirty="0">
                <a:solidFill>
                  <a:schemeClr val="tx1">
                    <a:lumMod val="75000"/>
                    <a:lumOff val="25000"/>
                  </a:schemeClr>
                </a:solidFill>
                <a:latin typeface="Microsoft YaHei" panose="020B0503020204020204" pitchFamily="34" charset="-122"/>
                <a:ea typeface="Microsoft YaHei" panose="020B0503020204020204" pitchFamily="34" charset="-122"/>
              </a:rPr>
              <a:t>课设</a:t>
            </a:r>
            <a:r>
              <a:rPr lang="en-US" altLang="zh-CN" sz="1600" spc="-21"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zh-CN" altLang="en-US" sz="1600" spc="-21" dirty="0">
                <a:solidFill>
                  <a:schemeClr val="tx1">
                    <a:lumMod val="75000"/>
                    <a:lumOff val="25000"/>
                  </a:schemeClr>
                </a:solidFill>
                <a:latin typeface="Microsoft YaHei" panose="020B0503020204020204" pitchFamily="34" charset="-122"/>
                <a:ea typeface="Microsoft YaHei" panose="020B0503020204020204" pitchFamily="34" charset="-122"/>
              </a:rPr>
              <a:t>分组案例分享</a:t>
            </a:r>
            <a:endParaRPr lang="en-US" altLang="zh-CN" sz="1600" spc="-2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333051" indent="-631027" defTabSz="946587">
              <a:lnSpc>
                <a:spcPct val="70000"/>
              </a:lnSpc>
              <a:spcBef>
                <a:spcPts val="1242"/>
              </a:spcBef>
              <a:spcAft>
                <a:spcPts val="207"/>
              </a:spcAft>
              <a:buClr>
                <a:schemeClr val="accent1"/>
              </a:buClr>
              <a:buSzPct val="100000"/>
              <a:buFont typeface="+mj-ea"/>
              <a:buAutoNum type="circleNumDbPlain" startAt="12"/>
              <a:tabLst>
                <a:tab pos="893079" algn="l"/>
              </a:tabLst>
            </a:pPr>
            <a:r>
              <a:rPr lang="zh-CN" altLang="en-US" sz="1600" spc="-21" dirty="0">
                <a:solidFill>
                  <a:schemeClr val="tx1">
                    <a:lumMod val="75000"/>
                    <a:lumOff val="25000"/>
                  </a:schemeClr>
                </a:solidFill>
                <a:latin typeface="Microsoft YaHei" panose="020B0503020204020204" pitchFamily="34" charset="-122"/>
                <a:ea typeface="Microsoft YaHei" panose="020B0503020204020204" pitchFamily="34" charset="-122"/>
              </a:rPr>
              <a:t>课设</a:t>
            </a:r>
            <a:r>
              <a:rPr lang="en-US" altLang="zh-CN" sz="1600" spc="-21"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zh-CN" altLang="en-US" sz="1600" spc="-21" dirty="0">
                <a:solidFill>
                  <a:schemeClr val="tx1">
                    <a:lumMod val="75000"/>
                    <a:lumOff val="25000"/>
                  </a:schemeClr>
                </a:solidFill>
                <a:latin typeface="Microsoft YaHei" panose="020B0503020204020204" pitchFamily="34" charset="-122"/>
                <a:ea typeface="Microsoft YaHei" panose="020B0503020204020204" pitchFamily="34" charset="-122"/>
              </a:rPr>
              <a:t>创新应用项目工作坊</a:t>
            </a:r>
            <a:endParaRPr lang="en-US" altLang="zh-CN" sz="1600" spc="-2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333051" indent="-631027" defTabSz="946587">
              <a:lnSpc>
                <a:spcPct val="70000"/>
              </a:lnSpc>
              <a:spcBef>
                <a:spcPts val="1242"/>
              </a:spcBef>
              <a:spcAft>
                <a:spcPts val="207"/>
              </a:spcAft>
              <a:buClr>
                <a:schemeClr val="accent1"/>
              </a:buClr>
              <a:buSzPct val="100000"/>
              <a:buFont typeface="+mj-ea"/>
              <a:buAutoNum type="circleNumDbPlain" startAt="12"/>
              <a:tabLst>
                <a:tab pos="893079" algn="l"/>
              </a:tabLst>
            </a:pPr>
            <a:r>
              <a:rPr lang="zh-CN" altLang="en-US" sz="1600" spc="-21" dirty="0">
                <a:solidFill>
                  <a:schemeClr val="tx1">
                    <a:lumMod val="75000"/>
                    <a:lumOff val="25000"/>
                  </a:schemeClr>
                </a:solidFill>
                <a:latin typeface="Microsoft YaHei" panose="020B0503020204020204" pitchFamily="34" charset="-122"/>
                <a:ea typeface="Microsoft YaHei" panose="020B0503020204020204" pitchFamily="34" charset="-122"/>
              </a:rPr>
              <a:t>课设</a:t>
            </a:r>
            <a:r>
              <a:rPr lang="en-US" altLang="zh-CN" sz="1600" spc="-21"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zh-CN" altLang="en-US" sz="1600" spc="-21" dirty="0">
                <a:solidFill>
                  <a:schemeClr val="tx1">
                    <a:lumMod val="75000"/>
                    <a:lumOff val="25000"/>
                  </a:schemeClr>
                </a:solidFill>
                <a:latin typeface="Microsoft YaHei" panose="020B0503020204020204" pitchFamily="34" charset="-122"/>
                <a:ea typeface="Microsoft YaHei" panose="020B0503020204020204" pitchFamily="34" charset="-122"/>
              </a:rPr>
              <a:t>项目分享（</a:t>
            </a:r>
            <a:r>
              <a:rPr lang="en-US" altLang="zh-CN" sz="1600" spc="-21" dirty="0">
                <a:solidFill>
                  <a:schemeClr val="tx1">
                    <a:lumMod val="75000"/>
                    <a:lumOff val="25000"/>
                  </a:schemeClr>
                </a:solidFill>
                <a:latin typeface="Microsoft YaHei" panose="020B0503020204020204" pitchFamily="34" charset="-122"/>
                <a:ea typeface="Microsoft YaHei" panose="020B0503020204020204" pitchFamily="34" charset="-122"/>
              </a:rPr>
              <a:t>1</a:t>
            </a:r>
            <a:r>
              <a:rPr lang="zh-CN" altLang="en-US" sz="1600" spc="-21" dirty="0">
                <a:solidFill>
                  <a:schemeClr val="tx1">
                    <a:lumMod val="75000"/>
                    <a:lumOff val="25000"/>
                  </a:schemeClr>
                </a:solidFill>
                <a:latin typeface="Microsoft YaHei" panose="020B0503020204020204" pitchFamily="34" charset="-122"/>
                <a:ea typeface="Microsoft YaHei" panose="020B0503020204020204" pitchFamily="34" charset="-122"/>
              </a:rPr>
              <a:t>）</a:t>
            </a:r>
            <a:endParaRPr lang="en-US" altLang="zh-CN" sz="1600" spc="-2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333051" indent="-631027" defTabSz="946587">
              <a:lnSpc>
                <a:spcPct val="70000"/>
              </a:lnSpc>
              <a:spcBef>
                <a:spcPts val="1242"/>
              </a:spcBef>
              <a:spcAft>
                <a:spcPts val="207"/>
              </a:spcAft>
              <a:buClr>
                <a:schemeClr val="accent1"/>
              </a:buClr>
              <a:buSzPct val="100000"/>
              <a:buFont typeface="+mj-ea"/>
              <a:buAutoNum type="circleNumDbPlain" startAt="12"/>
              <a:tabLst>
                <a:tab pos="893079" algn="l"/>
              </a:tabLst>
            </a:pPr>
            <a:r>
              <a:rPr lang="zh-CN" altLang="en-US" sz="1600" spc="-21" dirty="0">
                <a:solidFill>
                  <a:schemeClr val="tx1">
                    <a:lumMod val="75000"/>
                    <a:lumOff val="25000"/>
                  </a:schemeClr>
                </a:solidFill>
                <a:latin typeface="Microsoft YaHei" panose="020B0503020204020204" pitchFamily="34" charset="-122"/>
                <a:ea typeface="Microsoft YaHei" panose="020B0503020204020204" pitchFamily="34" charset="-122"/>
              </a:rPr>
              <a:t>课设</a:t>
            </a:r>
            <a:r>
              <a:rPr lang="en-US" altLang="zh-CN" sz="1600" spc="-21"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zh-CN" altLang="en-US" sz="1600" spc="-21" dirty="0">
                <a:solidFill>
                  <a:schemeClr val="tx1">
                    <a:lumMod val="75000"/>
                    <a:lumOff val="25000"/>
                  </a:schemeClr>
                </a:solidFill>
                <a:latin typeface="Microsoft YaHei" panose="020B0503020204020204" pitchFamily="34" charset="-122"/>
                <a:ea typeface="Microsoft YaHei" panose="020B0503020204020204" pitchFamily="34" charset="-122"/>
              </a:rPr>
              <a:t>项目分享（</a:t>
            </a:r>
            <a:r>
              <a:rPr lang="en-US" altLang="zh-CN" sz="1600" spc="-21" dirty="0">
                <a:solidFill>
                  <a:schemeClr val="tx1">
                    <a:lumMod val="75000"/>
                    <a:lumOff val="25000"/>
                  </a:schemeClr>
                </a:solidFill>
                <a:latin typeface="Microsoft YaHei" panose="020B0503020204020204" pitchFamily="34" charset="-122"/>
                <a:ea typeface="Microsoft YaHei" panose="020B0503020204020204" pitchFamily="34" charset="-122"/>
              </a:rPr>
              <a:t>2</a:t>
            </a:r>
            <a:r>
              <a:rPr lang="zh-CN" altLang="en-US" sz="1600" spc="-21" dirty="0">
                <a:solidFill>
                  <a:schemeClr val="tx1">
                    <a:lumMod val="75000"/>
                    <a:lumOff val="25000"/>
                  </a:schemeClr>
                </a:solidFill>
                <a:latin typeface="Microsoft YaHei" panose="020B0503020204020204" pitchFamily="34" charset="-122"/>
                <a:ea typeface="Microsoft YaHei" panose="020B0503020204020204" pitchFamily="34" charset="-122"/>
              </a:rPr>
              <a:t>）</a:t>
            </a:r>
            <a:endParaRPr lang="en-US" altLang="zh-CN" sz="1600" spc="-2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76471772"/>
      </p:ext>
    </p:extLst>
  </p:cSld>
  <p:clrMapOvr>
    <a:masterClrMapping/>
  </p:clrMapOvr>
  <mc:AlternateContent xmlns:mc="http://schemas.openxmlformats.org/markup-compatibility/2006" xmlns:p14="http://schemas.microsoft.com/office/powerpoint/2010/main">
    <mc:Choice Requires="p14">
      <p:transition spd="slow" p14:dur="2000" advTm="660"/>
    </mc:Choice>
    <mc:Fallback xmlns="">
      <p:transition spd="slow" advTm="66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D980AEAA-47C0-554E-95FC-CD8DC7E805FF}"/>
              </a:ext>
            </a:extLst>
          </p:cNvPr>
          <p:cNvSpPr>
            <a:spLocks noGrp="1"/>
          </p:cNvSpPr>
          <p:nvPr>
            <p:ph type="title"/>
          </p:nvPr>
        </p:nvSpPr>
        <p:spPr/>
        <p:txBody>
          <a:bodyPr>
            <a:normAutofit/>
          </a:bodyPr>
          <a:lstStyle/>
          <a:p>
            <a:r>
              <a:rPr kumimoji="1" lang="zh-CN" altLang="en-US" sz="5400" b="1" dirty="0">
                <a:latin typeface="微软雅黑" panose="020B0503020204020204" pitchFamily="34" charset="-122"/>
                <a:ea typeface="微软雅黑" panose="020B0503020204020204" pitchFamily="34" charset="-122"/>
              </a:rPr>
              <a:t>课程</a:t>
            </a:r>
            <a:r>
              <a:rPr lang="zh-CN" altLang="en-US" sz="5400" b="1" spc="-21" dirty="0">
                <a:latin typeface="微软雅黑" panose="020B0503020204020204" pitchFamily="34" charset="-122"/>
                <a:ea typeface="微软雅黑" panose="020B0503020204020204" pitchFamily="34" charset="-122"/>
                <a:cs typeface="新宋体" panose="02010609030101010101" charset="-122"/>
              </a:rPr>
              <a:t>目的与要求</a:t>
            </a:r>
            <a:endParaRPr lang="en-US" sz="5400" b="1" dirty="0">
              <a:latin typeface="微软雅黑" panose="020B0503020204020204" pitchFamily="34" charset="-122"/>
              <a:ea typeface="微软雅黑" panose="020B0503020204020204" pitchFamily="34" charset="-122"/>
            </a:endParaRPr>
          </a:p>
        </p:txBody>
      </p:sp>
      <p:sp>
        <p:nvSpPr>
          <p:cNvPr id="5" name="Content Placeholder 4">
            <a:extLst>
              <a:ext uri="{FF2B5EF4-FFF2-40B4-BE49-F238E27FC236}">
                <a16:creationId xmlns="" xmlns:a16="http://schemas.microsoft.com/office/drawing/2014/main" id="{1B468BCD-D5BE-C944-A872-7B7FE6781CAE}"/>
              </a:ext>
            </a:extLst>
          </p:cNvPr>
          <p:cNvSpPr>
            <a:spLocks noGrp="1"/>
          </p:cNvSpPr>
          <p:nvPr>
            <p:ph idx="1"/>
          </p:nvPr>
        </p:nvSpPr>
        <p:spPr/>
        <p:txBody>
          <a:bodyPr/>
          <a:lstStyle/>
          <a:p>
            <a:r>
              <a:rPr lang="zh-CN" altLang="en-US" spc="-21" dirty="0">
                <a:latin typeface="微软雅黑" panose="020B0503020204020204" pitchFamily="34" charset="-122"/>
                <a:ea typeface="微软雅黑" panose="020B0503020204020204" pitchFamily="34" charset="-122"/>
                <a:cs typeface="新宋体" panose="02010609030101010101" charset="-122"/>
              </a:rPr>
              <a:t>掌握机器学习的基本概念、原理和方法</a:t>
            </a:r>
            <a:endParaRPr lang="en-US" altLang="zh-CN" dirty="0">
              <a:latin typeface="微软雅黑" panose="020B0503020204020204" pitchFamily="34" charset="-122"/>
              <a:ea typeface="微软雅黑" panose="020B0503020204020204" pitchFamily="34" charset="-122"/>
              <a:cs typeface="新宋体" panose="02010609030101010101" charset="-122"/>
            </a:endParaRPr>
          </a:p>
          <a:p>
            <a:r>
              <a:rPr lang="zh-CN" altLang="en-US" spc="-21" dirty="0">
                <a:latin typeface="微软雅黑" panose="020B0503020204020204" pitchFamily="34" charset="-122"/>
                <a:ea typeface="微软雅黑" panose="020B0503020204020204" pitchFamily="34" charset="-122"/>
                <a:cs typeface="新宋体" panose="02010609030101010101" charset="-122"/>
              </a:rPr>
              <a:t>初步运用所学知识解决实际问题（</a:t>
            </a:r>
            <a:r>
              <a:rPr lang="en-US" altLang="zh-CN" spc="-21" dirty="0">
                <a:latin typeface="微软雅黑" panose="020B0503020204020204" pitchFamily="34" charset="-122"/>
                <a:ea typeface="微软雅黑" panose="020B0503020204020204" pitchFamily="34" charset="-122"/>
                <a:cs typeface="新宋体" panose="02010609030101010101" charset="-122"/>
              </a:rPr>
              <a:t>Python</a:t>
            </a:r>
            <a:r>
              <a:rPr lang="zh-CN" altLang="en-US" spc="-21" dirty="0">
                <a:latin typeface="微软雅黑" panose="020B0503020204020204" pitchFamily="34" charset="-122"/>
                <a:ea typeface="微软雅黑" panose="020B0503020204020204" pitchFamily="34" charset="-122"/>
                <a:cs typeface="新宋体" panose="02010609030101010101" charset="-122"/>
              </a:rPr>
              <a:t>）</a:t>
            </a:r>
            <a:endParaRPr lang="en-US" altLang="zh-CN" spc="-21" dirty="0">
              <a:latin typeface="微软雅黑" panose="020B0503020204020204" pitchFamily="34" charset="-122"/>
              <a:ea typeface="微软雅黑" panose="020B0503020204020204" pitchFamily="34" charset="-122"/>
              <a:cs typeface="新宋体" panose="02010609030101010101" charset="-122"/>
            </a:endParaRPr>
          </a:p>
          <a:p>
            <a:r>
              <a:rPr lang="zh-CN" altLang="en-US" spc="-21" dirty="0">
                <a:latin typeface="微软雅黑" panose="020B0503020204020204" pitchFamily="34" charset="-122"/>
                <a:ea typeface="微软雅黑" panose="020B0503020204020204" pitchFamily="34" charset="-122"/>
                <a:cs typeface="新宋体" panose="02010609030101010101" charset="-122"/>
              </a:rPr>
              <a:t>为人工智能相关领域的研究打下基础</a:t>
            </a:r>
            <a:endParaRPr lang="en-US" altLang="zh-CN" dirty="0">
              <a:latin typeface="微软雅黑" panose="020B0503020204020204" pitchFamily="34" charset="-122"/>
              <a:ea typeface="微软雅黑" panose="020B0503020204020204" pitchFamily="34" charset="-122"/>
              <a:cs typeface="新宋体" panose="02010609030101010101" charset="-122"/>
            </a:endParaRPr>
          </a:p>
          <a:p>
            <a:pPr lvl="1"/>
            <a:r>
              <a:rPr lang="zh-CN" altLang="en-US" spc="-14" dirty="0">
                <a:latin typeface="微软雅黑" panose="020B0503020204020204" pitchFamily="34" charset="-122"/>
                <a:ea typeface="微软雅黑" panose="020B0503020204020204" pitchFamily="34" charset="-122"/>
                <a:cs typeface="新宋体" panose="02010609030101010101" charset="-122"/>
              </a:rPr>
              <a:t>智能图像处理</a:t>
            </a:r>
            <a:endParaRPr lang="en-US" altLang="zh-CN" dirty="0">
              <a:latin typeface="微软雅黑" panose="020B0503020204020204" pitchFamily="34" charset="-122"/>
              <a:ea typeface="微软雅黑" panose="020B0503020204020204" pitchFamily="34" charset="-122"/>
              <a:cs typeface="新宋体" panose="02010609030101010101" charset="-122"/>
            </a:endParaRPr>
          </a:p>
          <a:p>
            <a:pPr lvl="1"/>
            <a:r>
              <a:rPr lang="zh-CN" altLang="en-US" spc="-14" dirty="0">
                <a:latin typeface="微软雅黑" panose="020B0503020204020204" pitchFamily="34" charset="-122"/>
                <a:ea typeface="微软雅黑" panose="020B0503020204020204" pitchFamily="34" charset="-122"/>
                <a:cs typeface="新宋体" panose="02010609030101010101" charset="-122"/>
              </a:rPr>
              <a:t>计算机视觉</a:t>
            </a:r>
            <a:endParaRPr lang="en-US" altLang="zh-CN" dirty="0">
              <a:latin typeface="微软雅黑" panose="020B0503020204020204" pitchFamily="34" charset="-122"/>
              <a:ea typeface="微软雅黑" panose="020B0503020204020204" pitchFamily="34" charset="-122"/>
              <a:cs typeface="新宋体" panose="02010609030101010101" charset="-122"/>
            </a:endParaRPr>
          </a:p>
          <a:p>
            <a:pPr lvl="1"/>
            <a:r>
              <a:rPr lang="zh-CN" altLang="en-US" spc="-14" dirty="0">
                <a:latin typeface="微软雅黑" panose="020B0503020204020204" pitchFamily="34" charset="-122"/>
                <a:ea typeface="微软雅黑" panose="020B0503020204020204" pitchFamily="34" charset="-122"/>
                <a:cs typeface="Times New Roman" panose="02020603050405020304"/>
              </a:rPr>
              <a:t>自然语言处理</a:t>
            </a:r>
            <a:endParaRPr lang="en-US" altLang="zh-CN" spc="-14" dirty="0">
              <a:latin typeface="微软雅黑" panose="020B0503020204020204" pitchFamily="34" charset="-122"/>
              <a:ea typeface="微软雅黑" panose="020B0503020204020204" pitchFamily="34" charset="-122"/>
              <a:cs typeface="Times New Roman" panose="02020603050405020304"/>
            </a:endParaRPr>
          </a:p>
          <a:p>
            <a:pPr lvl="1"/>
            <a:r>
              <a:rPr lang="zh-CN" altLang="en-US" spc="-14" dirty="0">
                <a:latin typeface="微软雅黑" panose="020B0503020204020204" pitchFamily="34" charset="-122"/>
                <a:ea typeface="微软雅黑" panose="020B0503020204020204" pitchFamily="34" charset="-122"/>
                <a:cs typeface="Times New Roman" panose="02020603050405020304"/>
              </a:rPr>
              <a:t>等等</a:t>
            </a:r>
            <a:endParaRPr lang="zh-CN" altLang="en-US" dirty="0">
              <a:latin typeface="微软雅黑" panose="020B0503020204020204" pitchFamily="34" charset="-122"/>
              <a:ea typeface="微软雅黑" panose="020B0503020204020204" pitchFamily="34" charset="-122"/>
              <a:cs typeface="Times New Roman" panose="02020603050405020304"/>
            </a:endParaRPr>
          </a:p>
          <a:p>
            <a:endParaRPr lang="en-US" dirty="0">
              <a:latin typeface="微软雅黑" panose="020B0503020204020204" pitchFamily="34" charset="-122"/>
              <a:ea typeface="微软雅黑" panose="020B0503020204020204" pitchFamily="34" charset="-122"/>
            </a:endParaRPr>
          </a:p>
        </p:txBody>
      </p:sp>
      <p:sp>
        <p:nvSpPr>
          <p:cNvPr id="3" name="Slide Number Placeholder 2">
            <a:extLst>
              <a:ext uri="{FF2B5EF4-FFF2-40B4-BE49-F238E27FC236}">
                <a16:creationId xmlns="" xmlns:a16="http://schemas.microsoft.com/office/drawing/2014/main" id="{440CA1F3-F334-D54F-AE46-80023C878BCB}"/>
              </a:ext>
            </a:extLst>
          </p:cNvPr>
          <p:cNvSpPr>
            <a:spLocks noGrp="1"/>
          </p:cNvSpPr>
          <p:nvPr>
            <p:ph type="sldNum" sz="quarter" idx="12"/>
          </p:nvPr>
        </p:nvSpPr>
        <p:spPr/>
        <p:txBody>
          <a:bodyPr/>
          <a:lstStyle/>
          <a:p>
            <a:fld id="{FD4F6516-883E-5242-B756-5F986E094651}" type="slidenum">
              <a:rPr kumimoji="1" lang="zh-CN" altLang="en-US" smtClean="0"/>
              <a:t>74</a:t>
            </a:fld>
            <a:endParaRPr kumimoji="1" lang="zh-CN" altLang="en-US"/>
          </a:p>
        </p:txBody>
      </p:sp>
    </p:spTree>
    <p:extLst>
      <p:ext uri="{BB962C8B-B14F-4D97-AF65-F5344CB8AC3E}">
        <p14:creationId xmlns:p14="http://schemas.microsoft.com/office/powerpoint/2010/main" val="1887255800"/>
      </p:ext>
    </p:extLst>
  </p:cSld>
  <p:clrMapOvr>
    <a:masterClrMapping/>
  </p:clrMapOvr>
  <mc:AlternateContent xmlns:mc="http://schemas.openxmlformats.org/markup-compatibility/2006" xmlns:p14="http://schemas.microsoft.com/office/powerpoint/2010/main">
    <mc:Choice Requires="p14">
      <p:transition spd="slow" p14:dur="2000" advTm="412"/>
    </mc:Choice>
    <mc:Fallback xmlns="">
      <p:transition spd="slow" advTm="412"/>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03B05C-083E-A34A-81C7-7452C346898F}"/>
              </a:ext>
            </a:extLst>
          </p:cNvPr>
          <p:cNvSpPr>
            <a:spLocks noGrp="1"/>
          </p:cNvSpPr>
          <p:nvPr>
            <p:ph type="title"/>
          </p:nvPr>
        </p:nvSpPr>
        <p:spPr/>
        <p:txBody>
          <a:bodyPr>
            <a:normAutofit/>
          </a:bodyPr>
          <a:lstStyle/>
          <a:p>
            <a:r>
              <a:rPr kumimoji="1" lang="zh-CN" altLang="en-US" sz="5400" b="1" dirty="0">
                <a:latin typeface="微软雅黑" panose="020B0503020204020204" pitchFamily="34" charset="-122"/>
                <a:ea typeface="微软雅黑" panose="020B0503020204020204" pitchFamily="34" charset="-122"/>
              </a:rPr>
              <a:t>考核内容</a:t>
            </a:r>
            <a:endParaRPr lang="en-US" sz="5400" b="1" dirty="0">
              <a:latin typeface="微软雅黑" panose="020B0503020204020204" pitchFamily="34" charset="-122"/>
              <a:ea typeface="微软雅黑" panose="020B0503020204020204" pitchFamily="34" charset="-122"/>
            </a:endParaRPr>
          </a:p>
        </p:txBody>
      </p:sp>
      <p:sp>
        <p:nvSpPr>
          <p:cNvPr id="3" name="Content Placeholder 2">
            <a:extLst>
              <a:ext uri="{FF2B5EF4-FFF2-40B4-BE49-F238E27FC236}">
                <a16:creationId xmlns="" xmlns:a16="http://schemas.microsoft.com/office/drawing/2014/main" id="{795806F3-D342-AD4F-9246-7DB0E2821121}"/>
              </a:ext>
            </a:extLst>
          </p:cNvPr>
          <p:cNvSpPr>
            <a:spLocks noGrp="1"/>
          </p:cNvSpPr>
          <p:nvPr>
            <p:ph idx="1"/>
          </p:nvPr>
        </p:nvSpPr>
        <p:spPr/>
        <p:txBody>
          <a:bodyPr>
            <a:normAutofit/>
          </a:bodyPr>
          <a:lstStyle/>
          <a:p>
            <a:r>
              <a:rPr lang="zh-CN" altLang="en-US" dirty="0">
                <a:latin typeface="微软雅黑" panose="020B0503020204020204" pitchFamily="34" charset="-122"/>
                <a:ea typeface="微软雅黑" panose="020B0503020204020204" pitchFamily="34" charset="-122"/>
              </a:rPr>
              <a:t>考核方式</a:t>
            </a:r>
            <a:r>
              <a:rPr lang="zh-CN" altLang="en-US"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rPr>
              <a:t>平时成绩 （</a:t>
            </a:r>
            <a:r>
              <a:rPr lang="en-US" altLang="zh-CN" dirty="0" smtClean="0">
                <a:latin typeface="微软雅黑" panose="020B0503020204020204" pitchFamily="34" charset="-122"/>
              </a:rPr>
              <a:t>70%</a:t>
            </a:r>
            <a:r>
              <a:rPr lang="zh-CN" altLang="en-US" dirty="0" smtClean="0">
                <a:latin typeface="微软雅黑" panose="020B0503020204020204" pitchFamily="34" charset="-122"/>
              </a:rPr>
              <a:t>）期末成绩 （</a:t>
            </a:r>
            <a:r>
              <a:rPr lang="en-US" altLang="zh-CN" dirty="0" smtClean="0">
                <a:latin typeface="微软雅黑" panose="020B0503020204020204" pitchFamily="34" charset="-122"/>
              </a:rPr>
              <a:t>30</a:t>
            </a:r>
            <a:r>
              <a:rPr lang="en-US" altLang="zh-CN" dirty="0">
                <a:latin typeface="微软雅黑" panose="020B0503020204020204" pitchFamily="34" charset="-122"/>
              </a:rPr>
              <a:t>%</a:t>
            </a:r>
            <a:r>
              <a:rPr lang="zh-CN" altLang="en-US" dirty="0">
                <a:latin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rPr>
              <a:t>平时</a:t>
            </a:r>
            <a:r>
              <a:rPr lang="zh-CN" altLang="en-US" dirty="0" smtClean="0">
                <a:latin typeface="微软雅黑" panose="020B0503020204020204" pitchFamily="34" charset="-122"/>
              </a:rPr>
              <a:t>成绩构成及各项占比：</a:t>
            </a:r>
            <a:endParaRPr lang="en-US" altLang="zh-CN" dirty="0" smtClean="0">
              <a:latin typeface="微软雅黑" panose="020B0503020204020204" pitchFamily="34" charset="-122"/>
            </a:endParaRPr>
          </a:p>
          <a:p>
            <a:pPr lvl="1"/>
            <a:r>
              <a:rPr lang="zh-CN" altLang="en-US" dirty="0" smtClean="0">
                <a:latin typeface="微软雅黑" panose="020B0503020204020204" pitchFamily="34" charset="-122"/>
                <a:ea typeface="微软雅黑" panose="020B0503020204020204" pitchFamily="34" charset="-122"/>
              </a:rPr>
              <a:t>课堂表现：</a:t>
            </a:r>
            <a:r>
              <a:rPr lang="en-US" altLang="zh-CN" dirty="0" smtClean="0">
                <a:latin typeface="微软雅黑" panose="020B0503020204020204" pitchFamily="34" charset="-122"/>
                <a:ea typeface="微软雅黑" panose="020B0503020204020204" pitchFamily="34" charset="-122"/>
              </a:rPr>
              <a:t>10%</a:t>
            </a:r>
          </a:p>
          <a:p>
            <a:pPr lvl="1"/>
            <a:r>
              <a:rPr lang="zh-CN" altLang="en-US" dirty="0" smtClean="0">
                <a:latin typeface="微软雅黑" panose="020B0503020204020204" pitchFamily="34" charset="-122"/>
              </a:rPr>
              <a:t>随堂测验：</a:t>
            </a:r>
            <a:r>
              <a:rPr lang="en-US" altLang="zh-CN" dirty="0" smtClean="0">
                <a:latin typeface="微软雅黑" panose="020B0503020204020204" pitchFamily="34" charset="-122"/>
              </a:rPr>
              <a:t>10%</a:t>
            </a:r>
          </a:p>
          <a:p>
            <a:pPr lvl="1"/>
            <a:r>
              <a:rPr lang="zh-CN" altLang="en-US" dirty="0" smtClean="0">
                <a:latin typeface="微软雅黑" panose="020B0503020204020204" pitchFamily="34" charset="-122"/>
                <a:ea typeface="微软雅黑" panose="020B0503020204020204" pitchFamily="34" charset="-122"/>
              </a:rPr>
              <a:t>课后作业：概念作业（</a:t>
            </a:r>
            <a:r>
              <a:rPr lang="en-US" altLang="zh-CN" dirty="0" smtClean="0">
                <a:latin typeface="微软雅黑" panose="020B0503020204020204" pitchFamily="34" charset="-122"/>
                <a:ea typeface="微软雅黑" panose="020B0503020204020204" pitchFamily="34" charset="-122"/>
              </a:rPr>
              <a:t>20%</a:t>
            </a:r>
            <a:r>
              <a:rPr lang="zh-CN" altLang="en-US" dirty="0" smtClean="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编程作业（</a:t>
            </a:r>
            <a:r>
              <a:rPr lang="en-US" altLang="zh-CN" dirty="0" smtClean="0">
                <a:latin typeface="微软雅黑" panose="020B0503020204020204" pitchFamily="34" charset="-122"/>
                <a:ea typeface="微软雅黑" panose="020B0503020204020204" pitchFamily="34" charset="-122"/>
              </a:rPr>
              <a:t>40%</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lvl="1"/>
            <a:r>
              <a:rPr lang="zh-CN" altLang="en-US" dirty="0" smtClean="0">
                <a:latin typeface="微软雅黑" panose="020B0503020204020204" pitchFamily="34" charset="-122"/>
                <a:ea typeface="微软雅黑" panose="020B0503020204020204" pitchFamily="34" charset="-122"/>
              </a:rPr>
              <a:t>口头报告：案例分享 </a:t>
            </a:r>
            <a:r>
              <a:rPr lang="en-US" altLang="zh-CN" dirty="0" smtClean="0">
                <a:latin typeface="微软雅黑" panose="020B0503020204020204" pitchFamily="34" charset="-122"/>
                <a:ea typeface="微软雅黑" panose="020B0503020204020204" pitchFamily="34" charset="-122"/>
              </a:rPr>
              <a:t>20%</a:t>
            </a:r>
          </a:p>
          <a:p>
            <a:r>
              <a:rPr lang="zh-CN" altLang="en-US" dirty="0" smtClean="0">
                <a:latin typeface="微软雅黑" panose="020B0503020204020204" pitchFamily="34" charset="-122"/>
                <a:ea typeface="微软雅黑" panose="020B0503020204020204" pitchFamily="34" charset="-122"/>
              </a:rPr>
              <a:t>期末成绩： 课程设计</a:t>
            </a:r>
            <a:endParaRPr lang="en-US" altLang="zh-CN" dirty="0" smtClean="0">
              <a:latin typeface="微软雅黑" panose="020B0503020204020204" pitchFamily="34" charset="-122"/>
              <a:ea typeface="微软雅黑" panose="020B0503020204020204" pitchFamily="34" charset="-122"/>
            </a:endParaRPr>
          </a:p>
        </p:txBody>
      </p:sp>
      <p:sp>
        <p:nvSpPr>
          <p:cNvPr id="4" name="Slide Number Placeholder 3">
            <a:extLst>
              <a:ext uri="{FF2B5EF4-FFF2-40B4-BE49-F238E27FC236}">
                <a16:creationId xmlns="" xmlns:a16="http://schemas.microsoft.com/office/drawing/2014/main" id="{54916A45-350F-9646-A587-D2FAD5FC990B}"/>
              </a:ext>
            </a:extLst>
          </p:cNvPr>
          <p:cNvSpPr>
            <a:spLocks noGrp="1"/>
          </p:cNvSpPr>
          <p:nvPr>
            <p:ph type="sldNum" sz="quarter" idx="12"/>
          </p:nvPr>
        </p:nvSpPr>
        <p:spPr/>
        <p:txBody>
          <a:bodyPr/>
          <a:lstStyle/>
          <a:p>
            <a:fld id="{5F8E3D9E-0B09-9345-B286-EB2EB76A2E3E}" type="slidenum">
              <a:rPr kumimoji="1" lang="zh-CN" altLang="en-US" smtClean="0"/>
              <a:pPr/>
              <a:t>75</a:t>
            </a:fld>
            <a:endParaRPr kumimoji="1" lang="zh-CN" altLang="en-US"/>
          </a:p>
        </p:txBody>
      </p:sp>
      <p:sp>
        <p:nvSpPr>
          <p:cNvPr id="5" name="文本框 4">
            <a:extLst>
              <a:ext uri="{FF2B5EF4-FFF2-40B4-BE49-F238E27FC236}">
                <a16:creationId xmlns="" xmlns:a16="http://schemas.microsoft.com/office/drawing/2014/main" id="{753B88A5-22B7-444D-B0C5-DC84E888E22B}"/>
              </a:ext>
            </a:extLst>
          </p:cNvPr>
          <p:cNvSpPr txBox="1"/>
          <p:nvPr/>
        </p:nvSpPr>
        <p:spPr>
          <a:xfrm>
            <a:off x="2576793" y="4554708"/>
            <a:ext cx="4293219" cy="523220"/>
          </a:xfrm>
          <a:prstGeom prst="rect">
            <a:avLst/>
          </a:prstGeom>
          <a:noFill/>
        </p:spPr>
        <p:txBody>
          <a:bodyPr wrap="square" rtlCol="0">
            <a:spAutoFit/>
          </a:bodyPr>
          <a:lstStyle/>
          <a:p>
            <a:pPr algn="ctr"/>
            <a:r>
              <a:rPr kumimoji="1" lang="zh-CN" altLang="en-US" sz="2800" dirty="0">
                <a:solidFill>
                  <a:srgbClr val="C00000"/>
                </a:solidFill>
                <a:latin typeface="SimHei" panose="02010609060101010101" pitchFamily="49" charset="-122"/>
                <a:ea typeface="SimHei" panose="02010609060101010101" pitchFamily="49" charset="-122"/>
              </a:rPr>
              <a:t>无期中和期末考试！</a:t>
            </a:r>
          </a:p>
        </p:txBody>
      </p:sp>
    </p:spTree>
    <p:extLst>
      <p:ext uri="{BB962C8B-B14F-4D97-AF65-F5344CB8AC3E}">
        <p14:creationId xmlns:p14="http://schemas.microsoft.com/office/powerpoint/2010/main" val="70487158"/>
      </p:ext>
    </p:extLst>
  </p:cSld>
  <p:clrMapOvr>
    <a:masterClrMapping/>
  </p:clrMapOvr>
  <mc:AlternateContent xmlns:mc="http://schemas.openxmlformats.org/markup-compatibility/2006" xmlns:p14="http://schemas.microsoft.com/office/powerpoint/2010/main">
    <mc:Choice Requires="p14">
      <p:transition spd="slow" p14:dur="2000" advTm="4434"/>
    </mc:Choice>
    <mc:Fallback xmlns="">
      <p:transition spd="slow" advTm="4434"/>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0755E1F-2AC8-4900-AC1E-4468F85514B3}"/>
              </a:ext>
            </a:extLst>
          </p:cNvPr>
          <p:cNvSpPr>
            <a:spLocks noGrp="1"/>
          </p:cNvSpPr>
          <p:nvPr>
            <p:ph type="title"/>
          </p:nvPr>
        </p:nvSpPr>
        <p:spPr/>
        <p:txBody>
          <a:bodyPr>
            <a:normAutofit/>
          </a:bodyPr>
          <a:lstStyle/>
          <a:p>
            <a:r>
              <a:rPr kumimoji="1" lang="zh-CN" altLang="en-US" sz="5400" b="1" dirty="0">
                <a:latin typeface="微软雅黑" panose="020B0503020204020204" pitchFamily="34" charset="-122"/>
                <a:ea typeface="微软雅黑" panose="020B0503020204020204" pitchFamily="34" charset="-122"/>
              </a:rPr>
              <a:t>考核内容</a:t>
            </a:r>
            <a:endParaRPr lang="zh-CN" altLang="en-US" sz="5400" dirty="0"/>
          </a:p>
        </p:txBody>
      </p:sp>
      <p:sp>
        <p:nvSpPr>
          <p:cNvPr id="3" name="内容占位符 2">
            <a:extLst>
              <a:ext uri="{FF2B5EF4-FFF2-40B4-BE49-F238E27FC236}">
                <a16:creationId xmlns="" xmlns:a16="http://schemas.microsoft.com/office/drawing/2014/main" id="{D1FD838E-FE49-415E-8249-86D41EEC59B0}"/>
              </a:ext>
            </a:extLst>
          </p:cNvPr>
          <p:cNvSpPr>
            <a:spLocks noGrp="1"/>
          </p:cNvSpPr>
          <p:nvPr>
            <p:ph idx="1"/>
          </p:nvPr>
        </p:nvSpPr>
        <p:spPr/>
        <p:txBody>
          <a:bodyPr>
            <a:normAutofit fontScale="92500" lnSpcReduction="10000"/>
          </a:bodyPr>
          <a:lstStyle/>
          <a:p>
            <a:r>
              <a:rPr lang="zh-CN" altLang="en-US" dirty="0" smtClean="0"/>
              <a:t>课堂教学</a:t>
            </a:r>
            <a:r>
              <a:rPr lang="zh-CN" altLang="en-US" dirty="0"/>
              <a:t>活动： </a:t>
            </a:r>
            <a:r>
              <a:rPr lang="zh-CN" altLang="en-US" dirty="0" smtClean="0"/>
              <a:t>互动讨论、提问、课堂测验（对基本</a:t>
            </a:r>
            <a:r>
              <a:rPr lang="zh-CN" altLang="en-US" dirty="0"/>
              <a:t>概念、方法、代码实现的</a:t>
            </a:r>
            <a:r>
              <a:rPr lang="zh-CN" altLang="en-US" dirty="0" smtClean="0"/>
              <a:t>掌握）</a:t>
            </a:r>
            <a:endParaRPr lang="en-US" altLang="zh-CN" dirty="0" smtClean="0"/>
          </a:p>
          <a:p>
            <a:r>
              <a:rPr lang="zh-CN" altLang="en-US" dirty="0" smtClean="0"/>
              <a:t>概念</a:t>
            </a:r>
            <a:r>
              <a:rPr lang="zh-CN" altLang="en-US" dirty="0" smtClean="0"/>
              <a:t>作业：基本习题</a:t>
            </a:r>
            <a:endParaRPr lang="en-US" altLang="zh-CN" dirty="0" smtClean="0"/>
          </a:p>
          <a:p>
            <a:r>
              <a:rPr lang="zh-CN" altLang="en-US" dirty="0" smtClean="0"/>
              <a:t>编程</a:t>
            </a:r>
            <a:r>
              <a:rPr lang="zh-CN" altLang="en-US" dirty="0"/>
              <a:t>作业、比如某个具体算法的自主实现和应用</a:t>
            </a:r>
            <a:endParaRPr lang="en-US" altLang="zh-CN" dirty="0"/>
          </a:p>
          <a:p>
            <a:r>
              <a:rPr lang="zh-CN" altLang="en-US" dirty="0"/>
              <a:t>案例分享：</a:t>
            </a:r>
            <a:r>
              <a:rPr lang="en-US" altLang="zh-CN" dirty="0"/>
              <a:t>13</a:t>
            </a:r>
            <a:r>
              <a:rPr lang="zh-CN" altLang="en-US" dirty="0"/>
              <a:t>周</a:t>
            </a:r>
            <a:endParaRPr lang="en-US" altLang="zh-CN" dirty="0"/>
          </a:p>
          <a:p>
            <a:r>
              <a:rPr lang="zh-CN" altLang="en-US" dirty="0"/>
              <a:t>课程设计：</a:t>
            </a:r>
            <a:r>
              <a:rPr lang="en-US" altLang="zh-CN" dirty="0"/>
              <a:t>14-16</a:t>
            </a:r>
            <a:r>
              <a:rPr lang="zh-CN" altLang="en-US" dirty="0"/>
              <a:t>周</a:t>
            </a:r>
            <a:endParaRPr lang="en-US" altLang="zh-CN" dirty="0"/>
          </a:p>
          <a:p>
            <a:r>
              <a:rPr lang="zh-CN" altLang="en-US" dirty="0"/>
              <a:t>课程设计要求：</a:t>
            </a:r>
            <a:endParaRPr lang="en-US" altLang="zh-CN" dirty="0"/>
          </a:p>
          <a:p>
            <a:pPr lvl="1"/>
            <a:r>
              <a:rPr lang="zh-CN" altLang="en-US" sz="1600" dirty="0"/>
              <a:t>问题选择体现设计思维中“以用户为中心”的理念，基于该问题提供适当的解决方案。特别应关注商业目标设置、问题定义、数据采集清洗、模型应用等环节可能存在的偏见与伦理问题，评价项目对社会、健康、安全、法律以及文化的影响。</a:t>
            </a:r>
          </a:p>
          <a:p>
            <a:pPr lvl="1"/>
            <a:r>
              <a:rPr lang="zh-CN" altLang="en-US" sz="1600" dirty="0"/>
              <a:t>将问题抽象为机器学习能处理的数学问题并进行表达，设计恰当的数据获取途径并确保能够获取正确有效的数据，对数据进行预处理并进行可视化。</a:t>
            </a:r>
          </a:p>
          <a:p>
            <a:pPr lvl="1"/>
            <a:r>
              <a:rPr lang="zh-CN" altLang="en-US" sz="1600" dirty="0"/>
              <a:t>完成特征工程，进行特征的构建、提取和选择；选择适当机器学习算法，并基于</a:t>
            </a:r>
            <a:r>
              <a:rPr lang="en-US" altLang="zh-CN" sz="1600" dirty="0"/>
              <a:t>TensorFlow/</a:t>
            </a:r>
            <a:r>
              <a:rPr lang="en-US" altLang="zh-CN" sz="1600" dirty="0" err="1"/>
              <a:t>MindSpore</a:t>
            </a:r>
            <a:r>
              <a:rPr lang="zh-CN" altLang="en-US" sz="1600" dirty="0"/>
              <a:t>实现算法。</a:t>
            </a:r>
          </a:p>
        </p:txBody>
      </p:sp>
      <p:sp>
        <p:nvSpPr>
          <p:cNvPr id="4" name="灯片编号占位符 3">
            <a:extLst>
              <a:ext uri="{FF2B5EF4-FFF2-40B4-BE49-F238E27FC236}">
                <a16:creationId xmlns="" xmlns:a16="http://schemas.microsoft.com/office/drawing/2014/main" id="{5270399C-52C2-43F4-B79C-0555B75FEC36}"/>
              </a:ext>
            </a:extLst>
          </p:cNvPr>
          <p:cNvSpPr>
            <a:spLocks noGrp="1"/>
          </p:cNvSpPr>
          <p:nvPr>
            <p:ph type="sldNum" sz="quarter" idx="12"/>
          </p:nvPr>
        </p:nvSpPr>
        <p:spPr/>
        <p:txBody>
          <a:bodyPr/>
          <a:lstStyle/>
          <a:p>
            <a:fld id="{5F8E3D9E-0B09-9345-B286-EB2EB76A2E3E}" type="slidenum">
              <a:rPr kumimoji="1" lang="zh-CN" altLang="en-US" smtClean="0"/>
              <a:pPr/>
              <a:t>76</a:t>
            </a:fld>
            <a:endParaRPr kumimoji="1" lang="zh-CN" altLang="en-US"/>
          </a:p>
        </p:txBody>
      </p:sp>
    </p:spTree>
    <p:extLst>
      <p:ext uri="{BB962C8B-B14F-4D97-AF65-F5344CB8AC3E}">
        <p14:creationId xmlns:p14="http://schemas.microsoft.com/office/powerpoint/2010/main" val="24085911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8C28FAD-54FB-463F-871A-8AE5322FE671}"/>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联系方式</a:t>
            </a:r>
          </a:p>
        </p:txBody>
      </p:sp>
      <p:sp>
        <p:nvSpPr>
          <p:cNvPr id="4" name="灯片编号占位符 3">
            <a:extLst>
              <a:ext uri="{FF2B5EF4-FFF2-40B4-BE49-F238E27FC236}">
                <a16:creationId xmlns="" xmlns:a16="http://schemas.microsoft.com/office/drawing/2014/main" id="{769BD4E2-5B72-446F-8442-45509A10A878}"/>
              </a:ext>
            </a:extLst>
          </p:cNvPr>
          <p:cNvSpPr>
            <a:spLocks noGrp="1"/>
          </p:cNvSpPr>
          <p:nvPr>
            <p:ph type="sldNum" sz="quarter" idx="12"/>
          </p:nvPr>
        </p:nvSpPr>
        <p:spPr/>
        <p:txBody>
          <a:bodyPr/>
          <a:lstStyle/>
          <a:p>
            <a:fld id="{5F8E3D9E-0B09-9345-B286-EB2EB76A2E3E}" type="slidenum">
              <a:rPr kumimoji="1" lang="zh-CN" altLang="en-US" smtClean="0"/>
              <a:pPr/>
              <a:t>77</a:t>
            </a:fld>
            <a:endParaRPr kumimoji="1" lang="zh-CN" altLang="en-US"/>
          </a:p>
        </p:txBody>
      </p:sp>
      <p:sp>
        <p:nvSpPr>
          <p:cNvPr id="7" name="文本框 6">
            <a:extLst>
              <a:ext uri="{FF2B5EF4-FFF2-40B4-BE49-F238E27FC236}">
                <a16:creationId xmlns="" xmlns:a16="http://schemas.microsoft.com/office/drawing/2014/main" id="{3D063D14-F0E1-408D-BC68-31373AA05807}"/>
              </a:ext>
            </a:extLst>
          </p:cNvPr>
          <p:cNvSpPr txBox="1"/>
          <p:nvPr/>
        </p:nvSpPr>
        <p:spPr>
          <a:xfrm>
            <a:off x="1035424" y="2581835"/>
            <a:ext cx="3232680" cy="2215991"/>
          </a:xfrm>
          <a:prstGeom prst="rect">
            <a:avLst/>
          </a:prstGeom>
          <a:noFill/>
        </p:spPr>
        <p:txBody>
          <a:bodyPr wrap="none" rtlCol="0">
            <a:spAutoFit/>
          </a:bodyPr>
          <a:lstStyle/>
          <a:p>
            <a:r>
              <a:rPr lang="zh-CN" altLang="en-US" sz="2400" b="1" dirty="0" smtClean="0">
                <a:ea typeface="微软雅黑" panose="020B0503020204020204" pitchFamily="34" charset="-122"/>
              </a:rPr>
              <a:t>张瑾</a:t>
            </a:r>
            <a:endParaRPr lang="en-US" altLang="zh-CN" b="1" dirty="0">
              <a:ea typeface="微软雅黑" panose="020B0503020204020204" pitchFamily="34" charset="-122"/>
            </a:endParaRPr>
          </a:p>
          <a:p>
            <a:r>
              <a:rPr lang="zh-CN" altLang="en-US" dirty="0">
                <a:ea typeface="微软雅黑" panose="020B0503020204020204" pitchFamily="34" charset="-122"/>
              </a:rPr>
              <a:t>邮箱：</a:t>
            </a:r>
            <a:r>
              <a:rPr lang="en-US" dirty="0"/>
              <a:t> </a:t>
            </a:r>
            <a:r>
              <a:rPr lang="en-US" dirty="0" err="1"/>
              <a:t>zhang.jin@swjtu.edu.cn</a:t>
            </a:r>
            <a:r>
              <a:rPr lang="en-US" dirty="0"/>
              <a:t> </a:t>
            </a:r>
            <a:endParaRPr lang="en-US" altLang="zh-CN" dirty="0" smtClean="0">
              <a:ea typeface="微软雅黑" panose="020B0503020204020204" pitchFamily="34" charset="-122"/>
            </a:endParaRPr>
          </a:p>
          <a:p>
            <a:r>
              <a:rPr lang="zh-CN" altLang="en-US" dirty="0" smtClean="0">
                <a:ea typeface="微软雅黑" panose="020B0503020204020204" pitchFamily="34" charset="-122"/>
              </a:rPr>
              <a:t>电话</a:t>
            </a:r>
            <a:r>
              <a:rPr lang="zh-CN" altLang="en-US" dirty="0" smtClean="0">
                <a:ea typeface="微软雅黑" panose="020B0503020204020204" pitchFamily="34" charset="-122"/>
              </a:rPr>
              <a:t>：</a:t>
            </a:r>
            <a:r>
              <a:rPr lang="en-US" altLang="zh-CN" dirty="0" smtClean="0">
                <a:ea typeface="微软雅黑" panose="020B0503020204020204" pitchFamily="34" charset="-122"/>
              </a:rPr>
              <a:t>13890652780</a:t>
            </a:r>
            <a:endParaRPr lang="en-US" altLang="zh-CN" dirty="0">
              <a:ea typeface="微软雅黑" panose="020B0503020204020204" pitchFamily="34" charset="-122"/>
            </a:endParaRPr>
          </a:p>
          <a:p>
            <a:endParaRPr lang="en-US" altLang="zh-CN" dirty="0">
              <a:ea typeface="微软雅黑" panose="020B0503020204020204" pitchFamily="34" charset="-122"/>
            </a:endParaRPr>
          </a:p>
          <a:p>
            <a:r>
              <a:rPr lang="zh-CN" altLang="en-US" sz="2400" b="1" dirty="0" smtClean="0">
                <a:ea typeface="微软雅黑" panose="020B0503020204020204" pitchFamily="34" charset="-122"/>
              </a:rPr>
              <a:t>郭江</a:t>
            </a:r>
            <a:r>
              <a:rPr lang="zh-CN" altLang="en-US" dirty="0" smtClean="0">
                <a:ea typeface="微软雅黑" panose="020B0503020204020204" pitchFamily="34" charset="-122"/>
              </a:rPr>
              <a:t>（</a:t>
            </a:r>
            <a:r>
              <a:rPr lang="zh-CN" altLang="en-US" dirty="0">
                <a:ea typeface="微软雅黑" panose="020B0503020204020204" pitchFamily="34" charset="-122"/>
              </a:rPr>
              <a:t>助教）</a:t>
            </a:r>
            <a:endParaRPr lang="en-US" altLang="zh-CN" dirty="0">
              <a:ea typeface="微软雅黑" panose="020B0503020204020204" pitchFamily="34" charset="-122"/>
            </a:endParaRPr>
          </a:p>
          <a:p>
            <a:r>
              <a:rPr lang="zh-CN" altLang="en-US" dirty="0">
                <a:ea typeface="微软雅黑" panose="020B0503020204020204" pitchFamily="34" charset="-122"/>
              </a:rPr>
              <a:t>邮箱</a:t>
            </a:r>
            <a:r>
              <a:rPr lang="zh-CN" altLang="en-US" dirty="0" smtClean="0">
                <a:ea typeface="微软雅黑" panose="020B0503020204020204" pitchFamily="34" charset="-122"/>
              </a:rPr>
              <a:t>：</a:t>
            </a:r>
            <a:r>
              <a:rPr lang="en-US" dirty="0"/>
              <a:t>1647039331@qq.com</a:t>
            </a:r>
            <a:endParaRPr lang="en-US" altLang="zh-CN" dirty="0" smtClean="0">
              <a:ea typeface="微软雅黑" panose="020B0503020204020204" pitchFamily="34" charset="-122"/>
            </a:endParaRPr>
          </a:p>
          <a:p>
            <a:r>
              <a:rPr lang="zh-CN" altLang="en-US" dirty="0" smtClean="0">
                <a:ea typeface="微软雅黑" panose="020B0503020204020204" pitchFamily="34" charset="-122"/>
              </a:rPr>
              <a:t>电话</a:t>
            </a:r>
            <a:r>
              <a:rPr lang="zh-CN" altLang="en-US" dirty="0" smtClean="0">
                <a:ea typeface="微软雅黑" panose="020B0503020204020204" pitchFamily="34" charset="-122"/>
              </a:rPr>
              <a:t>：</a:t>
            </a:r>
            <a:r>
              <a:rPr lang="fi-FI" dirty="0"/>
              <a:t>14736802587</a:t>
            </a:r>
            <a:endParaRPr lang="en-US" altLang="zh-CN" dirty="0">
              <a:ea typeface="微软雅黑" panose="020B0503020204020204" pitchFamily="34" charset="-122"/>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0066" b="9282"/>
          <a:stretch/>
        </p:blipFill>
        <p:spPr>
          <a:xfrm>
            <a:off x="5682905" y="1955800"/>
            <a:ext cx="3022831" cy="4368800"/>
          </a:xfrm>
          <a:prstGeom prst="rect">
            <a:avLst/>
          </a:prstGeom>
        </p:spPr>
      </p:pic>
    </p:spTree>
    <p:extLst>
      <p:ext uri="{BB962C8B-B14F-4D97-AF65-F5344CB8AC3E}">
        <p14:creationId xmlns:p14="http://schemas.microsoft.com/office/powerpoint/2010/main" val="21807894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7890A643-86A1-9643-9A53-E8C3F5F3F064}"/>
              </a:ext>
            </a:extLst>
          </p:cNvPr>
          <p:cNvSpPr>
            <a:spLocks noGrp="1"/>
          </p:cNvSpPr>
          <p:nvPr>
            <p:ph type="title"/>
          </p:nvPr>
        </p:nvSpPr>
        <p:spPr/>
        <p:txBody>
          <a:bodyPr>
            <a:normAutofit/>
          </a:bodyPr>
          <a:lstStyle/>
          <a:p>
            <a:r>
              <a:rPr lang="zh-CN" altLang="en-US" sz="5400" b="1" spc="-21" dirty="0">
                <a:latin typeface="微软雅黑" panose="020B0503020204020204" pitchFamily="34" charset="-122"/>
                <a:ea typeface="微软雅黑" panose="020B0503020204020204" pitchFamily="34" charset="-122"/>
                <a:cs typeface="新宋体" panose="02010609030101010101" charset="-122"/>
              </a:rPr>
              <a:t>国内外相关会议和杂志</a:t>
            </a:r>
            <a:endParaRPr lang="en-US" sz="5400" b="1" dirty="0">
              <a:latin typeface="微软雅黑" panose="020B0503020204020204" pitchFamily="34" charset="-122"/>
              <a:ea typeface="微软雅黑" panose="020B0503020204020204" pitchFamily="34" charset="-122"/>
            </a:endParaRPr>
          </a:p>
        </p:txBody>
      </p:sp>
      <p:sp>
        <p:nvSpPr>
          <p:cNvPr id="5" name="Content Placeholder 4">
            <a:extLst>
              <a:ext uri="{FF2B5EF4-FFF2-40B4-BE49-F238E27FC236}">
                <a16:creationId xmlns="" xmlns:a16="http://schemas.microsoft.com/office/drawing/2014/main" id="{A5BE7C1C-6867-9F4B-90DB-4DF6816AC5D2}"/>
              </a:ext>
            </a:extLst>
          </p:cNvPr>
          <p:cNvSpPr>
            <a:spLocks noGrp="1"/>
          </p:cNvSpPr>
          <p:nvPr>
            <p:ph idx="1"/>
          </p:nvPr>
        </p:nvSpPr>
        <p:spPr/>
        <p:txBody>
          <a:bodyPr>
            <a:normAutofit fontScale="92500" lnSpcReduction="10000"/>
          </a:bodyPr>
          <a:lstStyle/>
          <a:p>
            <a:pPr marL="17529">
              <a:tabLst>
                <a:tab pos="647680" algn="l"/>
              </a:tabLst>
            </a:pPr>
            <a:r>
              <a:rPr lang="zh-CN" altLang="en-US" b="1" spc="-21" dirty="0">
                <a:latin typeface="微软雅黑" panose="020B0503020204020204" pitchFamily="34" charset="-122"/>
                <a:ea typeface="微软雅黑" panose="020B0503020204020204" pitchFamily="34" charset="-122"/>
                <a:cs typeface="新宋体" panose="02010609030101010101" charset="-122"/>
              </a:rPr>
              <a:t>国际会议</a:t>
            </a:r>
            <a:endParaRPr lang="en-US" altLang="zh-CN" b="1" spc="-21" dirty="0">
              <a:latin typeface="微软雅黑" panose="020B0503020204020204" pitchFamily="34" charset="-122"/>
              <a:ea typeface="微软雅黑" panose="020B0503020204020204" pitchFamily="34" charset="-122"/>
              <a:cs typeface="新宋体" panose="02010609030101010101" charset="-122"/>
            </a:endParaRPr>
          </a:p>
          <a:p>
            <a:pPr marL="320436" lvl="1">
              <a:tabLst>
                <a:tab pos="647680" algn="l"/>
              </a:tabLst>
            </a:pPr>
            <a:r>
              <a:rPr lang="en-US" altLang="zh-CN" spc="-21" dirty="0">
                <a:solidFill>
                  <a:srgbClr val="FF0000"/>
                </a:solidFill>
                <a:latin typeface="微软雅黑" panose="020B0503020204020204" pitchFamily="34" charset="-122"/>
                <a:ea typeface="微软雅黑" panose="020B0503020204020204" pitchFamily="34" charset="-122"/>
                <a:cs typeface="新宋体" panose="02010609030101010101" charset="-122"/>
              </a:rPr>
              <a:t>(ML)</a:t>
            </a:r>
            <a:r>
              <a:rPr lang="zh-CN" altLang="en-US" spc="-21" dirty="0">
                <a:solidFill>
                  <a:srgbClr val="FF0000"/>
                </a:solidFill>
                <a:latin typeface="微软雅黑" panose="020B0503020204020204" pitchFamily="34" charset="-122"/>
                <a:ea typeface="微软雅黑" panose="020B0503020204020204" pitchFamily="34" charset="-122"/>
                <a:cs typeface="新宋体" panose="02010609030101010101" charset="-122"/>
              </a:rPr>
              <a:t>国际机器学习会议（</a:t>
            </a:r>
            <a:r>
              <a:rPr lang="en-US" altLang="zh-CN" spc="-21" dirty="0">
                <a:solidFill>
                  <a:srgbClr val="FF0000"/>
                </a:solidFill>
                <a:latin typeface="微软雅黑" panose="020B0503020204020204" pitchFamily="34" charset="-122"/>
                <a:ea typeface="微软雅黑" panose="020B0503020204020204" pitchFamily="34" charset="-122"/>
                <a:cs typeface="新宋体" panose="02010609030101010101" charset="-122"/>
              </a:rPr>
              <a:t>ICML</a:t>
            </a:r>
            <a:r>
              <a:rPr lang="zh-CN" altLang="en-US" spc="-21" dirty="0">
                <a:solidFill>
                  <a:srgbClr val="FF0000"/>
                </a:solidFill>
                <a:latin typeface="微软雅黑" panose="020B0503020204020204" pitchFamily="34" charset="-122"/>
                <a:ea typeface="微软雅黑" panose="020B0503020204020204" pitchFamily="34" charset="-122"/>
                <a:cs typeface="新宋体" panose="02010609030101010101" charset="-122"/>
              </a:rPr>
              <a:t>）</a:t>
            </a:r>
            <a:endParaRPr lang="en-US" altLang="zh-CN" spc="-21" dirty="0">
              <a:solidFill>
                <a:srgbClr val="FF0000"/>
              </a:solidFill>
              <a:latin typeface="微软雅黑" panose="020B0503020204020204" pitchFamily="34" charset="-122"/>
              <a:ea typeface="微软雅黑" panose="020B0503020204020204" pitchFamily="34" charset="-122"/>
              <a:cs typeface="新宋体" panose="02010609030101010101" charset="-122"/>
            </a:endParaRPr>
          </a:p>
          <a:p>
            <a:pPr marL="320436" lvl="1">
              <a:tabLst>
                <a:tab pos="647680" algn="l"/>
              </a:tabLst>
            </a:pPr>
            <a:r>
              <a:rPr lang="en-US" altLang="zh-CN" spc="-21" dirty="0">
                <a:solidFill>
                  <a:srgbClr val="FF0000"/>
                </a:solidFill>
                <a:latin typeface="微软雅黑" panose="020B0503020204020204" pitchFamily="34" charset="-122"/>
                <a:ea typeface="微软雅黑" panose="020B0503020204020204" pitchFamily="34" charset="-122"/>
                <a:cs typeface="新宋体" panose="02010609030101010101" charset="-122"/>
              </a:rPr>
              <a:t>(ML)</a:t>
            </a:r>
            <a:r>
              <a:rPr lang="zh-CN" altLang="en-US" spc="-21" dirty="0">
                <a:solidFill>
                  <a:srgbClr val="FF0000"/>
                </a:solidFill>
                <a:latin typeface="微软雅黑" panose="020B0503020204020204" pitchFamily="34" charset="-122"/>
                <a:ea typeface="微软雅黑" panose="020B0503020204020204" pitchFamily="34" charset="-122"/>
                <a:cs typeface="新宋体" panose="02010609030101010101" charset="-122"/>
              </a:rPr>
              <a:t>国际神经信息处理系统会议（</a:t>
            </a:r>
            <a:r>
              <a:rPr lang="en-US" altLang="zh-CN" spc="-21" dirty="0">
                <a:solidFill>
                  <a:srgbClr val="FF0000"/>
                </a:solidFill>
                <a:latin typeface="微软雅黑" panose="020B0503020204020204" pitchFamily="34" charset="-122"/>
                <a:ea typeface="微软雅黑" panose="020B0503020204020204" pitchFamily="34" charset="-122"/>
                <a:cs typeface="新宋体" panose="02010609030101010101" charset="-122"/>
              </a:rPr>
              <a:t>NIPS)</a:t>
            </a:r>
          </a:p>
          <a:p>
            <a:pPr marL="320436" lvl="1">
              <a:tabLst>
                <a:tab pos="647680" algn="l"/>
              </a:tabLst>
            </a:pPr>
            <a:r>
              <a:rPr lang="en-US" altLang="zh-CN" spc="-21" dirty="0">
                <a:solidFill>
                  <a:srgbClr val="FF0000"/>
                </a:solidFill>
                <a:latin typeface="微软雅黑" panose="020B0503020204020204" pitchFamily="34" charset="-122"/>
                <a:ea typeface="微软雅黑" panose="020B0503020204020204" pitchFamily="34" charset="-122"/>
                <a:cs typeface="新宋体" panose="02010609030101010101" charset="-122"/>
              </a:rPr>
              <a:t>(ML)</a:t>
            </a:r>
            <a:r>
              <a:rPr lang="zh-CN" altLang="en-US" spc="-21" dirty="0">
                <a:solidFill>
                  <a:srgbClr val="FF0000"/>
                </a:solidFill>
                <a:latin typeface="微软雅黑" panose="020B0503020204020204" pitchFamily="34" charset="-122"/>
                <a:ea typeface="微软雅黑" panose="020B0503020204020204" pitchFamily="34" charset="-122"/>
                <a:cs typeface="新宋体" panose="02010609030101010101" charset="-122"/>
              </a:rPr>
              <a:t>国际学习理论会议（</a:t>
            </a:r>
            <a:r>
              <a:rPr lang="en-US" altLang="zh-CN" spc="-21" dirty="0">
                <a:solidFill>
                  <a:srgbClr val="FF0000"/>
                </a:solidFill>
                <a:latin typeface="微软雅黑" panose="020B0503020204020204" pitchFamily="34" charset="-122"/>
                <a:ea typeface="微软雅黑" panose="020B0503020204020204" pitchFamily="34" charset="-122"/>
                <a:cs typeface="新宋体" panose="02010609030101010101" charset="-122"/>
              </a:rPr>
              <a:t>COLT</a:t>
            </a:r>
            <a:r>
              <a:rPr lang="zh-CN" altLang="en-US" spc="-21" dirty="0">
                <a:solidFill>
                  <a:srgbClr val="FF0000"/>
                </a:solidFill>
                <a:latin typeface="微软雅黑" panose="020B0503020204020204" pitchFamily="34" charset="-122"/>
                <a:ea typeface="微软雅黑" panose="020B0503020204020204" pitchFamily="34" charset="-122"/>
                <a:cs typeface="新宋体" panose="02010609030101010101" charset="-122"/>
              </a:rPr>
              <a:t>）</a:t>
            </a:r>
            <a:endParaRPr lang="en-US" altLang="zh-CN" spc="-21" dirty="0">
              <a:solidFill>
                <a:srgbClr val="FF0000"/>
              </a:solidFill>
              <a:latin typeface="微软雅黑" panose="020B0503020204020204" pitchFamily="34" charset="-122"/>
              <a:ea typeface="微软雅黑" panose="020B0503020204020204" pitchFamily="34" charset="-122"/>
              <a:cs typeface="新宋体" panose="02010609030101010101" charset="-122"/>
            </a:endParaRPr>
          </a:p>
          <a:p>
            <a:pPr marL="320436" lvl="1">
              <a:tabLst>
                <a:tab pos="647680" algn="l"/>
              </a:tabLst>
            </a:pPr>
            <a:r>
              <a:rPr lang="en-US" altLang="zh-CN" spc="-21" dirty="0">
                <a:latin typeface="微软雅黑" panose="020B0503020204020204" pitchFamily="34" charset="-122"/>
                <a:ea typeface="微软雅黑" panose="020B0503020204020204" pitchFamily="34" charset="-122"/>
                <a:cs typeface="新宋体" panose="02010609030101010101" charset="-122"/>
              </a:rPr>
              <a:t>(DM)KDD</a:t>
            </a:r>
          </a:p>
          <a:p>
            <a:pPr marL="320436" lvl="1">
              <a:tabLst>
                <a:tab pos="647680" algn="l"/>
              </a:tabLst>
            </a:pPr>
            <a:r>
              <a:rPr lang="en-US" altLang="zh-CN" spc="-21" dirty="0">
                <a:latin typeface="微软雅黑" panose="020B0503020204020204" pitchFamily="34" charset="-122"/>
                <a:ea typeface="微软雅黑" panose="020B0503020204020204" pitchFamily="34" charset="-122"/>
                <a:cs typeface="新宋体" panose="02010609030101010101" charset="-122"/>
              </a:rPr>
              <a:t>(DM)ICDM</a:t>
            </a:r>
          </a:p>
          <a:p>
            <a:pPr marL="320436" lvl="1">
              <a:tabLst>
                <a:tab pos="647680" algn="l"/>
              </a:tabLst>
            </a:pPr>
            <a:r>
              <a:rPr lang="en-US" altLang="zh-CN" spc="-21" dirty="0">
                <a:latin typeface="微软雅黑" panose="020B0503020204020204" pitchFamily="34" charset="-122"/>
                <a:ea typeface="微软雅黑" panose="020B0503020204020204" pitchFamily="34" charset="-122"/>
                <a:cs typeface="新宋体" panose="02010609030101010101" charset="-122"/>
              </a:rPr>
              <a:t>(AI) IJCAI</a:t>
            </a:r>
          </a:p>
          <a:p>
            <a:pPr marL="320436" lvl="1">
              <a:tabLst>
                <a:tab pos="647680" algn="l"/>
              </a:tabLst>
            </a:pPr>
            <a:r>
              <a:rPr lang="en-US" altLang="zh-CN" spc="-21" dirty="0">
                <a:latin typeface="微软雅黑" panose="020B0503020204020204" pitchFamily="34" charset="-122"/>
                <a:ea typeface="微软雅黑" panose="020B0503020204020204" pitchFamily="34" charset="-122"/>
                <a:cs typeface="新宋体" panose="02010609030101010101" charset="-122"/>
              </a:rPr>
              <a:t>(AI)AAAI</a:t>
            </a:r>
          </a:p>
          <a:p>
            <a:pPr marL="320436" lvl="1">
              <a:tabLst>
                <a:tab pos="647680" algn="l"/>
              </a:tabLst>
            </a:pPr>
            <a:r>
              <a:rPr lang="en-US" altLang="zh-CN" spc="-21" dirty="0">
                <a:latin typeface="微软雅黑" panose="020B0503020204020204" pitchFamily="34" charset="-122"/>
                <a:ea typeface="微软雅黑" panose="020B0503020204020204" pitchFamily="34" charset="-122"/>
                <a:cs typeface="新宋体" panose="02010609030101010101" charset="-122"/>
              </a:rPr>
              <a:t>(CV)CVPR</a:t>
            </a:r>
          </a:p>
          <a:p>
            <a:pPr marL="17529">
              <a:tabLst>
                <a:tab pos="647680" algn="l"/>
              </a:tabLst>
            </a:pPr>
            <a:r>
              <a:rPr lang="zh-CN" altLang="en-US" b="1" spc="-21" dirty="0">
                <a:latin typeface="微软雅黑" panose="020B0503020204020204" pitchFamily="34" charset="-122"/>
                <a:ea typeface="微软雅黑" panose="020B0503020204020204" pitchFamily="34" charset="-122"/>
                <a:cs typeface="新宋体" panose="02010609030101010101" charset="-122"/>
              </a:rPr>
              <a:t>区域性会议</a:t>
            </a:r>
            <a:endParaRPr lang="en-US" altLang="zh-CN" b="1" spc="-21" dirty="0">
              <a:latin typeface="微软雅黑" panose="020B0503020204020204" pitchFamily="34" charset="-122"/>
              <a:ea typeface="微软雅黑" panose="020B0503020204020204" pitchFamily="34" charset="-122"/>
              <a:cs typeface="新宋体" panose="02010609030101010101" charset="-122"/>
            </a:endParaRPr>
          </a:p>
          <a:p>
            <a:pPr marL="320436" lvl="1">
              <a:tabLst>
                <a:tab pos="647680" algn="l"/>
              </a:tabLst>
            </a:pPr>
            <a:r>
              <a:rPr lang="en-US" altLang="zh-CN" spc="-21" dirty="0">
                <a:solidFill>
                  <a:srgbClr val="FF0000"/>
                </a:solidFill>
                <a:latin typeface="微软雅黑" panose="020B0503020204020204" pitchFamily="34" charset="-122"/>
                <a:ea typeface="微软雅黑" panose="020B0503020204020204" pitchFamily="34" charset="-122"/>
                <a:cs typeface="新宋体" panose="02010609030101010101" charset="-122"/>
              </a:rPr>
              <a:t>(ML)</a:t>
            </a:r>
            <a:r>
              <a:rPr lang="zh-CN" altLang="en-US" spc="-21" dirty="0">
                <a:solidFill>
                  <a:srgbClr val="FF0000"/>
                </a:solidFill>
                <a:latin typeface="微软雅黑" panose="020B0503020204020204" pitchFamily="34" charset="-122"/>
                <a:ea typeface="微软雅黑" panose="020B0503020204020204" pitchFamily="34" charset="-122"/>
                <a:cs typeface="新宋体" panose="02010609030101010101" charset="-122"/>
              </a:rPr>
              <a:t>欧洲机器学习会议（</a:t>
            </a:r>
            <a:r>
              <a:rPr lang="en-US" altLang="zh-CN" spc="-21" dirty="0">
                <a:solidFill>
                  <a:srgbClr val="FF0000"/>
                </a:solidFill>
                <a:latin typeface="微软雅黑" panose="020B0503020204020204" pitchFamily="34" charset="-122"/>
                <a:ea typeface="微软雅黑" panose="020B0503020204020204" pitchFamily="34" charset="-122"/>
                <a:cs typeface="新宋体" panose="02010609030101010101" charset="-122"/>
              </a:rPr>
              <a:t>ECML</a:t>
            </a:r>
            <a:r>
              <a:rPr lang="zh-CN" altLang="en-US" spc="-21" dirty="0">
                <a:solidFill>
                  <a:srgbClr val="FF0000"/>
                </a:solidFill>
                <a:latin typeface="微软雅黑" panose="020B0503020204020204" pitchFamily="34" charset="-122"/>
                <a:ea typeface="微软雅黑" panose="020B0503020204020204" pitchFamily="34" charset="-122"/>
                <a:cs typeface="新宋体" panose="02010609030101010101" charset="-122"/>
              </a:rPr>
              <a:t>）</a:t>
            </a:r>
            <a:endParaRPr lang="en-US" altLang="zh-CN" spc="-21" dirty="0">
              <a:solidFill>
                <a:srgbClr val="FF0000"/>
              </a:solidFill>
              <a:latin typeface="微软雅黑" panose="020B0503020204020204" pitchFamily="34" charset="-122"/>
              <a:ea typeface="微软雅黑" panose="020B0503020204020204" pitchFamily="34" charset="-122"/>
              <a:cs typeface="新宋体" panose="02010609030101010101" charset="-122"/>
            </a:endParaRPr>
          </a:p>
          <a:p>
            <a:pPr marL="320436" lvl="1">
              <a:tabLst>
                <a:tab pos="647680" algn="l"/>
              </a:tabLst>
            </a:pPr>
            <a:r>
              <a:rPr lang="en-US" altLang="zh-CN" spc="-21" dirty="0">
                <a:solidFill>
                  <a:srgbClr val="FF0000"/>
                </a:solidFill>
                <a:latin typeface="微软雅黑" panose="020B0503020204020204" pitchFamily="34" charset="-122"/>
                <a:ea typeface="微软雅黑" panose="020B0503020204020204" pitchFamily="34" charset="-122"/>
                <a:cs typeface="新宋体" panose="02010609030101010101" charset="-122"/>
              </a:rPr>
              <a:t>(ML)</a:t>
            </a:r>
            <a:r>
              <a:rPr lang="zh-CN" altLang="en-US" spc="-21" dirty="0">
                <a:solidFill>
                  <a:srgbClr val="FF0000"/>
                </a:solidFill>
                <a:latin typeface="微软雅黑" panose="020B0503020204020204" pitchFamily="34" charset="-122"/>
                <a:ea typeface="微软雅黑" panose="020B0503020204020204" pitchFamily="34" charset="-122"/>
                <a:cs typeface="新宋体" panose="02010609030101010101" charset="-122"/>
              </a:rPr>
              <a:t>亚洲机器学习会议（</a:t>
            </a:r>
            <a:r>
              <a:rPr lang="en-US" altLang="zh-CN" spc="-21" dirty="0">
                <a:solidFill>
                  <a:srgbClr val="FF0000"/>
                </a:solidFill>
                <a:latin typeface="微软雅黑" panose="020B0503020204020204" pitchFamily="34" charset="-122"/>
                <a:ea typeface="微软雅黑" panose="020B0503020204020204" pitchFamily="34" charset="-122"/>
                <a:cs typeface="新宋体" panose="02010609030101010101" charset="-122"/>
              </a:rPr>
              <a:t>ACML</a:t>
            </a:r>
            <a:r>
              <a:rPr lang="zh-CN" altLang="en-US" spc="-21" dirty="0">
                <a:solidFill>
                  <a:srgbClr val="FF0000"/>
                </a:solidFill>
                <a:latin typeface="微软雅黑" panose="020B0503020204020204" pitchFamily="34" charset="-122"/>
                <a:ea typeface="微软雅黑" panose="020B0503020204020204" pitchFamily="34" charset="-122"/>
                <a:cs typeface="新宋体" panose="02010609030101010101" charset="-122"/>
              </a:rPr>
              <a:t>）</a:t>
            </a:r>
            <a:endParaRPr lang="en-US" altLang="zh-CN" spc="-21" dirty="0">
              <a:solidFill>
                <a:srgbClr val="FF0000"/>
              </a:solidFill>
              <a:latin typeface="微软雅黑" panose="020B0503020204020204" pitchFamily="34" charset="-122"/>
              <a:ea typeface="微软雅黑" panose="020B0503020204020204" pitchFamily="34" charset="-122"/>
              <a:cs typeface="新宋体" panose="02010609030101010101" charset="-122"/>
            </a:endParaRPr>
          </a:p>
          <a:p>
            <a:pPr marL="320436" lvl="1">
              <a:tabLst>
                <a:tab pos="647680" algn="l"/>
              </a:tabLst>
            </a:pPr>
            <a:r>
              <a:rPr lang="en-US" altLang="zh-CN" spc="-21" dirty="0">
                <a:solidFill>
                  <a:srgbClr val="FF0000"/>
                </a:solidFill>
                <a:latin typeface="微软雅黑" panose="020B0503020204020204" pitchFamily="34" charset="-122"/>
                <a:ea typeface="微软雅黑" panose="020B0503020204020204" pitchFamily="34" charset="-122"/>
                <a:cs typeface="新宋体" panose="02010609030101010101" charset="-122"/>
              </a:rPr>
              <a:t>(ML)</a:t>
            </a:r>
            <a:r>
              <a:rPr lang="zh-CN" altLang="en-US" spc="-21" dirty="0">
                <a:solidFill>
                  <a:srgbClr val="FF0000"/>
                </a:solidFill>
                <a:latin typeface="微软雅黑" panose="020B0503020204020204" pitchFamily="34" charset="-122"/>
                <a:ea typeface="微软雅黑" panose="020B0503020204020204" pitchFamily="34" charset="-122"/>
                <a:cs typeface="新宋体" panose="02010609030101010101" charset="-122"/>
              </a:rPr>
              <a:t>中国机器学习大会（</a:t>
            </a:r>
            <a:r>
              <a:rPr lang="en-US" altLang="zh-CN" spc="-21" dirty="0">
                <a:solidFill>
                  <a:srgbClr val="FF0000"/>
                </a:solidFill>
                <a:latin typeface="微软雅黑" panose="020B0503020204020204" pitchFamily="34" charset="-122"/>
                <a:ea typeface="微软雅黑" panose="020B0503020204020204" pitchFamily="34" charset="-122"/>
                <a:cs typeface="新宋体" panose="02010609030101010101" charset="-122"/>
              </a:rPr>
              <a:t>CCML</a:t>
            </a:r>
            <a:r>
              <a:rPr lang="zh-CN" altLang="en-US" spc="-21" dirty="0">
                <a:solidFill>
                  <a:srgbClr val="FF0000"/>
                </a:solidFill>
                <a:latin typeface="微软雅黑" panose="020B0503020204020204" pitchFamily="34" charset="-122"/>
                <a:ea typeface="微软雅黑" panose="020B0503020204020204" pitchFamily="34" charset="-122"/>
                <a:cs typeface="新宋体" panose="02010609030101010101" charset="-122"/>
              </a:rPr>
              <a:t>）</a:t>
            </a:r>
            <a:endParaRPr lang="en-US" altLang="zh-CN" spc="-21" dirty="0">
              <a:solidFill>
                <a:srgbClr val="FF0000"/>
              </a:solidFill>
              <a:latin typeface="微软雅黑" panose="020B0503020204020204" pitchFamily="34" charset="-122"/>
              <a:ea typeface="微软雅黑" panose="020B0503020204020204" pitchFamily="34" charset="-122"/>
              <a:cs typeface="新宋体" panose="02010609030101010101" charset="-122"/>
            </a:endParaRPr>
          </a:p>
          <a:p>
            <a:pPr marL="320436" lvl="1">
              <a:tabLst>
                <a:tab pos="647680" algn="l"/>
              </a:tabLst>
            </a:pPr>
            <a:r>
              <a:rPr lang="en-US" altLang="zh-CN" spc="-21" dirty="0">
                <a:solidFill>
                  <a:srgbClr val="FF0000"/>
                </a:solidFill>
                <a:latin typeface="微软雅黑" panose="020B0503020204020204" pitchFamily="34" charset="-122"/>
                <a:ea typeface="微软雅黑" panose="020B0503020204020204" pitchFamily="34" charset="-122"/>
                <a:cs typeface="新宋体" panose="02010609030101010101" charset="-122"/>
              </a:rPr>
              <a:t>(ML)</a:t>
            </a:r>
            <a:r>
              <a:rPr lang="zh-CN" altLang="en-US" spc="-21" dirty="0">
                <a:solidFill>
                  <a:srgbClr val="FF0000"/>
                </a:solidFill>
                <a:latin typeface="微软雅黑" panose="020B0503020204020204" pitchFamily="34" charset="-122"/>
                <a:ea typeface="微软雅黑" panose="020B0503020204020204" pitchFamily="34" charset="-122"/>
                <a:cs typeface="新宋体" panose="02010609030101010101" charset="-122"/>
              </a:rPr>
              <a:t>中国机器学习机器应用研讨会（</a:t>
            </a:r>
            <a:r>
              <a:rPr lang="en-US" altLang="zh-CN" spc="-21" dirty="0">
                <a:solidFill>
                  <a:srgbClr val="FF0000"/>
                </a:solidFill>
                <a:latin typeface="微软雅黑" panose="020B0503020204020204" pitchFamily="34" charset="-122"/>
                <a:ea typeface="微软雅黑" panose="020B0503020204020204" pitchFamily="34" charset="-122"/>
                <a:cs typeface="新宋体" panose="02010609030101010101" charset="-122"/>
              </a:rPr>
              <a:t>MLA</a:t>
            </a:r>
            <a:r>
              <a:rPr lang="zh-CN" altLang="en-US" spc="-21" dirty="0">
                <a:solidFill>
                  <a:srgbClr val="FF0000"/>
                </a:solidFill>
                <a:latin typeface="微软雅黑" panose="020B0503020204020204" pitchFamily="34" charset="-122"/>
                <a:ea typeface="微软雅黑" panose="020B0503020204020204" pitchFamily="34" charset="-122"/>
                <a:cs typeface="新宋体" panose="02010609030101010101" charset="-122"/>
              </a:rPr>
              <a:t>）</a:t>
            </a:r>
            <a:endParaRPr lang="en-US" altLang="zh-CN" spc="-21" dirty="0">
              <a:solidFill>
                <a:srgbClr val="FF0000"/>
              </a:solidFill>
              <a:latin typeface="微软雅黑" panose="020B0503020204020204" pitchFamily="34" charset="-122"/>
              <a:ea typeface="微软雅黑" panose="020B0503020204020204" pitchFamily="34" charset="-122"/>
              <a:cs typeface="新宋体" panose="02010609030101010101" charset="-122"/>
            </a:endParaRPr>
          </a:p>
        </p:txBody>
      </p:sp>
      <p:sp>
        <p:nvSpPr>
          <p:cNvPr id="3" name="Slide Number Placeholder 2">
            <a:extLst>
              <a:ext uri="{FF2B5EF4-FFF2-40B4-BE49-F238E27FC236}">
                <a16:creationId xmlns="" xmlns:a16="http://schemas.microsoft.com/office/drawing/2014/main" id="{98EAB025-16CC-AB43-A313-BA44C5EF3303}"/>
              </a:ext>
            </a:extLst>
          </p:cNvPr>
          <p:cNvSpPr>
            <a:spLocks noGrp="1"/>
          </p:cNvSpPr>
          <p:nvPr>
            <p:ph type="sldNum" sz="quarter" idx="12"/>
          </p:nvPr>
        </p:nvSpPr>
        <p:spPr/>
        <p:txBody>
          <a:bodyPr/>
          <a:lstStyle/>
          <a:p>
            <a:fld id="{FD4F6516-883E-5242-B756-5F986E094651}" type="slidenum">
              <a:rPr kumimoji="1" lang="zh-CN" altLang="en-US" smtClean="0"/>
              <a:t>78</a:t>
            </a:fld>
            <a:endParaRPr kumimoji="1" lang="zh-CN" altLang="en-US"/>
          </a:p>
        </p:txBody>
      </p:sp>
    </p:spTree>
    <p:extLst>
      <p:ext uri="{BB962C8B-B14F-4D97-AF65-F5344CB8AC3E}">
        <p14:creationId xmlns:p14="http://schemas.microsoft.com/office/powerpoint/2010/main" val="461468572"/>
      </p:ext>
    </p:extLst>
  </p:cSld>
  <p:clrMapOvr>
    <a:masterClrMapping/>
  </p:clrMapOvr>
  <mc:AlternateContent xmlns:mc="http://schemas.openxmlformats.org/markup-compatibility/2006" xmlns:p14="http://schemas.microsoft.com/office/powerpoint/2010/main">
    <mc:Choice Requires="p14">
      <p:transition spd="slow" p14:dur="2000" advTm="487"/>
    </mc:Choice>
    <mc:Fallback xmlns="">
      <p:transition spd="slow" advTm="487"/>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099D829E-138E-4642-B877-A057B1DD0E80}"/>
              </a:ext>
            </a:extLst>
          </p:cNvPr>
          <p:cNvSpPr>
            <a:spLocks noGrp="1"/>
          </p:cNvSpPr>
          <p:nvPr>
            <p:ph type="title"/>
          </p:nvPr>
        </p:nvSpPr>
        <p:spPr/>
        <p:txBody>
          <a:bodyPr>
            <a:normAutofit/>
          </a:bodyPr>
          <a:lstStyle/>
          <a:p>
            <a:r>
              <a:rPr lang="zh-CN" altLang="en-US" sz="5400" b="1" spc="-21" dirty="0">
                <a:latin typeface="微软雅黑" panose="020B0503020204020204" pitchFamily="34" charset="-122"/>
                <a:ea typeface="微软雅黑" panose="020B0503020204020204" pitchFamily="34" charset="-122"/>
                <a:cs typeface="新宋体" panose="02010609030101010101" charset="-122"/>
              </a:rPr>
              <a:t>国内外相关会议和杂志</a:t>
            </a:r>
            <a:endParaRPr lang="en-US" sz="5400" b="1" dirty="0">
              <a:latin typeface="微软雅黑" panose="020B0503020204020204" pitchFamily="34" charset="-122"/>
              <a:ea typeface="微软雅黑" panose="020B0503020204020204" pitchFamily="34" charset="-122"/>
            </a:endParaRPr>
          </a:p>
        </p:txBody>
      </p:sp>
      <p:sp>
        <p:nvSpPr>
          <p:cNvPr id="5" name="Content Placeholder 4">
            <a:extLst>
              <a:ext uri="{FF2B5EF4-FFF2-40B4-BE49-F238E27FC236}">
                <a16:creationId xmlns="" xmlns:a16="http://schemas.microsoft.com/office/drawing/2014/main" id="{846CC8D8-35D7-1240-820C-E45E4B88A41E}"/>
              </a:ext>
            </a:extLst>
          </p:cNvPr>
          <p:cNvSpPr>
            <a:spLocks noGrp="1"/>
          </p:cNvSpPr>
          <p:nvPr>
            <p:ph idx="1"/>
          </p:nvPr>
        </p:nvSpPr>
        <p:spPr/>
        <p:txBody>
          <a:bodyPr>
            <a:normAutofit lnSpcReduction="10000"/>
          </a:bodyPr>
          <a:lstStyle/>
          <a:p>
            <a:r>
              <a:rPr kumimoji="1" lang="zh-CN" altLang="en-US" b="1" dirty="0">
                <a:latin typeface="微软雅黑" panose="020B0503020204020204" pitchFamily="34" charset="-122"/>
                <a:ea typeface="微软雅黑" panose="020B0503020204020204" pitchFamily="34" charset="-122"/>
              </a:rPr>
              <a:t>国际期刊</a:t>
            </a:r>
            <a:endParaRPr kumimoji="1" lang="en-US" altLang="zh-CN" b="1" dirty="0">
              <a:latin typeface="微软雅黑" panose="020B0503020204020204" pitchFamily="34" charset="-122"/>
              <a:ea typeface="微软雅黑" panose="020B0503020204020204" pitchFamily="34" charset="-122"/>
            </a:endParaRPr>
          </a:p>
          <a:p>
            <a:pPr marL="638291" marR="848381" lvl="1">
              <a:tabLst>
                <a:tab pos="647680" algn="l"/>
              </a:tabLst>
            </a:pPr>
            <a:r>
              <a:rPr lang="en-US" altLang="zh-CN" sz="1932" spc="-14" dirty="0">
                <a:solidFill>
                  <a:srgbClr val="C00000"/>
                </a:solidFill>
              </a:rPr>
              <a:t>(ML)Journal of Machine Learning </a:t>
            </a:r>
            <a:r>
              <a:rPr lang="en-US" altLang="zh-CN" sz="1932" spc="-14" dirty="0" err="1">
                <a:solidFill>
                  <a:srgbClr val="C00000"/>
                </a:solidFill>
              </a:rPr>
              <a:t>Reseach</a:t>
            </a:r>
            <a:endParaRPr lang="en-US" altLang="zh-CN" sz="1932" spc="-14" dirty="0">
              <a:solidFill>
                <a:srgbClr val="C00000"/>
              </a:solidFill>
            </a:endParaRPr>
          </a:p>
          <a:p>
            <a:pPr marL="638291" marR="848381" lvl="1">
              <a:tabLst>
                <a:tab pos="647680" algn="l"/>
              </a:tabLst>
            </a:pPr>
            <a:r>
              <a:rPr lang="en-US" altLang="zh-CN" sz="1932" spc="-14" dirty="0">
                <a:solidFill>
                  <a:srgbClr val="C00000"/>
                </a:solidFill>
              </a:rPr>
              <a:t>(ML)Machine Learning</a:t>
            </a:r>
          </a:p>
          <a:p>
            <a:pPr marL="638291" marR="848381" lvl="1">
              <a:tabLst>
                <a:tab pos="647680" algn="l"/>
              </a:tabLst>
            </a:pPr>
            <a:r>
              <a:rPr lang="en-US" altLang="zh-CN" sz="1932" spc="-14" dirty="0">
                <a:solidFill>
                  <a:srgbClr val="404040"/>
                </a:solidFill>
              </a:rPr>
              <a:t>(AI)Artificial Intelligence</a:t>
            </a:r>
          </a:p>
          <a:p>
            <a:pPr marL="638291" marR="848381" lvl="1">
              <a:tabLst>
                <a:tab pos="647680" algn="l"/>
              </a:tabLst>
            </a:pPr>
            <a:r>
              <a:rPr lang="en-US" altLang="zh-CN" sz="1932" spc="-14" dirty="0">
                <a:solidFill>
                  <a:srgbClr val="404040"/>
                </a:solidFill>
              </a:rPr>
              <a:t>(AI)Journal of Artificial Intelligence Research</a:t>
            </a:r>
          </a:p>
          <a:p>
            <a:pPr marL="638291" marR="848381" lvl="1">
              <a:tabLst>
                <a:tab pos="647680" algn="l"/>
              </a:tabLst>
            </a:pPr>
            <a:r>
              <a:rPr lang="en-US" altLang="zh-CN" sz="1932" spc="-14" dirty="0">
                <a:solidFill>
                  <a:srgbClr val="404040"/>
                </a:solidFill>
              </a:rPr>
              <a:t>(DM)ACM Transactions on Knowledge Discovery from Data</a:t>
            </a:r>
          </a:p>
          <a:p>
            <a:pPr marL="638291" marR="848381" lvl="1">
              <a:tabLst>
                <a:tab pos="647680" algn="l"/>
              </a:tabLst>
            </a:pPr>
            <a:r>
              <a:rPr lang="en-US" altLang="zh-CN" sz="1932" spc="-14" dirty="0">
                <a:solidFill>
                  <a:srgbClr val="404040"/>
                </a:solidFill>
              </a:rPr>
              <a:t>(DM)Data Mining and Knowledge Discovery</a:t>
            </a:r>
          </a:p>
          <a:p>
            <a:pPr marL="638291" marR="848381" lvl="1">
              <a:tabLst>
                <a:tab pos="647680" algn="l"/>
              </a:tabLst>
            </a:pPr>
            <a:r>
              <a:rPr lang="en-US" altLang="zh-CN" sz="1932" spc="-14" dirty="0">
                <a:solidFill>
                  <a:srgbClr val="404040"/>
                </a:solidFill>
              </a:rPr>
              <a:t>(CV)IEEE</a:t>
            </a:r>
            <a:r>
              <a:rPr lang="zh-CN" altLang="en-US" sz="1932" spc="-14" dirty="0">
                <a:solidFill>
                  <a:srgbClr val="404040"/>
                </a:solidFill>
              </a:rPr>
              <a:t> </a:t>
            </a:r>
            <a:r>
              <a:rPr lang="en-US" altLang="zh-CN" sz="1932" spc="-14" dirty="0">
                <a:solidFill>
                  <a:srgbClr val="404040"/>
                </a:solidFill>
              </a:rPr>
              <a:t>Transactions</a:t>
            </a:r>
            <a:r>
              <a:rPr lang="zh-CN" altLang="en-US" sz="1932" spc="-14" dirty="0">
                <a:solidFill>
                  <a:srgbClr val="404040"/>
                </a:solidFill>
              </a:rPr>
              <a:t> </a:t>
            </a:r>
            <a:r>
              <a:rPr lang="en-US" altLang="zh-CN" sz="1932" spc="-14" dirty="0">
                <a:solidFill>
                  <a:srgbClr val="404040"/>
                </a:solidFill>
              </a:rPr>
              <a:t>on</a:t>
            </a:r>
            <a:r>
              <a:rPr lang="zh-CN" altLang="en-US" sz="1932" spc="-14" dirty="0">
                <a:solidFill>
                  <a:srgbClr val="404040"/>
                </a:solidFill>
              </a:rPr>
              <a:t> </a:t>
            </a:r>
            <a:r>
              <a:rPr lang="en-US" altLang="zh-CN" sz="1932" spc="-14" dirty="0">
                <a:solidFill>
                  <a:srgbClr val="404040"/>
                </a:solidFill>
              </a:rPr>
              <a:t>Pattern</a:t>
            </a:r>
            <a:r>
              <a:rPr lang="zh-CN" altLang="en-US" sz="1932" spc="-14" dirty="0">
                <a:solidFill>
                  <a:srgbClr val="404040"/>
                </a:solidFill>
              </a:rPr>
              <a:t> </a:t>
            </a:r>
            <a:r>
              <a:rPr lang="en-US" altLang="zh-CN" sz="1932" spc="-14" dirty="0">
                <a:solidFill>
                  <a:srgbClr val="404040"/>
                </a:solidFill>
              </a:rPr>
              <a:t>Analysis</a:t>
            </a:r>
            <a:r>
              <a:rPr lang="zh-CN" altLang="en-US" sz="1932" spc="-14" dirty="0">
                <a:solidFill>
                  <a:srgbClr val="404040"/>
                </a:solidFill>
              </a:rPr>
              <a:t> </a:t>
            </a:r>
            <a:r>
              <a:rPr lang="en-US" altLang="zh-CN" sz="1932" spc="-14" dirty="0">
                <a:solidFill>
                  <a:srgbClr val="404040"/>
                </a:solidFill>
              </a:rPr>
              <a:t>and</a:t>
            </a:r>
            <a:r>
              <a:rPr lang="zh-CN" altLang="en-US" sz="1932" spc="-14" dirty="0">
                <a:solidFill>
                  <a:srgbClr val="404040"/>
                </a:solidFill>
              </a:rPr>
              <a:t> </a:t>
            </a:r>
            <a:r>
              <a:rPr lang="en-US" altLang="zh-CN" sz="1932" spc="-14" dirty="0">
                <a:solidFill>
                  <a:srgbClr val="404040"/>
                </a:solidFill>
              </a:rPr>
              <a:t>Machine</a:t>
            </a:r>
            <a:r>
              <a:rPr lang="zh-CN" altLang="en-US" sz="1932" spc="-14" dirty="0">
                <a:solidFill>
                  <a:srgbClr val="404040"/>
                </a:solidFill>
              </a:rPr>
              <a:t> </a:t>
            </a:r>
            <a:r>
              <a:rPr lang="en-US" altLang="zh-CN" sz="1932" spc="-14" dirty="0">
                <a:solidFill>
                  <a:srgbClr val="404040"/>
                </a:solidFill>
              </a:rPr>
              <a:t>Intelligence</a:t>
            </a:r>
          </a:p>
          <a:p>
            <a:pPr marL="638291" marR="848381" lvl="1">
              <a:tabLst>
                <a:tab pos="647680" algn="l"/>
              </a:tabLst>
            </a:pPr>
            <a:r>
              <a:rPr lang="en-US" altLang="zh-CN" sz="1932" spc="-14" dirty="0">
                <a:solidFill>
                  <a:srgbClr val="404040"/>
                </a:solidFill>
              </a:rPr>
              <a:t>(ANN)Neural Computing</a:t>
            </a:r>
          </a:p>
          <a:p>
            <a:pPr marL="638291" marR="848381" lvl="1">
              <a:tabLst>
                <a:tab pos="647680" algn="l"/>
              </a:tabLst>
            </a:pPr>
            <a:r>
              <a:rPr lang="en-US" altLang="zh-CN" sz="1932" spc="-14" dirty="0">
                <a:solidFill>
                  <a:srgbClr val="404040"/>
                </a:solidFill>
              </a:rPr>
              <a:t>(ANN)IEEE Transactions on Neural Networks and Learning Systems</a:t>
            </a:r>
          </a:p>
          <a:p>
            <a:pPr marL="638291" marR="848381" lvl="1">
              <a:tabLst>
                <a:tab pos="647680" algn="l"/>
              </a:tabLst>
            </a:pPr>
            <a:r>
              <a:rPr lang="en-US" altLang="zh-CN" sz="1932" spc="-14" dirty="0">
                <a:solidFill>
                  <a:srgbClr val="404040"/>
                </a:solidFill>
              </a:rPr>
              <a:t>(S) Annals of Statistics</a:t>
            </a:r>
            <a:endParaRPr lang="en" altLang="zh-CN" sz="1932" spc="-14" dirty="0">
              <a:solidFill>
                <a:srgbClr val="404040"/>
              </a:solidFill>
            </a:endParaRPr>
          </a:p>
          <a:p>
            <a:endParaRPr lang="en-US" dirty="0"/>
          </a:p>
        </p:txBody>
      </p:sp>
      <p:sp>
        <p:nvSpPr>
          <p:cNvPr id="3" name="Slide Number Placeholder 2">
            <a:extLst>
              <a:ext uri="{FF2B5EF4-FFF2-40B4-BE49-F238E27FC236}">
                <a16:creationId xmlns="" xmlns:a16="http://schemas.microsoft.com/office/drawing/2014/main" id="{E3E74A80-7E0E-2F41-8D47-8EA7ADCDBFB1}"/>
              </a:ext>
            </a:extLst>
          </p:cNvPr>
          <p:cNvSpPr>
            <a:spLocks noGrp="1"/>
          </p:cNvSpPr>
          <p:nvPr>
            <p:ph type="sldNum" sz="quarter" idx="12"/>
          </p:nvPr>
        </p:nvSpPr>
        <p:spPr/>
        <p:txBody>
          <a:bodyPr/>
          <a:lstStyle/>
          <a:p>
            <a:fld id="{FD4F6516-883E-5242-B756-5F986E094651}" type="slidenum">
              <a:rPr kumimoji="1" lang="zh-CN" altLang="en-US" smtClean="0"/>
              <a:t>79</a:t>
            </a:fld>
            <a:endParaRPr kumimoji="1" lang="zh-CN" altLang="en-US"/>
          </a:p>
        </p:txBody>
      </p:sp>
    </p:spTree>
    <p:extLst>
      <p:ext uri="{BB962C8B-B14F-4D97-AF65-F5344CB8AC3E}">
        <p14:creationId xmlns:p14="http://schemas.microsoft.com/office/powerpoint/2010/main" val="254093268"/>
      </p:ext>
    </p:extLst>
  </p:cSld>
  <p:clrMapOvr>
    <a:masterClrMapping/>
  </p:clrMapOvr>
  <mc:AlternateContent xmlns:mc="http://schemas.openxmlformats.org/markup-compatibility/2006" xmlns:p14="http://schemas.microsoft.com/office/powerpoint/2010/main">
    <mc:Choice Requires="p14">
      <p:transition spd="slow" p14:dur="2000" advTm="802"/>
    </mc:Choice>
    <mc:Fallback xmlns="">
      <p:transition spd="slow" advTm="80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C68EBA9-071A-48E6-8086-3328AF4FE9D7}"/>
              </a:ext>
            </a:extLst>
          </p:cNvPr>
          <p:cNvSpPr>
            <a:spLocks noGrp="1"/>
          </p:cNvSpPr>
          <p:nvPr>
            <p:ph type="title"/>
          </p:nvPr>
        </p:nvSpPr>
        <p:spPr/>
        <p:txBody>
          <a:bodyPr/>
          <a:lstStyle/>
          <a:p>
            <a:r>
              <a:rPr lang="zh-CN" altLang="en-US" sz="5400" b="1" dirty="0">
                <a:solidFill>
                  <a:srgbClr val="000000">
                    <a:lumMod val="75000"/>
                    <a:lumOff val="25000"/>
                  </a:srgbClr>
                </a:solidFill>
                <a:latin typeface="微软雅黑" panose="020B0503020204020204" pitchFamily="34" charset="-122"/>
                <a:ea typeface="微软雅黑" panose="020B0503020204020204" pitchFamily="34" charset="-122"/>
              </a:rPr>
              <a:t>人工智能</a:t>
            </a:r>
            <a:endParaRPr lang="zh-CN" altLang="en-US" dirty="0"/>
          </a:p>
        </p:txBody>
      </p:sp>
      <p:sp>
        <p:nvSpPr>
          <p:cNvPr id="4" name="灯片编号占位符 3">
            <a:extLst>
              <a:ext uri="{FF2B5EF4-FFF2-40B4-BE49-F238E27FC236}">
                <a16:creationId xmlns="" xmlns:a16="http://schemas.microsoft.com/office/drawing/2014/main" id="{03CC75DA-11EE-44E6-8FC5-20C054F4DD3B}"/>
              </a:ext>
            </a:extLst>
          </p:cNvPr>
          <p:cNvSpPr>
            <a:spLocks noGrp="1"/>
          </p:cNvSpPr>
          <p:nvPr>
            <p:ph type="sldNum" sz="quarter" idx="12"/>
          </p:nvPr>
        </p:nvSpPr>
        <p:spPr/>
        <p:txBody>
          <a:bodyPr/>
          <a:lstStyle/>
          <a:p>
            <a:fld id="{5F8E3D9E-0B09-9345-B286-EB2EB76A2E3E}" type="slidenum">
              <a:rPr kumimoji="1" lang="zh-CN" altLang="en-US" smtClean="0"/>
              <a:pPr/>
              <a:t>8</a:t>
            </a:fld>
            <a:endParaRPr kumimoji="1" lang="zh-CN" altLang="en-US"/>
          </a:p>
        </p:txBody>
      </p:sp>
      <p:sp>
        <p:nvSpPr>
          <p:cNvPr id="6" name="内容占位符 2">
            <a:extLst>
              <a:ext uri="{FF2B5EF4-FFF2-40B4-BE49-F238E27FC236}">
                <a16:creationId xmlns="" xmlns:a16="http://schemas.microsoft.com/office/drawing/2014/main" id="{D170CABF-0A3F-422D-A8A1-9820BEF28396}"/>
              </a:ext>
            </a:extLst>
          </p:cNvPr>
          <p:cNvSpPr>
            <a:spLocks noGrp="1"/>
          </p:cNvSpPr>
          <p:nvPr>
            <p:ph idx="1"/>
          </p:nvPr>
        </p:nvSpPr>
        <p:spPr>
          <a:xfrm>
            <a:off x="851963" y="1910676"/>
            <a:ext cx="7809668" cy="4164923"/>
          </a:xfrm>
        </p:spPr>
        <p:txBody>
          <a:bodyPr/>
          <a:lstStyle/>
          <a:p>
            <a:r>
              <a:rPr lang="zh-CN" altLang="en-US" dirty="0"/>
              <a:t>机器学习源自“人工智能”：</a:t>
            </a:r>
            <a:endParaRPr lang="en-US" altLang="zh-CN" dirty="0"/>
          </a:p>
          <a:p>
            <a:pPr lvl="1"/>
            <a:r>
              <a:rPr lang="en-US" altLang="zh-CN" dirty="0"/>
              <a:t>1956</a:t>
            </a:r>
            <a:r>
              <a:rPr lang="zh-CN" altLang="en-US" dirty="0"/>
              <a:t>年夏，美国达特茅斯学院</a:t>
            </a:r>
          </a:p>
        </p:txBody>
      </p:sp>
      <p:sp>
        <p:nvSpPr>
          <p:cNvPr id="7" name="矩形 6">
            <a:extLst>
              <a:ext uri="{FF2B5EF4-FFF2-40B4-BE49-F238E27FC236}">
                <a16:creationId xmlns="" xmlns:a16="http://schemas.microsoft.com/office/drawing/2014/main" id="{18DA08F7-BDB9-4646-8758-FC185556FD6F}"/>
              </a:ext>
            </a:extLst>
          </p:cNvPr>
          <p:cNvSpPr/>
          <p:nvPr/>
        </p:nvSpPr>
        <p:spPr>
          <a:xfrm>
            <a:off x="1101582" y="2691279"/>
            <a:ext cx="4730750" cy="920124"/>
          </a:xfrm>
          <a:prstGeom prst="rect">
            <a:avLst/>
          </a:prstGeom>
        </p:spPr>
        <p:txBody>
          <a:bodyPr>
            <a:spAutoFit/>
          </a:bodyPr>
          <a:lstStyle/>
          <a:p>
            <a:pPr>
              <a:lnSpc>
                <a:spcPts val="2185"/>
              </a:lnSpc>
            </a:pPr>
            <a:r>
              <a:rPr lang="en-US" altLang="zh-CN" sz="1802" dirty="0">
                <a:solidFill>
                  <a:srgbClr val="000000"/>
                </a:solidFill>
                <a:latin typeface="Times New Roman"/>
                <a:ea typeface="微软雅黑" panose="020B0503020204020204" pitchFamily="34" charset="-122"/>
              </a:rPr>
              <a:t>J. McCarthy, M. Minsky, N. </a:t>
            </a:r>
            <a:r>
              <a:rPr lang="en-US" altLang="zh-CN" sz="1802" dirty="0" err="1">
                <a:solidFill>
                  <a:srgbClr val="000000"/>
                </a:solidFill>
                <a:latin typeface="Times New Roman"/>
                <a:ea typeface="微软雅黑" panose="020B0503020204020204" pitchFamily="34" charset="-122"/>
              </a:rPr>
              <a:t>Lochester</a:t>
            </a:r>
            <a:r>
              <a:rPr lang="en-US" altLang="zh-CN" sz="1802" dirty="0">
                <a:solidFill>
                  <a:srgbClr val="000000"/>
                </a:solidFill>
                <a:latin typeface="Times New Roman"/>
                <a:ea typeface="微软雅黑" panose="020B0503020204020204" pitchFamily="34" charset="-122"/>
              </a:rPr>
              <a:t>, C. E. Shannon, </a:t>
            </a:r>
            <a:r>
              <a:rPr lang="en-US" altLang="zh-CN" dirty="0">
                <a:solidFill>
                  <a:srgbClr val="000000"/>
                </a:solidFill>
                <a:latin typeface="Times New Roman"/>
                <a:ea typeface="微软雅黑" panose="020B0503020204020204" pitchFamily="34" charset="-122"/>
              </a:rPr>
              <a:t>H.A. Simon, A. Newell, A. L. Samuel </a:t>
            </a:r>
            <a:r>
              <a:rPr lang="zh-CN" altLang="en-US" dirty="0">
                <a:solidFill>
                  <a:srgbClr val="000000"/>
                </a:solidFill>
                <a:latin typeface="微软雅黑"/>
                <a:ea typeface="微软雅黑" panose="020B0503020204020204" pitchFamily="34" charset="-122"/>
              </a:rPr>
              <a:t>等</a:t>
            </a:r>
            <a:r>
              <a:rPr lang="en-US" altLang="zh-CN" dirty="0">
                <a:solidFill>
                  <a:srgbClr val="000000"/>
                </a:solidFill>
                <a:latin typeface="Times New Roman"/>
                <a:ea typeface="微软雅黑" panose="020B0503020204020204" pitchFamily="34" charset="-122"/>
              </a:rPr>
              <a:t>10</a:t>
            </a:r>
            <a:r>
              <a:rPr lang="zh-CN" altLang="en-US" dirty="0">
                <a:solidFill>
                  <a:srgbClr val="000000"/>
                </a:solidFill>
                <a:latin typeface="微软雅黑"/>
                <a:ea typeface="微软雅黑" panose="020B0503020204020204" pitchFamily="34" charset="-122"/>
              </a:rPr>
              <a:t>余人</a:t>
            </a:r>
          </a:p>
        </p:txBody>
      </p:sp>
      <p:sp>
        <p:nvSpPr>
          <p:cNvPr id="8" name="TextBox 30">
            <a:extLst>
              <a:ext uri="{FF2B5EF4-FFF2-40B4-BE49-F238E27FC236}">
                <a16:creationId xmlns="" xmlns:a16="http://schemas.microsoft.com/office/drawing/2014/main" id="{0353F38C-2CC3-479F-9C6D-A0A297E59B63}"/>
              </a:ext>
            </a:extLst>
          </p:cNvPr>
          <p:cNvSpPr txBox="1"/>
          <p:nvPr/>
        </p:nvSpPr>
        <p:spPr>
          <a:xfrm>
            <a:off x="851964" y="4013428"/>
            <a:ext cx="7181453" cy="347339"/>
          </a:xfrm>
          <a:prstGeom prst="rect">
            <a:avLst/>
          </a:prstGeom>
          <a:noFill/>
        </p:spPr>
        <p:txBody>
          <a:bodyPr vert="horz" wrap="none" lIns="0" tIns="0" rIns="0" bIns="0" rtlCol="0">
            <a:spAutoFit/>
          </a:bodyPr>
          <a:lstStyle/>
          <a:p>
            <a:pPr>
              <a:lnSpc>
                <a:spcPts val="2687"/>
              </a:lnSpc>
            </a:pPr>
            <a:r>
              <a:rPr lang="zh-CN" altLang="en-US" sz="2796" dirty="0">
                <a:solidFill>
                  <a:srgbClr val="FF0000"/>
                </a:solidFill>
                <a:latin typeface="微软雅黑"/>
                <a:ea typeface="微软雅黑" panose="020B0503020204020204" pitchFamily="34" charset="-122"/>
              </a:rPr>
              <a:t>达特茅斯会议标志着人工智能这一学科的诞生</a:t>
            </a:r>
          </a:p>
        </p:txBody>
      </p:sp>
      <p:sp>
        <p:nvSpPr>
          <p:cNvPr id="9" name="文本框 8">
            <a:extLst>
              <a:ext uri="{FF2B5EF4-FFF2-40B4-BE49-F238E27FC236}">
                <a16:creationId xmlns="" xmlns:a16="http://schemas.microsoft.com/office/drawing/2014/main" id="{66D4D962-5D8C-47D7-ACFB-8FD9DE934DA6}"/>
              </a:ext>
            </a:extLst>
          </p:cNvPr>
          <p:cNvSpPr txBox="1"/>
          <p:nvPr/>
        </p:nvSpPr>
        <p:spPr>
          <a:xfrm>
            <a:off x="7690027" y="2702590"/>
            <a:ext cx="1569660" cy="1200329"/>
          </a:xfrm>
          <a:prstGeom prst="rect">
            <a:avLst/>
          </a:prstGeom>
          <a:noFill/>
        </p:spPr>
        <p:txBody>
          <a:bodyPr wrap="none" rtlCol="0">
            <a:spAutoFit/>
          </a:bodyPr>
          <a:lstStyle/>
          <a:p>
            <a:r>
              <a:rPr lang="zh-CN" altLang="en-US" dirty="0">
                <a:ea typeface="微软雅黑" panose="020B0503020204020204" pitchFamily="34" charset="-122"/>
              </a:rPr>
              <a:t>约翰 麦卡锡</a:t>
            </a:r>
            <a:endParaRPr lang="en-US" altLang="zh-CN" dirty="0">
              <a:ea typeface="微软雅黑" panose="020B0503020204020204" pitchFamily="34" charset="-122"/>
            </a:endParaRPr>
          </a:p>
          <a:p>
            <a:r>
              <a:rPr lang="en-US" altLang="zh-CN" dirty="0">
                <a:ea typeface="微软雅黑" panose="020B0503020204020204" pitchFamily="34" charset="-122"/>
              </a:rPr>
              <a:t>(1927-2011)</a:t>
            </a:r>
          </a:p>
          <a:p>
            <a:r>
              <a:rPr lang="zh-CN" altLang="en-US" dirty="0">
                <a:ea typeface="微软雅黑" panose="020B0503020204020204" pitchFamily="34" charset="-122"/>
              </a:rPr>
              <a:t>人工智能之父</a:t>
            </a:r>
            <a:endParaRPr lang="en-US" altLang="zh-CN" dirty="0">
              <a:ea typeface="微软雅黑" panose="020B0503020204020204" pitchFamily="34" charset="-122"/>
            </a:endParaRPr>
          </a:p>
          <a:p>
            <a:r>
              <a:rPr lang="en-US" altLang="zh-CN" dirty="0">
                <a:ea typeface="微软雅黑" panose="020B0503020204020204" pitchFamily="34" charset="-122"/>
              </a:rPr>
              <a:t>1971</a:t>
            </a:r>
            <a:r>
              <a:rPr lang="zh-CN" altLang="en-US" dirty="0">
                <a:ea typeface="微软雅黑" panose="020B0503020204020204" pitchFamily="34" charset="-122"/>
              </a:rPr>
              <a:t>年</a:t>
            </a:r>
            <a:r>
              <a:rPr lang="zh-CN" altLang="en-US" b="1" dirty="0">
                <a:ea typeface="微软雅黑" panose="020B0503020204020204" pitchFamily="34" charset="-122"/>
              </a:rPr>
              <a:t>图灵奖</a:t>
            </a:r>
          </a:p>
        </p:txBody>
      </p:sp>
      <p:sp>
        <p:nvSpPr>
          <p:cNvPr id="10" name="矩形 9">
            <a:extLst>
              <a:ext uri="{FF2B5EF4-FFF2-40B4-BE49-F238E27FC236}">
                <a16:creationId xmlns="" xmlns:a16="http://schemas.microsoft.com/office/drawing/2014/main" id="{0223305C-70F2-41CB-934A-51C7082C209F}"/>
              </a:ext>
            </a:extLst>
          </p:cNvPr>
          <p:cNvSpPr/>
          <p:nvPr/>
        </p:nvSpPr>
        <p:spPr>
          <a:xfrm>
            <a:off x="406442" y="4579000"/>
            <a:ext cx="8753619" cy="1830629"/>
          </a:xfrm>
          <a:prstGeom prst="rect">
            <a:avLst/>
          </a:prstGeom>
          <a:ln w="28575">
            <a:solidFill>
              <a:schemeClr val="tx1"/>
            </a:solidFill>
          </a:ln>
        </p:spPr>
        <p:txBody>
          <a:bodyPr wrap="square">
            <a:spAutoFit/>
          </a:bodyPr>
          <a:lstStyle/>
          <a:p>
            <a:pPr lvl="0" defTabSz="914400">
              <a:lnSpc>
                <a:spcPts val="1620"/>
              </a:lnSpc>
              <a:tabLst>
                <a:tab pos="63500" algn="l"/>
              </a:tabLst>
              <a:defRPr/>
            </a:pPr>
            <a:r>
              <a:rPr lang="en-US" altLang="zh-CN" dirty="0">
                <a:solidFill>
                  <a:srgbClr val="000000"/>
                </a:solidFill>
                <a:latin typeface="Times New Roman"/>
                <a:ea typeface="微软雅黑" panose="020B0503020204020204" pitchFamily="34" charset="-122"/>
              </a:rPr>
              <a:t>John McCarthy (1927 - 2011):</a:t>
            </a:r>
          </a:p>
          <a:p>
            <a:pPr lvl="0" defTabSz="914400">
              <a:lnSpc>
                <a:spcPts val="1000"/>
              </a:lnSpc>
              <a:tabLst>
                <a:tab pos="63500" algn="l"/>
              </a:tabLst>
              <a:defRPr/>
            </a:pPr>
            <a:endParaRPr lang="en-US" altLang="zh-CN" dirty="0">
              <a:solidFill>
                <a:srgbClr val="000000"/>
              </a:solidFill>
              <a:latin typeface="Times New Roman"/>
              <a:ea typeface="微软雅黑" panose="020B0503020204020204" pitchFamily="34" charset="-122"/>
            </a:endParaRPr>
          </a:p>
          <a:p>
            <a:pPr lvl="0" defTabSz="914400">
              <a:lnSpc>
                <a:spcPts val="2265"/>
              </a:lnSpc>
              <a:tabLst>
                <a:tab pos="63500" algn="l"/>
              </a:tabLst>
              <a:defRPr/>
            </a:pPr>
            <a:r>
              <a:rPr lang="en-US" altLang="zh-CN" dirty="0">
                <a:solidFill>
                  <a:srgbClr val="000000"/>
                </a:solidFill>
                <a:latin typeface="Times New Roman"/>
                <a:ea typeface="微软雅黑" panose="020B0503020204020204" pitchFamily="34" charset="-122"/>
              </a:rPr>
              <a:t>	</a:t>
            </a:r>
            <a:r>
              <a:rPr lang="en-US" altLang="zh-CN" sz="1802" dirty="0">
                <a:solidFill>
                  <a:srgbClr val="000000"/>
                </a:solidFill>
                <a:latin typeface="Times New Roman"/>
                <a:ea typeface="微软雅黑" panose="020B0503020204020204" pitchFamily="34" charset="-122"/>
              </a:rPr>
              <a:t>1971</a:t>
            </a:r>
            <a:r>
              <a:rPr lang="zh-CN" altLang="en-US" sz="1802" dirty="0">
                <a:solidFill>
                  <a:srgbClr val="000000"/>
                </a:solidFill>
                <a:latin typeface="微软雅黑"/>
                <a:ea typeface="微软雅黑" panose="020B0503020204020204" pitchFamily="34" charset="-122"/>
              </a:rPr>
              <a:t>年获图灵奖</a:t>
            </a:r>
            <a:r>
              <a:rPr lang="en-US" altLang="zh-CN" sz="1802" dirty="0">
                <a:solidFill>
                  <a:srgbClr val="000000"/>
                </a:solidFill>
                <a:latin typeface="Times New Roman"/>
                <a:ea typeface="微软雅黑" panose="020B0503020204020204" pitchFamily="34" charset="-122"/>
              </a:rPr>
              <a:t>, 1985</a:t>
            </a:r>
            <a:r>
              <a:rPr lang="zh-CN" altLang="en-US" sz="1802" dirty="0">
                <a:solidFill>
                  <a:srgbClr val="000000"/>
                </a:solidFill>
                <a:latin typeface="微软雅黑"/>
                <a:ea typeface="微软雅黑" panose="020B0503020204020204" pitchFamily="34" charset="-122"/>
              </a:rPr>
              <a:t>年获</a:t>
            </a:r>
            <a:r>
              <a:rPr lang="en-US" altLang="zh-CN" sz="1802" dirty="0">
                <a:solidFill>
                  <a:srgbClr val="000000"/>
                </a:solidFill>
                <a:latin typeface="Times New Roman"/>
                <a:ea typeface="微软雅黑" panose="020B0503020204020204" pitchFamily="34" charset="-122"/>
              </a:rPr>
              <a:t>IJCAI</a:t>
            </a:r>
            <a:r>
              <a:rPr lang="zh-CN" altLang="en-US" sz="1802" dirty="0">
                <a:solidFill>
                  <a:srgbClr val="000000"/>
                </a:solidFill>
                <a:latin typeface="微软雅黑"/>
                <a:ea typeface="微软雅黑" panose="020B0503020204020204" pitchFamily="34" charset="-122"/>
              </a:rPr>
              <a:t>终身成就奖。人工智能之父。他提出了“人工智能”</a:t>
            </a:r>
          </a:p>
          <a:p>
            <a:pPr lvl="0" defTabSz="914400">
              <a:lnSpc>
                <a:spcPts val="2161"/>
              </a:lnSpc>
              <a:tabLst>
                <a:tab pos="63500" algn="l"/>
              </a:tabLst>
              <a:defRPr/>
            </a:pPr>
            <a:r>
              <a:rPr lang="zh-CN" altLang="en-US" dirty="0">
                <a:solidFill>
                  <a:srgbClr val="000000"/>
                </a:solidFill>
                <a:latin typeface="微软雅黑"/>
                <a:ea typeface="微软雅黑" panose="020B0503020204020204" pitchFamily="34" charset="-122"/>
              </a:rPr>
              <a:t>的概念，设计出函数型程序设计语言</a:t>
            </a:r>
            <a:r>
              <a:rPr lang="en-US" altLang="zh-CN" dirty="0">
                <a:solidFill>
                  <a:srgbClr val="000000"/>
                </a:solidFill>
                <a:latin typeface="Times New Roman"/>
                <a:ea typeface="微软雅黑" panose="020B0503020204020204" pitchFamily="34" charset="-122"/>
              </a:rPr>
              <a:t>Lisp</a:t>
            </a:r>
            <a:r>
              <a:rPr lang="zh-CN" altLang="en-US" dirty="0">
                <a:solidFill>
                  <a:srgbClr val="000000"/>
                </a:solidFill>
                <a:latin typeface="微软雅黑"/>
                <a:ea typeface="微软雅黑" panose="020B0503020204020204" pitchFamily="34" charset="-122"/>
              </a:rPr>
              <a:t>，发展了递归的概念，提出常识推理和情境</a:t>
            </a:r>
          </a:p>
          <a:p>
            <a:pPr lvl="0" defTabSz="914400">
              <a:lnSpc>
                <a:spcPts val="2160"/>
              </a:lnSpc>
              <a:tabLst>
                <a:tab pos="63500" algn="l"/>
              </a:tabLst>
              <a:defRPr/>
            </a:pPr>
            <a:r>
              <a:rPr lang="zh-CN" altLang="en-US" dirty="0">
                <a:solidFill>
                  <a:srgbClr val="000000"/>
                </a:solidFill>
                <a:latin typeface="微软雅黑"/>
                <a:ea typeface="微软雅黑" panose="020B0503020204020204" pitchFamily="34" charset="-122"/>
              </a:rPr>
              <a:t>演算。出生于共产党家庭，从小阅读</a:t>
            </a:r>
            <a:r>
              <a:rPr lang="en-US" altLang="zh-CN" dirty="0">
                <a:solidFill>
                  <a:srgbClr val="000000"/>
                </a:solidFill>
                <a:latin typeface="微软雅黑"/>
                <a:ea typeface="微软雅黑" panose="020B0503020204020204" pitchFamily="34" charset="-122"/>
              </a:rPr>
              <a:t>《</a:t>
            </a:r>
            <a:r>
              <a:rPr lang="en-US" altLang="zh-CN" dirty="0">
                <a:solidFill>
                  <a:srgbClr val="000000"/>
                </a:solidFill>
                <a:latin typeface="Times New Roman"/>
                <a:ea typeface="微软雅黑" panose="020B0503020204020204" pitchFamily="34" charset="-122"/>
              </a:rPr>
              <a:t>10</a:t>
            </a:r>
            <a:r>
              <a:rPr lang="zh-CN" altLang="en-US" dirty="0">
                <a:solidFill>
                  <a:srgbClr val="000000"/>
                </a:solidFill>
                <a:latin typeface="微软雅黑"/>
                <a:ea typeface="微软雅黑" panose="020B0503020204020204" pitchFamily="34" charset="-122"/>
              </a:rPr>
              <a:t>万个为什么</a:t>
            </a:r>
            <a:r>
              <a:rPr lang="en-US" altLang="zh-CN" dirty="0">
                <a:solidFill>
                  <a:srgbClr val="000000"/>
                </a:solidFill>
                <a:latin typeface="微软雅黑"/>
                <a:ea typeface="微软雅黑" panose="020B0503020204020204" pitchFamily="34" charset="-122"/>
              </a:rPr>
              <a:t>》</a:t>
            </a:r>
            <a:r>
              <a:rPr lang="zh-CN" altLang="en-US" dirty="0">
                <a:solidFill>
                  <a:srgbClr val="000000"/>
                </a:solidFill>
                <a:latin typeface="微软雅黑"/>
                <a:ea typeface="微软雅黑" panose="020B0503020204020204" pitchFamily="34" charset="-122"/>
              </a:rPr>
              <a:t>，中学时自修</a:t>
            </a:r>
            <a:r>
              <a:rPr lang="en-US" altLang="zh-CN" dirty="0" err="1">
                <a:solidFill>
                  <a:srgbClr val="000000"/>
                </a:solidFill>
                <a:latin typeface="Times New Roman"/>
                <a:ea typeface="微软雅黑" panose="020B0503020204020204" pitchFamily="34" charset="-122"/>
              </a:rPr>
              <a:t>CalTech</a:t>
            </a:r>
            <a:r>
              <a:rPr lang="zh-CN" altLang="en-US" dirty="0">
                <a:solidFill>
                  <a:srgbClr val="000000"/>
                </a:solidFill>
                <a:latin typeface="微软雅黑"/>
                <a:ea typeface="微软雅黑" panose="020B0503020204020204" pitchFamily="34" charset="-122"/>
              </a:rPr>
              <a:t>的数学</a:t>
            </a:r>
          </a:p>
          <a:p>
            <a:pPr lvl="0" defTabSz="914400">
              <a:lnSpc>
                <a:spcPts val="2160"/>
              </a:lnSpc>
              <a:tabLst>
                <a:tab pos="63500" algn="l"/>
              </a:tabLst>
              <a:defRPr/>
            </a:pPr>
            <a:r>
              <a:rPr lang="zh-CN" altLang="en-US" dirty="0">
                <a:solidFill>
                  <a:srgbClr val="000000"/>
                </a:solidFill>
                <a:latin typeface="微软雅黑"/>
                <a:ea typeface="微软雅黑" panose="020B0503020204020204" pitchFamily="34" charset="-122"/>
              </a:rPr>
              <a:t>课程，</a:t>
            </a:r>
            <a:r>
              <a:rPr lang="en-US" altLang="zh-CN" dirty="0">
                <a:solidFill>
                  <a:srgbClr val="000000"/>
                </a:solidFill>
                <a:latin typeface="Times New Roman"/>
                <a:ea typeface="微软雅黑" panose="020B0503020204020204" pitchFamily="34" charset="-122"/>
              </a:rPr>
              <a:t>17</a:t>
            </a:r>
            <a:r>
              <a:rPr lang="zh-CN" altLang="en-US" dirty="0">
                <a:solidFill>
                  <a:srgbClr val="000000"/>
                </a:solidFill>
                <a:latin typeface="微软雅黑"/>
                <a:ea typeface="微软雅黑" panose="020B0503020204020204" pitchFamily="34" charset="-122"/>
              </a:rPr>
              <a:t>岁进入</a:t>
            </a:r>
            <a:r>
              <a:rPr lang="en-US" altLang="zh-CN" dirty="0" err="1">
                <a:solidFill>
                  <a:srgbClr val="000000"/>
                </a:solidFill>
                <a:latin typeface="Times New Roman"/>
                <a:ea typeface="微软雅黑" panose="020B0503020204020204" pitchFamily="34" charset="-122"/>
              </a:rPr>
              <a:t>CalTech</a:t>
            </a:r>
            <a:r>
              <a:rPr lang="zh-CN" altLang="en-US" dirty="0">
                <a:solidFill>
                  <a:srgbClr val="000000"/>
                </a:solidFill>
                <a:latin typeface="微软雅黑"/>
                <a:ea typeface="微软雅黑" panose="020B0503020204020204" pitchFamily="34" charset="-122"/>
              </a:rPr>
              <a:t>时免修两年数学，</a:t>
            </a:r>
            <a:r>
              <a:rPr lang="en-US" altLang="zh-CN" dirty="0">
                <a:solidFill>
                  <a:srgbClr val="000000"/>
                </a:solidFill>
                <a:latin typeface="Times New Roman"/>
                <a:ea typeface="微软雅黑" panose="020B0503020204020204" pitchFamily="34" charset="-122"/>
              </a:rPr>
              <a:t>22</a:t>
            </a:r>
            <a:r>
              <a:rPr lang="zh-CN" altLang="en-US" dirty="0">
                <a:solidFill>
                  <a:srgbClr val="000000"/>
                </a:solidFill>
                <a:latin typeface="微软雅黑"/>
                <a:ea typeface="微软雅黑" panose="020B0503020204020204" pitchFamily="34" charset="-122"/>
              </a:rPr>
              <a:t>岁在</a:t>
            </a:r>
            <a:r>
              <a:rPr lang="en-US" altLang="zh-CN" dirty="0">
                <a:solidFill>
                  <a:srgbClr val="000000"/>
                </a:solidFill>
                <a:latin typeface="Times New Roman"/>
                <a:ea typeface="微软雅黑" panose="020B0503020204020204" pitchFamily="34" charset="-122"/>
              </a:rPr>
              <a:t>Princeton</a:t>
            </a:r>
            <a:r>
              <a:rPr lang="zh-CN" altLang="en-US" dirty="0">
                <a:solidFill>
                  <a:srgbClr val="000000"/>
                </a:solidFill>
                <a:latin typeface="微软雅黑"/>
                <a:ea typeface="微软雅黑" panose="020B0503020204020204" pitchFamily="34" charset="-122"/>
              </a:rPr>
              <a:t>获博士学位，</a:t>
            </a:r>
            <a:r>
              <a:rPr lang="en-US" altLang="zh-CN" dirty="0">
                <a:solidFill>
                  <a:srgbClr val="000000"/>
                </a:solidFill>
                <a:latin typeface="Times New Roman"/>
                <a:ea typeface="微软雅黑" panose="020B0503020204020204" pitchFamily="34" charset="-122"/>
              </a:rPr>
              <a:t>37</a:t>
            </a:r>
            <a:r>
              <a:rPr lang="zh-CN" altLang="en-US" dirty="0">
                <a:solidFill>
                  <a:srgbClr val="000000"/>
                </a:solidFill>
                <a:latin typeface="微软雅黑"/>
                <a:ea typeface="微软雅黑" panose="020B0503020204020204" pitchFamily="34" charset="-122"/>
              </a:rPr>
              <a:t>岁担任</a:t>
            </a:r>
          </a:p>
          <a:p>
            <a:pPr lvl="0" defTabSz="914400">
              <a:lnSpc>
                <a:spcPts val="2160"/>
              </a:lnSpc>
              <a:tabLst>
                <a:tab pos="63500" algn="l"/>
              </a:tabLst>
              <a:defRPr/>
            </a:pPr>
            <a:r>
              <a:rPr lang="en-US" altLang="zh-CN" dirty="0">
                <a:solidFill>
                  <a:srgbClr val="000000"/>
                </a:solidFill>
                <a:latin typeface="Times New Roman"/>
                <a:ea typeface="微软雅黑" panose="020B0503020204020204" pitchFamily="34" charset="-122"/>
              </a:rPr>
              <a:t>Stanford</a:t>
            </a:r>
            <a:r>
              <a:rPr lang="zh-CN" altLang="en-US" dirty="0">
                <a:solidFill>
                  <a:srgbClr val="000000"/>
                </a:solidFill>
                <a:latin typeface="微软雅黑"/>
                <a:ea typeface="微软雅黑" panose="020B0503020204020204" pitchFamily="34" charset="-122"/>
              </a:rPr>
              <a:t>大学</a:t>
            </a:r>
            <a:r>
              <a:rPr lang="en-US" altLang="zh-CN" dirty="0">
                <a:solidFill>
                  <a:srgbClr val="000000"/>
                </a:solidFill>
                <a:latin typeface="Times New Roman"/>
                <a:ea typeface="微软雅黑" panose="020B0503020204020204" pitchFamily="34" charset="-122"/>
              </a:rPr>
              <a:t>AI</a:t>
            </a:r>
            <a:r>
              <a:rPr lang="zh-CN" altLang="en-US" dirty="0">
                <a:solidFill>
                  <a:srgbClr val="000000"/>
                </a:solidFill>
                <a:latin typeface="微软雅黑"/>
                <a:ea typeface="微软雅黑" panose="020B0503020204020204" pitchFamily="34" charset="-122"/>
              </a:rPr>
              <a:t>实验室主任。</a:t>
            </a:r>
          </a:p>
        </p:txBody>
      </p:sp>
      <p:pic>
        <p:nvPicPr>
          <p:cNvPr id="11" name="图片 10">
            <a:extLst>
              <a:ext uri="{FF2B5EF4-FFF2-40B4-BE49-F238E27FC236}">
                <a16:creationId xmlns="" xmlns:a16="http://schemas.microsoft.com/office/drawing/2014/main" id="{639C1BAB-E48B-4418-9239-11AE3AA7EBF8}"/>
              </a:ext>
            </a:extLst>
          </p:cNvPr>
          <p:cNvPicPr>
            <a:picLocks noChangeAspect="1"/>
          </p:cNvPicPr>
          <p:nvPr/>
        </p:nvPicPr>
        <p:blipFill rotWithShape="1">
          <a:blip r:embed="rId2"/>
          <a:srcRect b="27014"/>
          <a:stretch/>
        </p:blipFill>
        <p:spPr>
          <a:xfrm>
            <a:off x="7829617" y="761121"/>
            <a:ext cx="1430070" cy="19414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爆炸形: 8 pt  11">
            <a:extLst>
              <a:ext uri="{FF2B5EF4-FFF2-40B4-BE49-F238E27FC236}">
                <a16:creationId xmlns="" xmlns:a16="http://schemas.microsoft.com/office/drawing/2014/main" id="{CA46DDF0-88CE-4048-8936-AF30C22ADBDC}"/>
              </a:ext>
            </a:extLst>
          </p:cNvPr>
          <p:cNvSpPr/>
          <p:nvPr/>
        </p:nvSpPr>
        <p:spPr>
          <a:xfrm>
            <a:off x="5717632" y="1541791"/>
            <a:ext cx="1847272" cy="1896952"/>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i="1" u="sng" dirty="0">
                <a:ea typeface="微软雅黑" panose="020B0503020204020204" pitchFamily="34" charset="-122"/>
              </a:rPr>
              <a:t>创新力</a:t>
            </a:r>
            <a:endParaRPr lang="zh-CN" altLang="en-US" b="1" i="1" u="sng" dirty="0">
              <a:ea typeface="微软雅黑" panose="020B0503020204020204" pitchFamily="34" charset="-122"/>
            </a:endParaRPr>
          </a:p>
        </p:txBody>
      </p:sp>
      <p:pic>
        <p:nvPicPr>
          <p:cNvPr id="13" name="图形 12">
            <a:extLst>
              <a:ext uri="{FF2B5EF4-FFF2-40B4-BE49-F238E27FC236}">
                <a16:creationId xmlns="" xmlns:a16="http://schemas.microsoft.com/office/drawing/2014/main" id="{2FCE9D69-54D5-4B34-9218-4E5DB2F5560D}"/>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583571" y="5654604"/>
            <a:ext cx="952500" cy="952500"/>
          </a:xfrm>
          <a:prstGeom prst="rect">
            <a:avLst/>
          </a:prstGeom>
        </p:spPr>
      </p:pic>
    </p:spTree>
    <p:extLst>
      <p:ext uri="{BB962C8B-B14F-4D97-AF65-F5344CB8AC3E}">
        <p14:creationId xmlns:p14="http://schemas.microsoft.com/office/powerpoint/2010/main" val="20984816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3DA6DAD-2141-4029-B8D3-ED9E4AA7D1DB}"/>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第一个机器学习项目</a:t>
            </a:r>
          </a:p>
        </p:txBody>
      </p:sp>
      <p:sp>
        <p:nvSpPr>
          <p:cNvPr id="3" name="内容占位符 2">
            <a:extLst>
              <a:ext uri="{FF2B5EF4-FFF2-40B4-BE49-F238E27FC236}">
                <a16:creationId xmlns="" xmlns:a16="http://schemas.microsoft.com/office/drawing/2014/main" id="{00F5F01E-393C-4532-B21B-DC64F687CFD6}"/>
              </a:ext>
            </a:extLst>
          </p:cNvPr>
          <p:cNvSpPr>
            <a:spLocks noGrp="1"/>
          </p:cNvSpPr>
          <p:nvPr>
            <p:ph idx="1"/>
          </p:nvPr>
        </p:nvSpPr>
        <p:spPr>
          <a:xfrm>
            <a:off x="851963" y="1910676"/>
            <a:ext cx="7809668" cy="4164923"/>
          </a:xfrm>
        </p:spPr>
        <p:txBody>
          <a:bodyPr/>
          <a:lstStyle/>
          <a:p>
            <a:r>
              <a:rPr lang="en-US" altLang="zh-CN" b="1" dirty="0" err="1"/>
              <a:t>kNN</a:t>
            </a:r>
            <a:r>
              <a:rPr lang="zh-CN" altLang="en-US" b="1" dirty="0"/>
              <a:t>手写数字识别</a:t>
            </a:r>
          </a:p>
        </p:txBody>
      </p:sp>
      <p:sp>
        <p:nvSpPr>
          <p:cNvPr id="4" name="灯片编号占位符 3">
            <a:extLst>
              <a:ext uri="{FF2B5EF4-FFF2-40B4-BE49-F238E27FC236}">
                <a16:creationId xmlns="" xmlns:a16="http://schemas.microsoft.com/office/drawing/2014/main" id="{F3374241-1F66-4680-8E1D-C9C0A34604B1}"/>
              </a:ext>
            </a:extLst>
          </p:cNvPr>
          <p:cNvSpPr>
            <a:spLocks noGrp="1"/>
          </p:cNvSpPr>
          <p:nvPr>
            <p:ph type="sldNum" sz="quarter" idx="12"/>
          </p:nvPr>
        </p:nvSpPr>
        <p:spPr/>
        <p:txBody>
          <a:bodyPr/>
          <a:lstStyle/>
          <a:p>
            <a:fld id="{5F8E3D9E-0B09-9345-B286-EB2EB76A2E3E}" type="slidenum">
              <a:rPr kumimoji="1" lang="zh-CN" altLang="en-US" smtClean="0"/>
              <a:pPr/>
              <a:t>80</a:t>
            </a:fld>
            <a:endParaRPr kumimoji="1" lang="zh-CN" altLang="en-US"/>
          </a:p>
        </p:txBody>
      </p:sp>
      <p:grpSp>
        <p:nvGrpSpPr>
          <p:cNvPr id="15" name="组合 14">
            <a:extLst>
              <a:ext uri="{FF2B5EF4-FFF2-40B4-BE49-F238E27FC236}">
                <a16:creationId xmlns="" xmlns:a16="http://schemas.microsoft.com/office/drawing/2014/main" id="{DF0A2F8F-F6AB-4A00-9DA2-7C7461943140}"/>
              </a:ext>
            </a:extLst>
          </p:cNvPr>
          <p:cNvGrpSpPr/>
          <p:nvPr/>
        </p:nvGrpSpPr>
        <p:grpSpPr>
          <a:xfrm>
            <a:off x="870855" y="2338459"/>
            <a:ext cx="4400528" cy="3132555"/>
            <a:chOff x="870855" y="2367537"/>
            <a:chExt cx="4400528" cy="3132555"/>
          </a:xfrm>
        </p:grpSpPr>
        <p:pic>
          <p:nvPicPr>
            <p:cNvPr id="5" name="图片 4">
              <a:extLst>
                <a:ext uri="{FF2B5EF4-FFF2-40B4-BE49-F238E27FC236}">
                  <a16:creationId xmlns="" xmlns:a16="http://schemas.microsoft.com/office/drawing/2014/main" id="{24F2D4A2-6A82-4F46-9D8B-48F50FEB7926}"/>
                </a:ext>
              </a:extLst>
            </p:cNvPr>
            <p:cNvPicPr>
              <a:picLocks/>
            </p:cNvPicPr>
            <p:nvPr/>
          </p:nvPicPr>
          <p:blipFill>
            <a:blip r:embed="rId3"/>
            <a:stretch>
              <a:fillRect/>
            </a:stretch>
          </p:blipFill>
          <p:spPr>
            <a:xfrm>
              <a:off x="870855" y="2367537"/>
              <a:ext cx="799200" cy="1537200"/>
            </a:xfrm>
            <a:prstGeom prst="rect">
              <a:avLst/>
            </a:prstGeom>
          </p:spPr>
        </p:pic>
        <p:pic>
          <p:nvPicPr>
            <p:cNvPr id="6" name="图片 5">
              <a:extLst>
                <a:ext uri="{FF2B5EF4-FFF2-40B4-BE49-F238E27FC236}">
                  <a16:creationId xmlns="" xmlns:a16="http://schemas.microsoft.com/office/drawing/2014/main" id="{A6464589-E06B-4815-B8E4-DDAB28C180E0}"/>
                </a:ext>
              </a:extLst>
            </p:cNvPr>
            <p:cNvPicPr>
              <a:picLocks/>
            </p:cNvPicPr>
            <p:nvPr/>
          </p:nvPicPr>
          <p:blipFill>
            <a:blip r:embed="rId4"/>
            <a:stretch>
              <a:fillRect/>
            </a:stretch>
          </p:blipFill>
          <p:spPr>
            <a:xfrm>
              <a:off x="1771187" y="2367537"/>
              <a:ext cx="799200" cy="1537200"/>
            </a:xfrm>
            <a:prstGeom prst="rect">
              <a:avLst/>
            </a:prstGeom>
          </p:spPr>
        </p:pic>
        <p:pic>
          <p:nvPicPr>
            <p:cNvPr id="7" name="图片 6">
              <a:extLst>
                <a:ext uri="{FF2B5EF4-FFF2-40B4-BE49-F238E27FC236}">
                  <a16:creationId xmlns="" xmlns:a16="http://schemas.microsoft.com/office/drawing/2014/main" id="{E8D56E04-24C4-4EEC-AA95-26737865D99F}"/>
                </a:ext>
              </a:extLst>
            </p:cNvPr>
            <p:cNvPicPr>
              <a:picLocks/>
            </p:cNvPicPr>
            <p:nvPr/>
          </p:nvPicPr>
          <p:blipFill>
            <a:blip r:embed="rId5"/>
            <a:stretch>
              <a:fillRect/>
            </a:stretch>
          </p:blipFill>
          <p:spPr>
            <a:xfrm>
              <a:off x="2671519" y="2367537"/>
              <a:ext cx="799200" cy="1537200"/>
            </a:xfrm>
            <a:prstGeom prst="rect">
              <a:avLst/>
            </a:prstGeom>
          </p:spPr>
        </p:pic>
        <p:pic>
          <p:nvPicPr>
            <p:cNvPr id="8" name="图片 7">
              <a:extLst>
                <a:ext uri="{FF2B5EF4-FFF2-40B4-BE49-F238E27FC236}">
                  <a16:creationId xmlns="" xmlns:a16="http://schemas.microsoft.com/office/drawing/2014/main" id="{04D250E6-4A8B-427E-9BD2-8B31B0D40003}"/>
                </a:ext>
              </a:extLst>
            </p:cNvPr>
            <p:cNvPicPr>
              <a:picLocks/>
            </p:cNvPicPr>
            <p:nvPr/>
          </p:nvPicPr>
          <p:blipFill>
            <a:blip r:embed="rId6"/>
            <a:stretch>
              <a:fillRect/>
            </a:stretch>
          </p:blipFill>
          <p:spPr>
            <a:xfrm>
              <a:off x="3571851" y="2367537"/>
              <a:ext cx="799200" cy="1537200"/>
            </a:xfrm>
            <a:prstGeom prst="rect">
              <a:avLst/>
            </a:prstGeom>
          </p:spPr>
        </p:pic>
        <p:pic>
          <p:nvPicPr>
            <p:cNvPr id="9" name="图片 8">
              <a:extLst>
                <a:ext uri="{FF2B5EF4-FFF2-40B4-BE49-F238E27FC236}">
                  <a16:creationId xmlns="" xmlns:a16="http://schemas.microsoft.com/office/drawing/2014/main" id="{538A0AFC-F436-4B02-A14B-5D0D15C48B75}"/>
                </a:ext>
              </a:extLst>
            </p:cNvPr>
            <p:cNvPicPr>
              <a:picLocks/>
            </p:cNvPicPr>
            <p:nvPr/>
          </p:nvPicPr>
          <p:blipFill>
            <a:blip r:embed="rId7"/>
            <a:stretch>
              <a:fillRect/>
            </a:stretch>
          </p:blipFill>
          <p:spPr>
            <a:xfrm>
              <a:off x="4472183" y="2367537"/>
              <a:ext cx="799200" cy="1537200"/>
            </a:xfrm>
            <a:prstGeom prst="rect">
              <a:avLst/>
            </a:prstGeom>
          </p:spPr>
        </p:pic>
        <p:pic>
          <p:nvPicPr>
            <p:cNvPr id="10" name="图片 9">
              <a:extLst>
                <a:ext uri="{FF2B5EF4-FFF2-40B4-BE49-F238E27FC236}">
                  <a16:creationId xmlns="" xmlns:a16="http://schemas.microsoft.com/office/drawing/2014/main" id="{7736FFE8-2D7E-4345-956E-9E1DFD5A23C2}"/>
                </a:ext>
              </a:extLst>
            </p:cNvPr>
            <p:cNvPicPr>
              <a:picLocks/>
            </p:cNvPicPr>
            <p:nvPr/>
          </p:nvPicPr>
          <p:blipFill>
            <a:blip r:embed="rId8"/>
            <a:stretch>
              <a:fillRect/>
            </a:stretch>
          </p:blipFill>
          <p:spPr>
            <a:xfrm>
              <a:off x="870855" y="3962892"/>
              <a:ext cx="799200" cy="1537200"/>
            </a:xfrm>
            <a:prstGeom prst="rect">
              <a:avLst/>
            </a:prstGeom>
          </p:spPr>
        </p:pic>
        <p:pic>
          <p:nvPicPr>
            <p:cNvPr id="11" name="图片 10">
              <a:extLst>
                <a:ext uri="{FF2B5EF4-FFF2-40B4-BE49-F238E27FC236}">
                  <a16:creationId xmlns="" xmlns:a16="http://schemas.microsoft.com/office/drawing/2014/main" id="{A83D42DB-D32F-4D90-B207-6369969BCC1D}"/>
                </a:ext>
              </a:extLst>
            </p:cNvPr>
            <p:cNvPicPr>
              <a:picLocks/>
            </p:cNvPicPr>
            <p:nvPr/>
          </p:nvPicPr>
          <p:blipFill>
            <a:blip r:embed="rId9"/>
            <a:stretch>
              <a:fillRect/>
            </a:stretch>
          </p:blipFill>
          <p:spPr>
            <a:xfrm>
              <a:off x="1771187" y="3962892"/>
              <a:ext cx="799200" cy="1537200"/>
            </a:xfrm>
            <a:prstGeom prst="rect">
              <a:avLst/>
            </a:prstGeom>
          </p:spPr>
        </p:pic>
        <p:pic>
          <p:nvPicPr>
            <p:cNvPr id="12" name="图片 11">
              <a:extLst>
                <a:ext uri="{FF2B5EF4-FFF2-40B4-BE49-F238E27FC236}">
                  <a16:creationId xmlns="" xmlns:a16="http://schemas.microsoft.com/office/drawing/2014/main" id="{B35D783F-782F-480B-8DB9-5C31DCDC320F}"/>
                </a:ext>
              </a:extLst>
            </p:cNvPr>
            <p:cNvPicPr>
              <a:picLocks/>
            </p:cNvPicPr>
            <p:nvPr/>
          </p:nvPicPr>
          <p:blipFill>
            <a:blip r:embed="rId10"/>
            <a:stretch>
              <a:fillRect/>
            </a:stretch>
          </p:blipFill>
          <p:spPr>
            <a:xfrm>
              <a:off x="2671519" y="3962892"/>
              <a:ext cx="799200" cy="1537200"/>
            </a:xfrm>
            <a:prstGeom prst="rect">
              <a:avLst/>
            </a:prstGeom>
          </p:spPr>
        </p:pic>
        <p:pic>
          <p:nvPicPr>
            <p:cNvPr id="13" name="图片 12">
              <a:extLst>
                <a:ext uri="{FF2B5EF4-FFF2-40B4-BE49-F238E27FC236}">
                  <a16:creationId xmlns="" xmlns:a16="http://schemas.microsoft.com/office/drawing/2014/main" id="{DBFCEF7C-2513-426D-9CE4-1C350F147FFE}"/>
                </a:ext>
              </a:extLst>
            </p:cNvPr>
            <p:cNvPicPr>
              <a:picLocks/>
            </p:cNvPicPr>
            <p:nvPr/>
          </p:nvPicPr>
          <p:blipFill>
            <a:blip r:embed="rId11"/>
            <a:stretch>
              <a:fillRect/>
            </a:stretch>
          </p:blipFill>
          <p:spPr>
            <a:xfrm>
              <a:off x="3571851" y="3962892"/>
              <a:ext cx="799200" cy="1537200"/>
            </a:xfrm>
            <a:prstGeom prst="rect">
              <a:avLst/>
            </a:prstGeom>
          </p:spPr>
        </p:pic>
        <p:pic>
          <p:nvPicPr>
            <p:cNvPr id="14" name="图片 13">
              <a:extLst>
                <a:ext uri="{FF2B5EF4-FFF2-40B4-BE49-F238E27FC236}">
                  <a16:creationId xmlns="" xmlns:a16="http://schemas.microsoft.com/office/drawing/2014/main" id="{2FA517CA-1C70-4C22-B18B-D056575A2FD7}"/>
                </a:ext>
              </a:extLst>
            </p:cNvPr>
            <p:cNvPicPr>
              <a:picLocks/>
            </p:cNvPicPr>
            <p:nvPr/>
          </p:nvPicPr>
          <p:blipFill>
            <a:blip r:embed="rId12"/>
            <a:stretch>
              <a:fillRect/>
            </a:stretch>
          </p:blipFill>
          <p:spPr>
            <a:xfrm>
              <a:off x="4472183" y="3962892"/>
              <a:ext cx="799200" cy="1537200"/>
            </a:xfrm>
            <a:prstGeom prst="rect">
              <a:avLst/>
            </a:prstGeom>
          </p:spPr>
        </p:pic>
      </p:grpSp>
      <mc:AlternateContent xmlns:mc="http://schemas.openxmlformats.org/markup-compatibility/2006" xmlns:a14="http://schemas.microsoft.com/office/drawing/2010/main">
        <mc:Choice Requires="a14">
          <p:sp>
            <p:nvSpPr>
              <p:cNvPr id="16" name="文本框 15">
                <a:extLst>
                  <a:ext uri="{FF2B5EF4-FFF2-40B4-BE49-F238E27FC236}">
                    <a16:creationId xmlns="" xmlns:a16="http://schemas.microsoft.com/office/drawing/2014/main" id="{96F2DB46-A950-42B8-8764-B2B6EAB7DD37}"/>
                  </a:ext>
                </a:extLst>
              </p:cNvPr>
              <p:cNvSpPr txBox="1"/>
              <p:nvPr/>
            </p:nvSpPr>
            <p:spPr>
              <a:xfrm>
                <a:off x="5657252" y="2623248"/>
                <a:ext cx="3601242" cy="646331"/>
              </a:xfrm>
              <a:prstGeom prst="rect">
                <a:avLst/>
              </a:prstGeom>
              <a:noFill/>
            </p:spPr>
            <p:txBody>
              <a:bodyPr wrap="none" rtlCol="0">
                <a:spAutoFit/>
              </a:bodyPr>
              <a:lstStyle/>
              <a:p>
                <a:r>
                  <a:rPr lang="zh-CN" altLang="en-US" dirty="0"/>
                  <a:t>训练数据：</a:t>
                </a:r>
                <a:r>
                  <a:rPr lang="en-US" altLang="zh-CN" dirty="0"/>
                  <a:t>32</a:t>
                </a:r>
                <a14:m>
                  <m:oMath xmlns:m="http://schemas.openxmlformats.org/officeDocument/2006/math">
                    <m:r>
                      <a:rPr lang="en-US" altLang="zh-CN" b="0" i="1" smtClean="0">
                        <a:latin typeface="Cambria Math" panose="02040503050406030204" pitchFamily="18" charset="0"/>
                      </a:rPr>
                      <m:t>×</m:t>
                    </m:r>
                  </m:oMath>
                </a14:m>
                <a:r>
                  <a:rPr lang="en-US" altLang="zh-CN" dirty="0"/>
                  <a:t>32</a:t>
                </a:r>
                <a:r>
                  <a:rPr lang="zh-CN" altLang="en-US" dirty="0"/>
                  <a:t>，数字</a:t>
                </a:r>
                <a:r>
                  <a:rPr lang="en-US" altLang="zh-CN" dirty="0"/>
                  <a:t>_</a:t>
                </a:r>
                <a:r>
                  <a:rPr lang="zh-CN" altLang="en-US" dirty="0"/>
                  <a:t>序号</a:t>
                </a:r>
                <a:r>
                  <a:rPr lang="en-US" altLang="zh-CN" dirty="0"/>
                  <a:t>.txt</a:t>
                </a:r>
              </a:p>
              <a:p>
                <a:r>
                  <a:rPr lang="zh-CN" altLang="en-US" dirty="0"/>
                  <a:t>测试数据：</a:t>
                </a:r>
                <a:r>
                  <a:rPr lang="en-US" altLang="zh-CN" dirty="0"/>
                  <a:t>32</a:t>
                </a:r>
                <a14:m>
                  <m:oMath xmlns:m="http://schemas.openxmlformats.org/officeDocument/2006/math">
                    <m:r>
                      <a:rPr lang="en-US" altLang="zh-CN" i="1">
                        <a:latin typeface="Cambria Math" panose="02040503050406030204" pitchFamily="18" charset="0"/>
                      </a:rPr>
                      <m:t>×</m:t>
                    </m:r>
                  </m:oMath>
                </a14:m>
                <a:r>
                  <a:rPr lang="en-US" altLang="zh-CN" dirty="0"/>
                  <a:t>32</a:t>
                </a:r>
                <a:r>
                  <a:rPr lang="zh-CN" altLang="en-US" dirty="0"/>
                  <a:t>，数字</a:t>
                </a:r>
                <a:r>
                  <a:rPr lang="en-US" altLang="zh-CN" dirty="0"/>
                  <a:t>_</a:t>
                </a:r>
                <a:r>
                  <a:rPr lang="zh-CN" altLang="en-US" dirty="0"/>
                  <a:t>序号</a:t>
                </a:r>
                <a:r>
                  <a:rPr lang="en-US" altLang="zh-CN" dirty="0"/>
                  <a:t>.txt</a:t>
                </a:r>
                <a:endParaRPr lang="zh-CN" altLang="en-US" dirty="0"/>
              </a:p>
            </p:txBody>
          </p:sp>
        </mc:Choice>
        <mc:Fallback xmlns="">
          <p:sp>
            <p:nvSpPr>
              <p:cNvPr id="16" name="文本框 15">
                <a:extLst>
                  <a:ext uri="{FF2B5EF4-FFF2-40B4-BE49-F238E27FC236}">
                    <a16:creationId xmlns:a16="http://schemas.microsoft.com/office/drawing/2014/main" id="{96F2DB46-A950-42B8-8764-B2B6EAB7DD37}"/>
                  </a:ext>
                </a:extLst>
              </p:cNvPr>
              <p:cNvSpPr txBox="1">
                <a:spLocks noRot="1" noChangeAspect="1" noMove="1" noResize="1" noEditPoints="1" noAdjustHandles="1" noChangeArrowheads="1" noChangeShapeType="1" noTextEdit="1"/>
              </p:cNvSpPr>
              <p:nvPr/>
            </p:nvSpPr>
            <p:spPr>
              <a:xfrm>
                <a:off x="5657252" y="2623248"/>
                <a:ext cx="3601242" cy="646331"/>
              </a:xfrm>
              <a:prstGeom prst="rect">
                <a:avLst/>
              </a:prstGeom>
              <a:blipFill>
                <a:blip r:embed="rId13"/>
                <a:stretch>
                  <a:fillRect l="-1354" t="-7547" b="-15094"/>
                </a:stretch>
              </a:blipFill>
            </p:spPr>
            <p:txBody>
              <a:bodyPr/>
              <a:lstStyle/>
              <a:p>
                <a:r>
                  <a:rPr lang="zh-CN" altLang="en-US">
                    <a:noFill/>
                  </a:rPr>
                  <a:t> </a:t>
                </a:r>
              </a:p>
            </p:txBody>
          </p:sp>
        </mc:Fallback>
      </mc:AlternateContent>
      <p:pic>
        <p:nvPicPr>
          <p:cNvPr id="18" name="图片 17">
            <a:extLst>
              <a:ext uri="{FF2B5EF4-FFF2-40B4-BE49-F238E27FC236}">
                <a16:creationId xmlns="" xmlns:a16="http://schemas.microsoft.com/office/drawing/2014/main" id="{280D960C-E192-4147-9318-57375E29C838}"/>
              </a:ext>
            </a:extLst>
          </p:cNvPr>
          <p:cNvPicPr>
            <a:picLocks noChangeAspect="1"/>
          </p:cNvPicPr>
          <p:nvPr/>
        </p:nvPicPr>
        <p:blipFill rotWithShape="1">
          <a:blip r:embed="rId14"/>
          <a:srcRect r="70998" b="66002"/>
          <a:stretch/>
        </p:blipFill>
        <p:spPr>
          <a:xfrm>
            <a:off x="5597931" y="4094336"/>
            <a:ext cx="3868332" cy="2412947"/>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 xmlns:a16="http://schemas.microsoft.com/office/drawing/2014/main" id="{ABF1ABB0-1B9D-4793-AFE7-1162C312E241}"/>
                  </a:ext>
                </a:extLst>
              </p:cNvPr>
              <p:cNvSpPr txBox="1"/>
              <p:nvPr/>
            </p:nvSpPr>
            <p:spPr>
              <a:xfrm>
                <a:off x="6215605" y="3549650"/>
                <a:ext cx="2089033" cy="369332"/>
              </a:xfrm>
              <a:prstGeom prst="rect">
                <a:avLst/>
              </a:prstGeom>
              <a:noFill/>
            </p:spPr>
            <p:txBody>
              <a:bodyPr wrap="none" rtlCol="0">
                <a:spAutoFit/>
              </a:bodyPr>
              <a:lstStyle/>
              <a:p>
                <a:r>
                  <a:rPr lang="zh-CN" altLang="en-US" dirty="0"/>
                  <a:t>每个样本：</a:t>
                </a:r>
                <a:r>
                  <a:rPr lang="en-US" altLang="zh-CN" dirty="0"/>
                  <a:t>1024</a:t>
                </a:r>
                <a14:m>
                  <m:oMath xmlns:m="http://schemas.openxmlformats.org/officeDocument/2006/math">
                    <m:r>
                      <a:rPr lang="en-US" altLang="zh-CN" b="0" i="1" smtClean="0">
                        <a:latin typeface="Cambria Math" panose="02040503050406030204" pitchFamily="18" charset="0"/>
                      </a:rPr>
                      <m:t>×</m:t>
                    </m:r>
                  </m:oMath>
                </a14:m>
                <a:r>
                  <a:rPr lang="en-US" altLang="zh-CN" dirty="0"/>
                  <a:t>1</a:t>
                </a:r>
                <a:endParaRPr lang="zh-CN" altLang="en-US" dirty="0"/>
              </a:p>
            </p:txBody>
          </p:sp>
        </mc:Choice>
        <mc:Fallback xmlns="">
          <p:sp>
            <p:nvSpPr>
              <p:cNvPr id="19" name="文本框 18">
                <a:extLst>
                  <a:ext uri="{FF2B5EF4-FFF2-40B4-BE49-F238E27FC236}">
                    <a16:creationId xmlns:a16="http://schemas.microsoft.com/office/drawing/2014/main" id="{ABF1ABB0-1B9D-4793-AFE7-1162C312E241}"/>
                  </a:ext>
                </a:extLst>
              </p:cNvPr>
              <p:cNvSpPr txBox="1">
                <a:spLocks noRot="1" noChangeAspect="1" noMove="1" noResize="1" noEditPoints="1" noAdjustHandles="1" noChangeArrowheads="1" noChangeShapeType="1" noTextEdit="1"/>
              </p:cNvSpPr>
              <p:nvPr/>
            </p:nvSpPr>
            <p:spPr>
              <a:xfrm>
                <a:off x="6215605" y="3549650"/>
                <a:ext cx="2089033" cy="369332"/>
              </a:xfrm>
              <a:prstGeom prst="rect">
                <a:avLst/>
              </a:prstGeom>
              <a:blipFill>
                <a:blip r:embed="rId15"/>
                <a:stretch>
                  <a:fillRect l="-2632" t="-13115" r="-2339" b="-262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47168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AF8241F-CA81-4A80-8863-96206CD4E00F}"/>
              </a:ext>
            </a:extLst>
          </p:cNvPr>
          <p:cNvSpPr>
            <a:spLocks noGrp="1"/>
          </p:cNvSpPr>
          <p:nvPr>
            <p:ph type="title"/>
          </p:nvPr>
        </p:nvSpPr>
        <p:spPr/>
        <p:txBody>
          <a:bodyPr/>
          <a:lstStyle/>
          <a:p>
            <a:r>
              <a:rPr lang="zh-CN" altLang="en-US" sz="4800" b="1" dirty="0">
                <a:latin typeface="微软雅黑" panose="020B0503020204020204" pitchFamily="34" charset="-122"/>
              </a:rPr>
              <a:t>第一个机器学习项目</a:t>
            </a:r>
            <a:r>
              <a:rPr lang="en-US" altLang="zh-CN" sz="4800" b="1" dirty="0">
                <a:latin typeface="微软雅黑" panose="020B0503020204020204" pitchFamily="34" charset="-122"/>
              </a:rPr>
              <a:t>(2)</a:t>
            </a:r>
            <a:endParaRPr lang="zh-CN" altLang="en-US" dirty="0"/>
          </a:p>
        </p:txBody>
      </p:sp>
      <p:sp>
        <p:nvSpPr>
          <p:cNvPr id="4" name="灯片编号占位符 3">
            <a:extLst>
              <a:ext uri="{FF2B5EF4-FFF2-40B4-BE49-F238E27FC236}">
                <a16:creationId xmlns="" xmlns:a16="http://schemas.microsoft.com/office/drawing/2014/main" id="{053A97B5-F1C0-480C-A692-5AFDC99DC420}"/>
              </a:ext>
            </a:extLst>
          </p:cNvPr>
          <p:cNvSpPr>
            <a:spLocks noGrp="1"/>
          </p:cNvSpPr>
          <p:nvPr>
            <p:ph type="sldNum" sz="quarter" idx="12"/>
          </p:nvPr>
        </p:nvSpPr>
        <p:spPr/>
        <p:txBody>
          <a:bodyPr/>
          <a:lstStyle/>
          <a:p>
            <a:fld id="{5F8E3D9E-0B09-9345-B286-EB2EB76A2E3E}" type="slidenum">
              <a:rPr kumimoji="1" lang="zh-CN" altLang="en-US" smtClean="0"/>
              <a:pPr/>
              <a:t>81</a:t>
            </a:fld>
            <a:endParaRPr kumimoji="1" lang="zh-CN" altLang="en-US"/>
          </a:p>
        </p:txBody>
      </p:sp>
      <p:grpSp>
        <p:nvGrpSpPr>
          <p:cNvPr id="5" name="Group 6">
            <a:extLst>
              <a:ext uri="{FF2B5EF4-FFF2-40B4-BE49-F238E27FC236}">
                <a16:creationId xmlns="" xmlns:a16="http://schemas.microsoft.com/office/drawing/2014/main" id="{AE330FCF-626E-4941-8F32-ACA31DF3F6A5}"/>
              </a:ext>
            </a:extLst>
          </p:cNvPr>
          <p:cNvGrpSpPr>
            <a:grpSpLocks/>
          </p:cNvGrpSpPr>
          <p:nvPr/>
        </p:nvGrpSpPr>
        <p:grpSpPr bwMode="auto">
          <a:xfrm>
            <a:off x="1598271" y="2364168"/>
            <a:ext cx="3048000" cy="2678113"/>
            <a:chOff x="2160" y="2544"/>
            <a:chExt cx="1920" cy="1687"/>
          </a:xfrm>
        </p:grpSpPr>
        <p:sp>
          <p:nvSpPr>
            <p:cNvPr id="6" name="Line 7">
              <a:extLst>
                <a:ext uri="{FF2B5EF4-FFF2-40B4-BE49-F238E27FC236}">
                  <a16:creationId xmlns="" xmlns:a16="http://schemas.microsoft.com/office/drawing/2014/main" id="{03F3E6EF-94B5-4415-9CE2-98B23A5E5762}"/>
                </a:ext>
              </a:extLst>
            </p:cNvPr>
            <p:cNvSpPr>
              <a:spLocks noChangeShapeType="1"/>
            </p:cNvSpPr>
            <p:nvPr/>
          </p:nvSpPr>
          <p:spPr bwMode="auto">
            <a:xfrm>
              <a:off x="2736" y="2544"/>
              <a:ext cx="0" cy="11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8">
              <a:extLst>
                <a:ext uri="{FF2B5EF4-FFF2-40B4-BE49-F238E27FC236}">
                  <a16:creationId xmlns="" xmlns:a16="http://schemas.microsoft.com/office/drawing/2014/main" id="{8EBC7D24-F6B5-487E-BC74-D58E9EC2CB45}"/>
                </a:ext>
              </a:extLst>
            </p:cNvPr>
            <p:cNvSpPr>
              <a:spLocks noChangeShapeType="1"/>
            </p:cNvSpPr>
            <p:nvPr/>
          </p:nvSpPr>
          <p:spPr bwMode="auto">
            <a:xfrm>
              <a:off x="2736" y="3696"/>
              <a:ext cx="13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Freeform 9">
              <a:extLst>
                <a:ext uri="{FF2B5EF4-FFF2-40B4-BE49-F238E27FC236}">
                  <a16:creationId xmlns="" xmlns:a16="http://schemas.microsoft.com/office/drawing/2014/main" id="{AB540F0F-9443-4AA6-9675-0CF65DE66E92}"/>
                </a:ext>
              </a:extLst>
            </p:cNvPr>
            <p:cNvSpPr>
              <a:spLocks/>
            </p:cNvSpPr>
            <p:nvPr/>
          </p:nvSpPr>
          <p:spPr bwMode="auto">
            <a:xfrm>
              <a:off x="2226" y="3696"/>
              <a:ext cx="510" cy="535"/>
            </a:xfrm>
            <a:custGeom>
              <a:avLst/>
              <a:gdLst>
                <a:gd name="T0" fmla="*/ 510 w 510"/>
                <a:gd name="T1" fmla="*/ 0 h 535"/>
                <a:gd name="T2" fmla="*/ 0 w 510"/>
                <a:gd name="T3" fmla="*/ 535 h 535"/>
                <a:gd name="T4" fmla="*/ 0 60000 65536"/>
                <a:gd name="T5" fmla="*/ 0 60000 65536"/>
              </a:gdLst>
              <a:ahLst/>
              <a:cxnLst>
                <a:cxn ang="T4">
                  <a:pos x="T0" y="T1"/>
                </a:cxn>
                <a:cxn ang="T5">
                  <a:pos x="T2" y="T3"/>
                </a:cxn>
              </a:cxnLst>
              <a:rect l="0" t="0" r="r" b="b"/>
              <a:pathLst>
                <a:path w="510" h="535">
                  <a:moveTo>
                    <a:pt x="510" y="0"/>
                  </a:moveTo>
                  <a:lnTo>
                    <a:pt x="0" y="535"/>
                  </a:lnTo>
                </a:path>
              </a:pathLst>
            </a:custGeom>
            <a:noFill/>
            <a:ln w="95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AutoShape 10">
              <a:extLst>
                <a:ext uri="{FF2B5EF4-FFF2-40B4-BE49-F238E27FC236}">
                  <a16:creationId xmlns="" xmlns:a16="http://schemas.microsoft.com/office/drawing/2014/main" id="{F10A3C20-6AD8-4F12-A0A5-6D0E2D88D319}"/>
                </a:ext>
              </a:extLst>
            </p:cNvPr>
            <p:cNvSpPr>
              <a:spLocks noChangeArrowheads="1"/>
            </p:cNvSpPr>
            <p:nvPr/>
          </p:nvSpPr>
          <p:spPr bwMode="auto">
            <a:xfrm>
              <a:off x="3264"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0" name="AutoShape 11">
              <a:extLst>
                <a:ext uri="{FF2B5EF4-FFF2-40B4-BE49-F238E27FC236}">
                  <a16:creationId xmlns="" xmlns:a16="http://schemas.microsoft.com/office/drawing/2014/main" id="{E3CF88E9-AAA7-4788-B830-9829B60899B7}"/>
                </a:ext>
              </a:extLst>
            </p:cNvPr>
            <p:cNvSpPr>
              <a:spLocks noChangeArrowheads="1"/>
            </p:cNvSpPr>
            <p:nvPr/>
          </p:nvSpPr>
          <p:spPr bwMode="auto">
            <a:xfrm>
              <a:off x="3408"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1" name="AutoShape 12">
              <a:extLst>
                <a:ext uri="{FF2B5EF4-FFF2-40B4-BE49-F238E27FC236}">
                  <a16:creationId xmlns="" xmlns:a16="http://schemas.microsoft.com/office/drawing/2014/main" id="{5484124C-D69D-4B70-B112-7D6689699FE0}"/>
                </a:ext>
              </a:extLst>
            </p:cNvPr>
            <p:cNvSpPr>
              <a:spLocks noChangeArrowheads="1"/>
            </p:cNvSpPr>
            <p:nvPr/>
          </p:nvSpPr>
          <p:spPr bwMode="auto">
            <a:xfrm>
              <a:off x="3360" y="273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2" name="AutoShape 13">
              <a:extLst>
                <a:ext uri="{FF2B5EF4-FFF2-40B4-BE49-F238E27FC236}">
                  <a16:creationId xmlns="" xmlns:a16="http://schemas.microsoft.com/office/drawing/2014/main" id="{FD9609C0-F38A-4C1B-ADD4-4951661F4D8D}"/>
                </a:ext>
              </a:extLst>
            </p:cNvPr>
            <p:cNvSpPr>
              <a:spLocks noChangeArrowheads="1"/>
            </p:cNvSpPr>
            <p:nvPr/>
          </p:nvSpPr>
          <p:spPr bwMode="auto">
            <a:xfrm>
              <a:off x="3360" y="3024"/>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3" name="AutoShape 14">
              <a:extLst>
                <a:ext uri="{FF2B5EF4-FFF2-40B4-BE49-F238E27FC236}">
                  <a16:creationId xmlns="" xmlns:a16="http://schemas.microsoft.com/office/drawing/2014/main" id="{ECAC7B85-58C8-487E-A76C-3A1B5696B8BA}"/>
                </a:ext>
              </a:extLst>
            </p:cNvPr>
            <p:cNvSpPr>
              <a:spLocks noChangeArrowheads="1"/>
            </p:cNvSpPr>
            <p:nvPr/>
          </p:nvSpPr>
          <p:spPr bwMode="auto">
            <a:xfrm>
              <a:off x="3600"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4" name="AutoShape 15">
              <a:extLst>
                <a:ext uri="{FF2B5EF4-FFF2-40B4-BE49-F238E27FC236}">
                  <a16:creationId xmlns="" xmlns:a16="http://schemas.microsoft.com/office/drawing/2014/main" id="{6BCA57B7-6DF1-49B5-9B99-B0AFB57B7137}"/>
                </a:ext>
              </a:extLst>
            </p:cNvPr>
            <p:cNvSpPr>
              <a:spLocks noChangeArrowheads="1"/>
            </p:cNvSpPr>
            <p:nvPr/>
          </p:nvSpPr>
          <p:spPr bwMode="auto">
            <a:xfrm>
              <a:off x="3504" y="2784"/>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5" name="AutoShape 16">
              <a:extLst>
                <a:ext uri="{FF2B5EF4-FFF2-40B4-BE49-F238E27FC236}">
                  <a16:creationId xmlns="" xmlns:a16="http://schemas.microsoft.com/office/drawing/2014/main" id="{8D9941B1-4275-46E8-AD42-BA04B87868C3}"/>
                </a:ext>
              </a:extLst>
            </p:cNvPr>
            <p:cNvSpPr>
              <a:spLocks noChangeArrowheads="1"/>
            </p:cNvSpPr>
            <p:nvPr/>
          </p:nvSpPr>
          <p:spPr bwMode="auto">
            <a:xfrm>
              <a:off x="3168" y="273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6" name="AutoShape 17">
              <a:extLst>
                <a:ext uri="{FF2B5EF4-FFF2-40B4-BE49-F238E27FC236}">
                  <a16:creationId xmlns="" xmlns:a16="http://schemas.microsoft.com/office/drawing/2014/main" id="{C4F4985E-D896-43C5-87F6-D010E2C9C4E3}"/>
                </a:ext>
              </a:extLst>
            </p:cNvPr>
            <p:cNvSpPr>
              <a:spLocks noChangeArrowheads="1"/>
            </p:cNvSpPr>
            <p:nvPr/>
          </p:nvSpPr>
          <p:spPr bwMode="auto">
            <a:xfrm>
              <a:off x="3504" y="297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7" name="AutoShape 18">
              <a:extLst>
                <a:ext uri="{FF2B5EF4-FFF2-40B4-BE49-F238E27FC236}">
                  <a16:creationId xmlns="" xmlns:a16="http://schemas.microsoft.com/office/drawing/2014/main" id="{6A963A24-EE81-4402-BC31-376E5826F518}"/>
                </a:ext>
              </a:extLst>
            </p:cNvPr>
            <p:cNvSpPr>
              <a:spLocks noChangeArrowheads="1"/>
            </p:cNvSpPr>
            <p:nvPr/>
          </p:nvSpPr>
          <p:spPr bwMode="auto">
            <a:xfrm>
              <a:off x="3168" y="297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8" name="AutoShape 19">
              <a:extLst>
                <a:ext uri="{FF2B5EF4-FFF2-40B4-BE49-F238E27FC236}">
                  <a16:creationId xmlns="" xmlns:a16="http://schemas.microsoft.com/office/drawing/2014/main" id="{43595069-A0A5-418D-BAD6-263A66A4E23A}"/>
                </a:ext>
              </a:extLst>
            </p:cNvPr>
            <p:cNvSpPr>
              <a:spLocks noChangeArrowheads="1"/>
            </p:cNvSpPr>
            <p:nvPr/>
          </p:nvSpPr>
          <p:spPr bwMode="auto">
            <a:xfrm>
              <a:off x="2160" y="3264"/>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9" name="AutoShape 20">
              <a:extLst>
                <a:ext uri="{FF2B5EF4-FFF2-40B4-BE49-F238E27FC236}">
                  <a16:creationId xmlns="" xmlns:a16="http://schemas.microsoft.com/office/drawing/2014/main" id="{CEC7E911-B557-4760-87E2-B57FC048A91D}"/>
                </a:ext>
              </a:extLst>
            </p:cNvPr>
            <p:cNvSpPr>
              <a:spLocks noChangeArrowheads="1"/>
            </p:cNvSpPr>
            <p:nvPr/>
          </p:nvSpPr>
          <p:spPr bwMode="auto">
            <a:xfrm>
              <a:off x="2304" y="3312"/>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0" name="AutoShape 21">
              <a:extLst>
                <a:ext uri="{FF2B5EF4-FFF2-40B4-BE49-F238E27FC236}">
                  <a16:creationId xmlns="" xmlns:a16="http://schemas.microsoft.com/office/drawing/2014/main" id="{E2D9363A-8455-47AA-947F-8822E4FDED86}"/>
                </a:ext>
              </a:extLst>
            </p:cNvPr>
            <p:cNvSpPr>
              <a:spLocks noChangeArrowheads="1"/>
            </p:cNvSpPr>
            <p:nvPr/>
          </p:nvSpPr>
          <p:spPr bwMode="auto">
            <a:xfrm>
              <a:off x="2304" y="3456"/>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1" name="AutoShape 22">
              <a:extLst>
                <a:ext uri="{FF2B5EF4-FFF2-40B4-BE49-F238E27FC236}">
                  <a16:creationId xmlns="" xmlns:a16="http://schemas.microsoft.com/office/drawing/2014/main" id="{F05FE62C-7E29-4DBF-950D-59A00FD8B240}"/>
                </a:ext>
              </a:extLst>
            </p:cNvPr>
            <p:cNvSpPr>
              <a:spLocks noChangeArrowheads="1"/>
            </p:cNvSpPr>
            <p:nvPr/>
          </p:nvSpPr>
          <p:spPr bwMode="auto">
            <a:xfrm>
              <a:off x="2448" y="3312"/>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2" name="AutoShape 23">
              <a:extLst>
                <a:ext uri="{FF2B5EF4-FFF2-40B4-BE49-F238E27FC236}">
                  <a16:creationId xmlns="" xmlns:a16="http://schemas.microsoft.com/office/drawing/2014/main" id="{B25BD7A8-BAA0-458C-A58B-63451AEBCF79}"/>
                </a:ext>
              </a:extLst>
            </p:cNvPr>
            <p:cNvSpPr>
              <a:spLocks noChangeArrowheads="1"/>
            </p:cNvSpPr>
            <p:nvPr/>
          </p:nvSpPr>
          <p:spPr bwMode="auto">
            <a:xfrm>
              <a:off x="2352" y="3168"/>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3" name="AutoShape 24">
              <a:extLst>
                <a:ext uri="{FF2B5EF4-FFF2-40B4-BE49-F238E27FC236}">
                  <a16:creationId xmlns="" xmlns:a16="http://schemas.microsoft.com/office/drawing/2014/main" id="{7A333C63-0F5C-4ABF-8C62-E661D38F2DB7}"/>
                </a:ext>
              </a:extLst>
            </p:cNvPr>
            <p:cNvSpPr>
              <a:spLocks noChangeArrowheads="1"/>
            </p:cNvSpPr>
            <p:nvPr/>
          </p:nvSpPr>
          <p:spPr bwMode="auto">
            <a:xfrm>
              <a:off x="2448" y="3456"/>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4" name="AutoShape 25">
              <a:extLst>
                <a:ext uri="{FF2B5EF4-FFF2-40B4-BE49-F238E27FC236}">
                  <a16:creationId xmlns="" xmlns:a16="http://schemas.microsoft.com/office/drawing/2014/main" id="{00EE9201-FDA6-4F42-B34F-751FFE5EC5C9}"/>
                </a:ext>
              </a:extLst>
            </p:cNvPr>
            <p:cNvSpPr>
              <a:spLocks noChangeArrowheads="1"/>
            </p:cNvSpPr>
            <p:nvPr/>
          </p:nvSpPr>
          <p:spPr bwMode="auto">
            <a:xfrm>
              <a:off x="2160" y="3408"/>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5" name="AutoShape 26">
              <a:extLst>
                <a:ext uri="{FF2B5EF4-FFF2-40B4-BE49-F238E27FC236}">
                  <a16:creationId xmlns="" xmlns:a16="http://schemas.microsoft.com/office/drawing/2014/main" id="{A65B1989-65E4-474F-AD05-08D4D48A8700}"/>
                </a:ext>
              </a:extLst>
            </p:cNvPr>
            <p:cNvSpPr>
              <a:spLocks noChangeArrowheads="1"/>
            </p:cNvSpPr>
            <p:nvPr/>
          </p:nvSpPr>
          <p:spPr bwMode="auto">
            <a:xfrm>
              <a:off x="3504" y="355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6" name="AutoShape 27">
              <a:extLst>
                <a:ext uri="{FF2B5EF4-FFF2-40B4-BE49-F238E27FC236}">
                  <a16:creationId xmlns="" xmlns:a16="http://schemas.microsoft.com/office/drawing/2014/main" id="{C89A1C3A-823A-4C80-9673-735CD9D72546}"/>
                </a:ext>
              </a:extLst>
            </p:cNvPr>
            <p:cNvSpPr>
              <a:spLocks noChangeArrowheads="1"/>
            </p:cNvSpPr>
            <p:nvPr/>
          </p:nvSpPr>
          <p:spPr bwMode="auto">
            <a:xfrm>
              <a:off x="3792" y="3600"/>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7" name="AutoShape 28">
              <a:extLst>
                <a:ext uri="{FF2B5EF4-FFF2-40B4-BE49-F238E27FC236}">
                  <a16:creationId xmlns="" xmlns:a16="http://schemas.microsoft.com/office/drawing/2014/main" id="{B1F6FAFC-2D74-49F8-B81F-156C03706A50}"/>
                </a:ext>
              </a:extLst>
            </p:cNvPr>
            <p:cNvSpPr>
              <a:spLocks noChangeArrowheads="1"/>
            </p:cNvSpPr>
            <p:nvPr/>
          </p:nvSpPr>
          <p:spPr bwMode="auto">
            <a:xfrm>
              <a:off x="3648" y="3696"/>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8" name="AutoShape 29">
              <a:extLst>
                <a:ext uri="{FF2B5EF4-FFF2-40B4-BE49-F238E27FC236}">
                  <a16:creationId xmlns="" xmlns:a16="http://schemas.microsoft.com/office/drawing/2014/main" id="{A524121B-13AB-4A32-9812-65F076F5AAF6}"/>
                </a:ext>
              </a:extLst>
            </p:cNvPr>
            <p:cNvSpPr>
              <a:spLocks noChangeArrowheads="1"/>
            </p:cNvSpPr>
            <p:nvPr/>
          </p:nvSpPr>
          <p:spPr bwMode="auto">
            <a:xfrm>
              <a:off x="3504" y="379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9" name="AutoShape 30">
              <a:extLst>
                <a:ext uri="{FF2B5EF4-FFF2-40B4-BE49-F238E27FC236}">
                  <a16:creationId xmlns="" xmlns:a16="http://schemas.microsoft.com/office/drawing/2014/main" id="{722E2C39-DD0B-47C5-9802-517D46325976}"/>
                </a:ext>
              </a:extLst>
            </p:cNvPr>
            <p:cNvSpPr>
              <a:spLocks noChangeArrowheads="1"/>
            </p:cNvSpPr>
            <p:nvPr/>
          </p:nvSpPr>
          <p:spPr bwMode="auto">
            <a:xfrm>
              <a:off x="3696" y="379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0" name="AutoShape 31">
              <a:extLst>
                <a:ext uri="{FF2B5EF4-FFF2-40B4-BE49-F238E27FC236}">
                  <a16:creationId xmlns="" xmlns:a16="http://schemas.microsoft.com/office/drawing/2014/main" id="{B5AF5AAA-BE59-4380-A1B0-020BD357D957}"/>
                </a:ext>
              </a:extLst>
            </p:cNvPr>
            <p:cNvSpPr>
              <a:spLocks noChangeArrowheads="1"/>
            </p:cNvSpPr>
            <p:nvPr/>
          </p:nvSpPr>
          <p:spPr bwMode="auto">
            <a:xfrm flipV="1">
              <a:off x="3504" y="3648"/>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1" name="AutoShape 32">
              <a:extLst>
                <a:ext uri="{FF2B5EF4-FFF2-40B4-BE49-F238E27FC236}">
                  <a16:creationId xmlns="" xmlns:a16="http://schemas.microsoft.com/office/drawing/2014/main" id="{19AC0B9A-01D2-46E3-AFE1-F8959120CA7D}"/>
                </a:ext>
              </a:extLst>
            </p:cNvPr>
            <p:cNvSpPr>
              <a:spLocks noChangeArrowheads="1"/>
            </p:cNvSpPr>
            <p:nvPr/>
          </p:nvSpPr>
          <p:spPr bwMode="auto">
            <a:xfrm>
              <a:off x="3696" y="3504"/>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sp>
        <p:nvSpPr>
          <p:cNvPr id="32" name="文本框 31">
            <a:extLst>
              <a:ext uri="{FF2B5EF4-FFF2-40B4-BE49-F238E27FC236}">
                <a16:creationId xmlns="" xmlns:a16="http://schemas.microsoft.com/office/drawing/2014/main" id="{69639D6B-A1BF-448A-826F-C1CE5D2F76ED}"/>
              </a:ext>
            </a:extLst>
          </p:cNvPr>
          <p:cNvSpPr txBox="1"/>
          <p:nvPr/>
        </p:nvSpPr>
        <p:spPr>
          <a:xfrm>
            <a:off x="1563285" y="3088915"/>
            <a:ext cx="301686" cy="369332"/>
          </a:xfrm>
          <a:prstGeom prst="rect">
            <a:avLst/>
          </a:prstGeom>
          <a:noFill/>
        </p:spPr>
        <p:txBody>
          <a:bodyPr wrap="none" rtlCol="0">
            <a:spAutoFit/>
          </a:bodyPr>
          <a:lstStyle/>
          <a:p>
            <a:r>
              <a:rPr lang="en-US" altLang="zh-CN" dirty="0"/>
              <a:t>0</a:t>
            </a:r>
            <a:endParaRPr lang="zh-CN" altLang="en-US" dirty="0"/>
          </a:p>
        </p:txBody>
      </p:sp>
      <p:sp>
        <p:nvSpPr>
          <p:cNvPr id="33" name="文本框 32">
            <a:extLst>
              <a:ext uri="{FF2B5EF4-FFF2-40B4-BE49-F238E27FC236}">
                <a16:creationId xmlns="" xmlns:a16="http://schemas.microsoft.com/office/drawing/2014/main" id="{F8685BA2-0997-4A41-91B5-B7F42696248F}"/>
              </a:ext>
            </a:extLst>
          </p:cNvPr>
          <p:cNvSpPr txBox="1"/>
          <p:nvPr/>
        </p:nvSpPr>
        <p:spPr>
          <a:xfrm>
            <a:off x="3582585" y="2293452"/>
            <a:ext cx="301686" cy="369332"/>
          </a:xfrm>
          <a:prstGeom prst="rect">
            <a:avLst/>
          </a:prstGeom>
          <a:noFill/>
        </p:spPr>
        <p:txBody>
          <a:bodyPr wrap="none" rtlCol="0">
            <a:spAutoFit/>
          </a:bodyPr>
          <a:lstStyle/>
          <a:p>
            <a:r>
              <a:rPr lang="en-US" altLang="zh-CN" dirty="0"/>
              <a:t>1</a:t>
            </a:r>
            <a:endParaRPr lang="zh-CN" altLang="en-US" dirty="0"/>
          </a:p>
        </p:txBody>
      </p:sp>
      <p:sp>
        <p:nvSpPr>
          <p:cNvPr id="34" name="文本框 33">
            <a:extLst>
              <a:ext uri="{FF2B5EF4-FFF2-40B4-BE49-F238E27FC236}">
                <a16:creationId xmlns="" xmlns:a16="http://schemas.microsoft.com/office/drawing/2014/main" id="{33B4C591-4B9A-4736-A216-4226025802CE}"/>
              </a:ext>
            </a:extLst>
          </p:cNvPr>
          <p:cNvSpPr txBox="1"/>
          <p:nvPr/>
        </p:nvSpPr>
        <p:spPr>
          <a:xfrm>
            <a:off x="4431445" y="3747436"/>
            <a:ext cx="301686" cy="369332"/>
          </a:xfrm>
          <a:prstGeom prst="rect">
            <a:avLst/>
          </a:prstGeom>
          <a:noFill/>
        </p:spPr>
        <p:txBody>
          <a:bodyPr wrap="none" rtlCol="0">
            <a:spAutoFit/>
          </a:bodyPr>
          <a:lstStyle/>
          <a:p>
            <a:r>
              <a:rPr lang="en-US" altLang="zh-CN" dirty="0"/>
              <a:t>2</a:t>
            </a:r>
            <a:endParaRPr lang="zh-CN" altLang="en-US" dirty="0"/>
          </a:p>
        </p:txBody>
      </p:sp>
      <p:sp>
        <p:nvSpPr>
          <p:cNvPr id="35" name="AutoShape 17">
            <a:extLst>
              <a:ext uri="{FF2B5EF4-FFF2-40B4-BE49-F238E27FC236}">
                <a16:creationId xmlns="" xmlns:a16="http://schemas.microsoft.com/office/drawing/2014/main" id="{7322E0B1-6F5E-4652-845F-BAB695902A04}"/>
              </a:ext>
            </a:extLst>
          </p:cNvPr>
          <p:cNvSpPr>
            <a:spLocks noChangeArrowheads="1"/>
          </p:cNvSpPr>
          <p:nvPr/>
        </p:nvSpPr>
        <p:spPr bwMode="auto">
          <a:xfrm>
            <a:off x="4081041" y="2450011"/>
            <a:ext cx="152400" cy="152400"/>
          </a:xfrm>
          <a:prstGeom prst="octagon">
            <a:avLst>
              <a:gd name="adj" fmla="val 29287"/>
            </a:avLst>
          </a:prstGeom>
          <a:solidFill>
            <a:srgbClr val="7030A0"/>
          </a:solidFill>
          <a:ln w="9525">
            <a:solidFill>
              <a:schemeClr val="tx1"/>
            </a:solidFill>
            <a:miter lim="800000"/>
            <a:headEnd/>
            <a:tailEnd/>
          </a:ln>
          <a:effec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zh-CN" altLang="en-US">
              <a:solidFill>
                <a:srgbClr val="FF0000"/>
              </a:solidFill>
              <a:ea typeface="宋体" panose="02010600030101010101" pitchFamily="2" charset="-122"/>
            </a:endParaRPr>
          </a:p>
        </p:txBody>
      </p:sp>
      <p:sp>
        <p:nvSpPr>
          <p:cNvPr id="36" name="文本框 35">
            <a:extLst>
              <a:ext uri="{FF2B5EF4-FFF2-40B4-BE49-F238E27FC236}">
                <a16:creationId xmlns="" xmlns:a16="http://schemas.microsoft.com/office/drawing/2014/main" id="{09D55B34-664B-40F7-8497-EF70AC193711}"/>
              </a:ext>
            </a:extLst>
          </p:cNvPr>
          <p:cNvSpPr txBox="1"/>
          <p:nvPr/>
        </p:nvSpPr>
        <p:spPr>
          <a:xfrm>
            <a:off x="4279368" y="2306612"/>
            <a:ext cx="301686" cy="369332"/>
          </a:xfrm>
          <a:prstGeom prst="rect">
            <a:avLst/>
          </a:prstGeom>
          <a:noFill/>
        </p:spPr>
        <p:txBody>
          <a:bodyPr wrap="none" rtlCol="0">
            <a:spAutoFit/>
          </a:bodyPr>
          <a:lstStyle/>
          <a:p>
            <a:r>
              <a:rPr lang="en-US" altLang="zh-CN" dirty="0"/>
              <a:t>?</a:t>
            </a:r>
            <a:endParaRPr lang="zh-CN" altLang="en-US" dirty="0"/>
          </a:p>
        </p:txBody>
      </p:sp>
      <mc:AlternateContent xmlns:mc="http://schemas.openxmlformats.org/markup-compatibility/2006" xmlns:a14="http://schemas.microsoft.com/office/drawing/2010/main">
        <mc:Choice Requires="a14">
          <p:sp>
            <p:nvSpPr>
              <p:cNvPr id="37" name="文本框 36">
                <a:extLst>
                  <a:ext uri="{FF2B5EF4-FFF2-40B4-BE49-F238E27FC236}">
                    <a16:creationId xmlns="" xmlns:a16="http://schemas.microsoft.com/office/drawing/2014/main" id="{6E5C9F75-5318-4120-B657-96B7C187E3CE}"/>
                  </a:ext>
                </a:extLst>
              </p:cNvPr>
              <p:cNvSpPr txBox="1"/>
              <p:nvPr/>
            </p:nvSpPr>
            <p:spPr>
              <a:xfrm>
                <a:off x="5750355" y="2794084"/>
                <a:ext cx="3625673" cy="1499898"/>
              </a:xfrm>
              <a:prstGeom prst="rect">
                <a:avLst/>
              </a:prstGeom>
              <a:noFill/>
            </p:spPr>
            <p:txBody>
              <a:bodyPr wrap="none" rtlCol="0">
                <a:spAutoFit/>
              </a:bodyPr>
              <a:lstStyle/>
              <a:p>
                <a14:m>
                  <m:oMath xmlns:m="http://schemas.openxmlformats.org/officeDocument/2006/math">
                    <m:sSub>
                      <m:sSubPr>
                        <m:ctrlPr>
                          <a:rPr lang="en-US" altLang="zh-CN" b="0" i="1" smtClean="0">
                            <a:latin typeface="Cambria Math"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oMath>
                </a14:m>
                <a:r>
                  <a:rPr lang="en-US" altLang="zh-CN" b="0" dirty="0"/>
                  <a:t>,N</a:t>
                </a:r>
              </a:p>
              <a:p>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𝑑</m:t>
                      </m:r>
                      <m:d>
                        <m:dPr>
                          <m:ctrlPr>
                            <a:rPr lang="en-US" altLang="zh-CN" b="0" i="1" smtClean="0">
                              <a:latin typeface="Cambria Math"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m:rPr>
                          <m:lit/>
                        </m:rPr>
                        <a:rPr lang="en-US" altLang="zh-CN" b="0" i="1" smtClean="0">
                          <a:latin typeface="Cambria Math" panose="02040503050406030204" pitchFamily="18" charset="0"/>
                        </a:rPr>
                        <m:t>|</m:t>
                      </m:r>
                      <m:sSup>
                        <m:sSupPr>
                          <m:ctrlPr>
                            <a:rPr lang="en-US" altLang="zh-CN" b="0" i="1" smtClean="0">
                              <a:latin typeface="Cambria Math" charset="0"/>
                            </a:rPr>
                          </m:ctrlPr>
                        </m:sSupPr>
                        <m:e>
                          <m:r>
                            <m:rPr>
                              <m:lit/>
                            </m:rP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oMath>
                  </m:oMathPara>
                </a14:m>
                <a:endParaRPr lang="en-US" altLang="zh-CN" b="0" dirty="0"/>
              </a:p>
              <a:p>
                <a:r>
                  <a:rPr lang="en-US" altLang="zh-CN" b="0" dirty="0"/>
                  <a:t>{</a:t>
                </a:r>
                <a14:m>
                  <m:oMath xmlns:m="http://schemas.openxmlformats.org/officeDocument/2006/math">
                    <m:d>
                      <m:dPr>
                        <m:ctrlPr>
                          <a:rPr lang="en-US" altLang="zh-CN" b="0" i="1" smtClean="0">
                            <a:latin typeface="Cambria Math" charset="0"/>
                          </a:rPr>
                        </m:ctrlPr>
                      </m:dPr>
                      <m:e>
                        <m:sSub>
                          <m:sSubPr>
                            <m:ctrlPr>
                              <a:rPr lang="en-US" altLang="zh-CN" i="1">
                                <a:latin typeface="Cambria Math"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m:t>
                    </m:r>
                    <m:d>
                      <m:dPr>
                        <m:ctrlPr>
                          <a:rPr lang="en-US" altLang="zh-CN" b="0" i="1" smtClean="0">
                            <a:latin typeface="Cambria Math" charset="0"/>
                          </a:rPr>
                        </m:ctrlPr>
                      </m:dPr>
                      <m:e>
                        <m:sSub>
                          <m:sSubPr>
                            <m:ctrlPr>
                              <a:rPr lang="en-US" altLang="zh-CN" b="0" i="1" smtClean="0">
                                <a:latin typeface="Cambria Math"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sSub>
                      <m:sSubPr>
                        <m:ctrlPr>
                          <a:rPr lang="en-US" altLang="zh-CN" b="0" i="1" smtClean="0">
                            <a:latin typeface="Cambria Math"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oMath>
                </a14:m>
                <a:r>
                  <a:rPr lang="en-US" altLang="zh-CN" b="0" dirty="0"/>
                  <a:t>}</a:t>
                </a:r>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𝑡𝑎𝑟𝑔𝑒𝑡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𝑚𝑎𝑗𝑜𝑟𝑖𝑡𝑦</m:t>
                      </m:r>
                      <m:r>
                        <a:rPr lang="en-US" altLang="zh-CN" b="0" i="1" smtClean="0">
                          <a:latin typeface="Cambria Math" panose="02040503050406030204" pitchFamily="18" charset="0"/>
                        </a:rPr>
                        <m:t>({</m:t>
                      </m:r>
                      <m:sSub>
                        <m:sSubPr>
                          <m:ctrlPr>
                            <a:rPr lang="en-US" altLang="zh-CN" b="0" i="1" smtClean="0">
                              <a:latin typeface="Cambria Math"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oMath>
                  </m:oMathPara>
                </a14:m>
                <a:endParaRPr lang="en-US" altLang="zh-CN" b="0" dirty="0"/>
              </a:p>
            </p:txBody>
          </p:sp>
        </mc:Choice>
        <mc:Fallback xmlns="">
          <p:sp>
            <p:nvSpPr>
              <p:cNvPr id="37" name="文本框 36">
                <a:extLst>
                  <a:ext uri="{FF2B5EF4-FFF2-40B4-BE49-F238E27FC236}">
                    <a16:creationId xmlns:a16="http://schemas.microsoft.com/office/drawing/2014/main" id="{6E5C9F75-5318-4120-B657-96B7C187E3CE}"/>
                  </a:ext>
                </a:extLst>
              </p:cNvPr>
              <p:cNvSpPr txBox="1">
                <a:spLocks noRot="1" noChangeAspect="1" noMove="1" noResize="1" noEditPoints="1" noAdjustHandles="1" noChangeArrowheads="1" noChangeShapeType="1" noTextEdit="1"/>
              </p:cNvSpPr>
              <p:nvPr/>
            </p:nvSpPr>
            <p:spPr>
              <a:xfrm>
                <a:off x="5750355" y="2794084"/>
                <a:ext cx="3625673" cy="1499898"/>
              </a:xfrm>
              <a:prstGeom prst="rect">
                <a:avLst/>
              </a:prstGeom>
              <a:blipFill>
                <a:blip r:embed="rId2"/>
                <a:stretch>
                  <a:fillRect l="-1345" t="-2033" b="-20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67753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75FF322-5B89-4742-9269-F216B54900F3}"/>
              </a:ext>
            </a:extLst>
          </p:cNvPr>
          <p:cNvSpPr>
            <a:spLocks noGrp="1"/>
          </p:cNvSpPr>
          <p:nvPr>
            <p:ph type="title"/>
          </p:nvPr>
        </p:nvSpPr>
        <p:spPr/>
        <p:txBody>
          <a:bodyPr>
            <a:normAutofit/>
          </a:bodyPr>
          <a:lstStyle/>
          <a:p>
            <a:r>
              <a:rPr lang="zh-CN" altLang="en-US" sz="5400" b="1" dirty="0">
                <a:latin typeface="微软雅黑" panose="020B0503020204020204" pitchFamily="34" charset="-122"/>
              </a:rPr>
              <a:t>第一个机器学习项目</a:t>
            </a:r>
            <a:r>
              <a:rPr lang="en-US" altLang="zh-CN" sz="5400" b="1" dirty="0">
                <a:latin typeface="微软雅黑" panose="020B0503020204020204" pitchFamily="34" charset="-122"/>
              </a:rPr>
              <a:t>(3)</a:t>
            </a:r>
            <a:endParaRPr lang="zh-CN" altLang="en-US" sz="5400" dirty="0"/>
          </a:p>
        </p:txBody>
      </p:sp>
      <p:sp>
        <p:nvSpPr>
          <p:cNvPr id="3" name="内容占位符 2">
            <a:extLst>
              <a:ext uri="{FF2B5EF4-FFF2-40B4-BE49-F238E27FC236}">
                <a16:creationId xmlns="" xmlns:a16="http://schemas.microsoft.com/office/drawing/2014/main" id="{C3831DC1-08EF-4F1F-B0AA-61FC1141B007}"/>
              </a:ext>
            </a:extLst>
          </p:cNvPr>
          <p:cNvSpPr>
            <a:spLocks noGrp="1"/>
          </p:cNvSpPr>
          <p:nvPr>
            <p:ph idx="1"/>
          </p:nvPr>
        </p:nvSpPr>
        <p:spPr/>
        <p:txBody>
          <a:bodyPr/>
          <a:lstStyle/>
          <a:p>
            <a:r>
              <a:rPr lang="en-US" altLang="zh-CN" sz="1800" b="1" dirty="0" err="1"/>
              <a:t>kNN</a:t>
            </a:r>
            <a:r>
              <a:rPr lang="en-US" altLang="zh-CN" sz="1800" b="1" dirty="0"/>
              <a:t>: k Nearest Neighbor</a:t>
            </a:r>
          </a:p>
          <a:p>
            <a:r>
              <a:rPr lang="zh-CN" altLang="en-US" sz="1800" dirty="0"/>
              <a:t>输入：已知类别数据集</a:t>
            </a:r>
            <a:r>
              <a:rPr lang="en-US" altLang="zh-CN" sz="1800" dirty="0"/>
              <a:t>D</a:t>
            </a:r>
            <a:r>
              <a:rPr lang="zh-CN" altLang="en-US" sz="1800" dirty="0"/>
              <a:t>、待分类样本特征向量</a:t>
            </a:r>
            <a:r>
              <a:rPr lang="en-US" altLang="zh-CN" sz="1800" dirty="0"/>
              <a:t>x</a:t>
            </a:r>
          </a:p>
          <a:p>
            <a:r>
              <a:rPr lang="zh-CN" altLang="en-US" sz="1800" dirty="0"/>
              <a:t>输出：待分类样本预测类别</a:t>
            </a:r>
            <a:endParaRPr lang="en-US" altLang="zh-CN" sz="1800" dirty="0"/>
          </a:p>
          <a:p>
            <a:r>
              <a:rPr lang="zh-CN" altLang="en-US" sz="1800" dirty="0"/>
              <a:t>算法：</a:t>
            </a:r>
            <a:endParaRPr lang="en-US" altLang="zh-CN" sz="1800" dirty="0"/>
          </a:p>
          <a:p>
            <a:r>
              <a:rPr lang="en-US" altLang="zh-CN" sz="1800" dirty="0"/>
              <a:t>1</a:t>
            </a:r>
            <a:r>
              <a:rPr lang="zh-CN" altLang="en-US" sz="1800" dirty="0"/>
              <a:t>）计算</a:t>
            </a:r>
            <a:r>
              <a:rPr lang="en-US" altLang="zh-CN" sz="1800" dirty="0"/>
              <a:t>x</a:t>
            </a:r>
            <a:r>
              <a:rPr lang="zh-CN" altLang="en-US" sz="1800" dirty="0"/>
              <a:t>与</a:t>
            </a:r>
            <a:r>
              <a:rPr lang="en-US" altLang="zh-CN" sz="1800" dirty="0"/>
              <a:t>D</a:t>
            </a:r>
            <a:r>
              <a:rPr lang="zh-CN" altLang="en-US" sz="1800" dirty="0"/>
              <a:t>中每个样本距离；</a:t>
            </a:r>
            <a:endParaRPr lang="en-US" altLang="zh-CN" sz="1800" dirty="0"/>
          </a:p>
          <a:p>
            <a:r>
              <a:rPr lang="en-US" altLang="zh-CN" sz="1800" dirty="0"/>
              <a:t>2</a:t>
            </a:r>
            <a:r>
              <a:rPr lang="zh-CN" altLang="en-US" sz="1800" dirty="0"/>
              <a:t>）选出与</a:t>
            </a:r>
            <a:r>
              <a:rPr lang="en-US" altLang="zh-CN" sz="1800" dirty="0"/>
              <a:t>x</a:t>
            </a:r>
            <a:r>
              <a:rPr lang="zh-CN" altLang="en-US" sz="1800" dirty="0"/>
              <a:t>距离最小的</a:t>
            </a:r>
            <a:r>
              <a:rPr lang="en-US" altLang="zh-CN" sz="1800" dirty="0"/>
              <a:t>k</a:t>
            </a:r>
            <a:r>
              <a:rPr lang="zh-CN" altLang="en-US" sz="1800" dirty="0"/>
              <a:t>个点；</a:t>
            </a:r>
            <a:endParaRPr lang="en-US" altLang="zh-CN" sz="1800" dirty="0"/>
          </a:p>
          <a:p>
            <a:r>
              <a:rPr lang="en-US" altLang="zh-CN" sz="1800" dirty="0"/>
              <a:t>3</a:t>
            </a:r>
            <a:r>
              <a:rPr lang="zh-CN" altLang="en-US" sz="1800" dirty="0"/>
              <a:t>）确定</a:t>
            </a:r>
            <a:r>
              <a:rPr lang="en-US" altLang="zh-CN" sz="1800" dirty="0"/>
              <a:t>k</a:t>
            </a:r>
            <a:r>
              <a:rPr lang="zh-CN" altLang="en-US" sz="1800" dirty="0"/>
              <a:t>个点中类别属性出现的频率；</a:t>
            </a:r>
            <a:endParaRPr lang="en-US" altLang="zh-CN" sz="1800" dirty="0"/>
          </a:p>
          <a:p>
            <a:r>
              <a:rPr lang="en-US" altLang="zh-CN" sz="1800" dirty="0"/>
              <a:t>4</a:t>
            </a:r>
            <a:r>
              <a:rPr lang="zh-CN" altLang="en-US" sz="1800" dirty="0"/>
              <a:t>）返回出现最频繁的频率所属类别。</a:t>
            </a:r>
            <a:endParaRPr lang="en-US" altLang="zh-CN" sz="1800" dirty="0"/>
          </a:p>
          <a:p>
            <a:endParaRPr lang="zh-CN" altLang="en-US" dirty="0"/>
          </a:p>
        </p:txBody>
      </p:sp>
      <p:sp>
        <p:nvSpPr>
          <p:cNvPr id="4" name="灯片编号占位符 3">
            <a:extLst>
              <a:ext uri="{FF2B5EF4-FFF2-40B4-BE49-F238E27FC236}">
                <a16:creationId xmlns="" xmlns:a16="http://schemas.microsoft.com/office/drawing/2014/main" id="{3249E694-8102-45BE-9653-B86D977586E7}"/>
              </a:ext>
            </a:extLst>
          </p:cNvPr>
          <p:cNvSpPr>
            <a:spLocks noGrp="1"/>
          </p:cNvSpPr>
          <p:nvPr>
            <p:ph type="sldNum" sz="quarter" idx="12"/>
          </p:nvPr>
        </p:nvSpPr>
        <p:spPr/>
        <p:txBody>
          <a:bodyPr/>
          <a:lstStyle/>
          <a:p>
            <a:fld id="{5F8E3D9E-0B09-9345-B286-EB2EB76A2E3E}" type="slidenum">
              <a:rPr kumimoji="1" lang="zh-CN" altLang="en-US" smtClean="0"/>
              <a:pPr/>
              <a:t>82</a:t>
            </a:fld>
            <a:endParaRPr kumimoji="1" lang="zh-CN" altLang="en-US"/>
          </a:p>
        </p:txBody>
      </p:sp>
      <p:pic>
        <p:nvPicPr>
          <p:cNvPr id="8" name="Picture 4" descr="里写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2732" y="2871183"/>
            <a:ext cx="3163004"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4130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 xmlns:a16="http://schemas.microsoft.com/office/drawing/2014/main" id="{E2292EBF-8BB2-AA4B-AEFE-C2BB0D8DA316}"/>
              </a:ext>
            </a:extLst>
          </p:cNvPr>
          <p:cNvSpPr>
            <a:spLocks noGrp="1"/>
          </p:cNvSpPr>
          <p:nvPr>
            <p:ph type="title"/>
          </p:nvPr>
        </p:nvSpPr>
        <p:spPr/>
        <p:txBody>
          <a:bodyPr>
            <a:normAutofit/>
          </a:bodyPr>
          <a:lstStyle/>
          <a:p>
            <a:r>
              <a:rPr lang="zh-CN" altLang="en-US" sz="5400" b="1" dirty="0">
                <a:latin typeface="微软雅黑" panose="020B0503020204020204" pitchFamily="34" charset="-122"/>
                <a:ea typeface="微软雅黑" panose="020B0503020204020204" pitchFamily="34" charset="-122"/>
              </a:rPr>
              <a:t>总结</a:t>
            </a:r>
          </a:p>
        </p:txBody>
      </p:sp>
      <p:sp>
        <p:nvSpPr>
          <p:cNvPr id="4" name="灯片编号占位符 3">
            <a:extLst>
              <a:ext uri="{FF2B5EF4-FFF2-40B4-BE49-F238E27FC236}">
                <a16:creationId xmlns="" xmlns:a16="http://schemas.microsoft.com/office/drawing/2014/main" id="{22489CE7-AEA0-AE49-9EC0-08AE4393500E}"/>
              </a:ext>
            </a:extLst>
          </p:cNvPr>
          <p:cNvSpPr>
            <a:spLocks noGrp="1"/>
          </p:cNvSpPr>
          <p:nvPr>
            <p:ph type="sldNum" sz="quarter" idx="12"/>
          </p:nvPr>
        </p:nvSpPr>
        <p:spPr/>
        <p:txBody>
          <a:bodyPr/>
          <a:lstStyle/>
          <a:p>
            <a:fld id="{5F8E3D9E-0B09-9345-B286-EB2EB76A2E3E}" type="slidenum">
              <a:rPr kumimoji="1" lang="zh-CN" altLang="en-US" smtClean="0"/>
              <a:pPr/>
              <a:t>83</a:t>
            </a:fld>
            <a:endParaRPr kumimoji="1" lang="zh-CN" altLang="en-US"/>
          </a:p>
        </p:txBody>
      </p:sp>
      <p:pic>
        <p:nvPicPr>
          <p:cNvPr id="6" name="内容占位符 5">
            <a:extLst>
              <a:ext uri="{FF2B5EF4-FFF2-40B4-BE49-F238E27FC236}">
                <a16:creationId xmlns="" xmlns:a16="http://schemas.microsoft.com/office/drawing/2014/main" id="{E341DA3E-7C12-472E-BAA8-2E167C3B5EFA}"/>
              </a:ext>
            </a:extLst>
          </p:cNvPr>
          <p:cNvPicPr>
            <a:picLocks noGrp="1"/>
          </p:cNvPicPr>
          <p:nvPr>
            <p:ph idx="1"/>
          </p:nvPr>
        </p:nvPicPr>
        <p:blipFill>
          <a:blip r:embed="rId3"/>
          <a:stretch>
            <a:fillRect/>
          </a:stretch>
        </p:blipFill>
        <p:spPr>
          <a:xfrm>
            <a:off x="1600200" y="1849291"/>
            <a:ext cx="6515100" cy="3810000"/>
          </a:xfrm>
          <a:prstGeom prst="rect">
            <a:avLst/>
          </a:prstGeom>
        </p:spPr>
      </p:pic>
    </p:spTree>
    <p:extLst>
      <p:ext uri="{BB962C8B-B14F-4D97-AF65-F5344CB8AC3E}">
        <p14:creationId xmlns:p14="http://schemas.microsoft.com/office/powerpoint/2010/main" val="9320299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D847D0B2-260E-7D47-B2BA-3C97C3604273}"/>
              </a:ext>
            </a:extLst>
          </p:cNvPr>
          <p:cNvSpPr>
            <a:spLocks noGrp="1"/>
          </p:cNvSpPr>
          <p:nvPr>
            <p:ph type="ctrTitle"/>
          </p:nvPr>
        </p:nvSpPr>
        <p:spPr/>
        <p:txBody>
          <a:bodyPr>
            <a:normAutofit/>
          </a:bodyPr>
          <a:lstStyle/>
          <a:p>
            <a:r>
              <a:rPr lang="en-US" altLang="zh-CN" sz="6073" b="1" dirty="0" smtClean="0">
                <a:latin typeface="Segoe UI Historic" panose="020B0502040204020203" pitchFamily="34" charset="0"/>
                <a:ea typeface="Segoe UI Historic" panose="020B0502040204020203" pitchFamily="34" charset="0"/>
                <a:cs typeface="Segoe UI Historic" panose="020B0502040204020203" pitchFamily="34" charset="0"/>
              </a:rPr>
              <a:t>Q&amp;A</a:t>
            </a:r>
            <a:endParaRPr lang="en-US" sz="6073" b="1"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5" name="Subtitle 4">
            <a:extLst>
              <a:ext uri="{FF2B5EF4-FFF2-40B4-BE49-F238E27FC236}">
                <a16:creationId xmlns="" xmlns:a16="http://schemas.microsoft.com/office/drawing/2014/main" id="{7E369748-D369-0045-B028-E4DF08F72784}"/>
              </a:ext>
            </a:extLst>
          </p:cNvPr>
          <p:cNvSpPr>
            <a:spLocks noGrp="1"/>
          </p:cNvSpPr>
          <p:nvPr>
            <p:ph type="subTitle" idx="1"/>
          </p:nvPr>
        </p:nvSpPr>
        <p:spPr/>
        <p:txBody>
          <a:bodyPr/>
          <a:lstStyle/>
          <a:p>
            <a:r>
              <a:rPr lang="en-US" dirty="0" smtClean="0"/>
              <a:t>Any questions?</a:t>
            </a:r>
            <a:endParaRPr lang="en-US" dirty="0"/>
          </a:p>
        </p:txBody>
      </p:sp>
      <p:pic>
        <p:nvPicPr>
          <p:cNvPr id="3074" name="Picture 2" descr="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736" y="897931"/>
            <a:ext cx="4964764" cy="27940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14">
            <a:extLst>
              <a:ext uri="{FF2B5EF4-FFF2-40B4-BE49-F238E27FC236}">
                <a16:creationId xmlns="" xmlns:a16="http://schemas.microsoft.com/office/drawing/2014/main" id="{1B957E43-F32F-4D41-A180-A195974AF4E6}"/>
              </a:ext>
            </a:extLst>
          </p:cNvPr>
          <p:cNvSpPr/>
          <p:nvPr/>
        </p:nvSpPr>
        <p:spPr>
          <a:xfrm>
            <a:off x="127426" y="200881"/>
            <a:ext cx="8699074" cy="584775"/>
          </a:xfrm>
          <a:prstGeom prst="rect">
            <a:avLst/>
          </a:prstGeom>
        </p:spPr>
        <p:txBody>
          <a:bodyPr wrap="square">
            <a:spAutoFit/>
          </a:bodyPr>
          <a:lstStyle/>
          <a:p>
            <a:r>
              <a:rPr lang="zh-CN" altLang="en-US" sz="1600" dirty="0" smtClean="0">
                <a:solidFill>
                  <a:srgbClr val="CC0000"/>
                </a:solidFill>
                <a:latin typeface="微软雅黑"/>
                <a:ea typeface="微软雅黑" panose="020B0503020204020204" pitchFamily="34" charset="-122"/>
              </a:rPr>
              <a:t>延伸阅读：</a:t>
            </a:r>
            <a:r>
              <a:rPr lang="zh-CN" altLang="en-US" sz="1600" dirty="0"/>
              <a:t>图灵奖得主</a:t>
            </a:r>
            <a:r>
              <a:rPr lang="en-US" altLang="zh-CN" sz="1600" dirty="0"/>
              <a:t>Geoffrey Hinton</a:t>
            </a:r>
            <a:r>
              <a:rPr lang="zh-CN" altLang="en-US" sz="1600" dirty="0"/>
              <a:t>：我的五十年深度学习生涯与研究心</a:t>
            </a:r>
            <a:r>
              <a:rPr lang="zh-CN" altLang="en-US" sz="1600" dirty="0" smtClean="0"/>
              <a:t>法</a:t>
            </a:r>
            <a:endParaRPr lang="en-US" altLang="zh-CN" sz="1600" dirty="0" smtClean="0"/>
          </a:p>
          <a:p>
            <a:r>
              <a:rPr lang="en-US" altLang="zh-CN" sz="1600" dirty="0"/>
              <a:t>https://</a:t>
            </a:r>
            <a:r>
              <a:rPr lang="en-US" altLang="zh-CN" sz="1600" dirty="0" err="1"/>
              <a:t>mp.weixin.qq.com</a:t>
            </a:r>
            <a:r>
              <a:rPr lang="en-US" altLang="zh-CN" sz="1600" dirty="0"/>
              <a:t>/s/5S34gO7RekHCImYWc-VOVA</a:t>
            </a:r>
            <a:endParaRPr lang="zh-CN" altLang="en-US" sz="1600" dirty="0"/>
          </a:p>
        </p:txBody>
      </p:sp>
      <p:sp>
        <p:nvSpPr>
          <p:cNvPr id="7" name="矩形 14">
            <a:extLst>
              <a:ext uri="{FF2B5EF4-FFF2-40B4-BE49-F238E27FC236}">
                <a16:creationId xmlns="" xmlns:a16="http://schemas.microsoft.com/office/drawing/2014/main" id="{1B957E43-F32F-4D41-A180-A195974AF4E6}"/>
              </a:ext>
            </a:extLst>
          </p:cNvPr>
          <p:cNvSpPr/>
          <p:nvPr/>
        </p:nvSpPr>
        <p:spPr>
          <a:xfrm>
            <a:off x="851964" y="1821862"/>
            <a:ext cx="2285574" cy="584775"/>
          </a:xfrm>
          <a:prstGeom prst="rect">
            <a:avLst/>
          </a:prstGeom>
        </p:spPr>
        <p:txBody>
          <a:bodyPr wrap="square">
            <a:spAutoFit/>
          </a:bodyPr>
          <a:lstStyle/>
          <a:p>
            <a:r>
              <a:rPr lang="zh-CN" altLang="en-US" sz="1600" b="1" dirty="0" smtClean="0"/>
              <a:t>找到自己感兴趣的方向，</a:t>
            </a:r>
            <a:endParaRPr lang="en-US" altLang="zh-CN" sz="1600" b="1" dirty="0" smtClean="0"/>
          </a:p>
          <a:p>
            <a:r>
              <a:rPr lang="zh-CN" altLang="en-US" sz="1600" b="1" dirty="0" smtClean="0"/>
              <a:t>而不是单纯地学些技术</a:t>
            </a:r>
            <a:endParaRPr lang="zh-CN" altLang="en-US" sz="1600" b="1" dirty="0"/>
          </a:p>
        </p:txBody>
      </p:sp>
      <p:sp>
        <p:nvSpPr>
          <p:cNvPr id="2" name="Rectangle 1"/>
          <p:cNvSpPr/>
          <p:nvPr/>
        </p:nvSpPr>
        <p:spPr>
          <a:xfrm>
            <a:off x="4095750" y="3673401"/>
            <a:ext cx="4730750" cy="261610"/>
          </a:xfrm>
          <a:prstGeom prst="rect">
            <a:avLst/>
          </a:prstGeom>
        </p:spPr>
        <p:txBody>
          <a:bodyPr>
            <a:spAutoFit/>
          </a:bodyPr>
          <a:lstStyle/>
          <a:p>
            <a:r>
              <a:rPr lang="en-US" sz="1100" dirty="0">
                <a:solidFill>
                  <a:srgbClr val="888888"/>
                </a:solidFill>
                <a:latin typeface="system-ui" charset="0"/>
              </a:rPr>
              <a:t>（</a:t>
            </a:r>
            <a:r>
              <a:rPr lang="en-US" sz="1100" dirty="0" err="1">
                <a:solidFill>
                  <a:srgbClr val="888888"/>
                </a:solidFill>
                <a:latin typeface="system-ui" charset="0"/>
              </a:rPr>
              <a:t>从左到右依次为Ilya</a:t>
            </a:r>
            <a:r>
              <a:rPr lang="en-US" sz="1100" dirty="0">
                <a:solidFill>
                  <a:srgbClr val="888888"/>
                </a:solidFill>
                <a:latin typeface="system-ui" charset="0"/>
              </a:rPr>
              <a:t> </a:t>
            </a:r>
            <a:r>
              <a:rPr lang="en-US" sz="1100" dirty="0" err="1">
                <a:solidFill>
                  <a:srgbClr val="888888"/>
                </a:solidFill>
                <a:latin typeface="system-ui" charset="0"/>
              </a:rPr>
              <a:t>Sutskever、Alex</a:t>
            </a:r>
            <a:r>
              <a:rPr lang="en-US" sz="1100" dirty="0">
                <a:solidFill>
                  <a:srgbClr val="888888"/>
                </a:solidFill>
                <a:latin typeface="system-ui" charset="0"/>
              </a:rPr>
              <a:t> </a:t>
            </a:r>
            <a:r>
              <a:rPr lang="en-US" sz="1100" dirty="0" err="1">
                <a:solidFill>
                  <a:srgbClr val="888888"/>
                </a:solidFill>
                <a:latin typeface="system-ui" charset="0"/>
              </a:rPr>
              <a:t>Krizhevsky和Geoffrey</a:t>
            </a:r>
            <a:r>
              <a:rPr lang="en-US" sz="1100" dirty="0">
                <a:solidFill>
                  <a:srgbClr val="888888"/>
                </a:solidFill>
                <a:latin typeface="system-ui" charset="0"/>
              </a:rPr>
              <a:t> Hinton）</a:t>
            </a:r>
            <a:endParaRPr lang="en-US" sz="1100" dirty="0"/>
          </a:p>
        </p:txBody>
      </p:sp>
    </p:spTree>
    <p:extLst>
      <p:ext uri="{BB962C8B-B14F-4D97-AF65-F5344CB8AC3E}">
        <p14:creationId xmlns:p14="http://schemas.microsoft.com/office/powerpoint/2010/main" val="494463692"/>
      </p:ext>
    </p:extLst>
  </p:cSld>
  <p:clrMapOvr>
    <a:masterClrMapping/>
  </p:clrMapOvr>
  <mc:AlternateContent xmlns:mc="http://schemas.openxmlformats.org/markup-compatibility/2006" xmlns:p14="http://schemas.microsoft.com/office/powerpoint/2010/main">
    <mc:Choice Requires="p14">
      <p:transition spd="slow" p14:dur="2000" advTm="12148"/>
    </mc:Choice>
    <mc:Fallback xmlns="">
      <p:transition spd="slow" advTm="12148"/>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D847D0B2-260E-7D47-B2BA-3C97C3604273}"/>
              </a:ext>
            </a:extLst>
          </p:cNvPr>
          <p:cNvSpPr>
            <a:spLocks noGrp="1"/>
          </p:cNvSpPr>
          <p:nvPr>
            <p:ph type="ctrTitle"/>
          </p:nvPr>
        </p:nvSpPr>
        <p:spPr/>
        <p:txBody>
          <a:bodyPr>
            <a:normAutofit/>
          </a:bodyPr>
          <a:lstStyle/>
          <a:p>
            <a:r>
              <a:rPr lang="en-US" sz="6073" b="1" dirty="0">
                <a:latin typeface="Segoe UI Historic" panose="020B0502040204020203" pitchFamily="34" charset="0"/>
                <a:ea typeface="Segoe UI Historic" panose="020B0502040204020203" pitchFamily="34" charset="0"/>
                <a:cs typeface="Segoe UI Historic" panose="020B0502040204020203" pitchFamily="34" charset="0"/>
              </a:rPr>
              <a:t>Thank</a:t>
            </a:r>
            <a:r>
              <a:rPr lang="zh-CN" altLang="en-US" sz="6073" b="1" dirty="0">
                <a:latin typeface="Segoe UI Historic" panose="020B0502040204020203" pitchFamily="34" charset="0"/>
                <a:cs typeface="Segoe UI Historic" panose="020B0502040204020203" pitchFamily="34" charset="0"/>
              </a:rPr>
              <a:t> </a:t>
            </a:r>
            <a:r>
              <a:rPr lang="en-US" altLang="zh-CN" sz="6073" b="1" dirty="0">
                <a:latin typeface="Segoe UI Historic" panose="020B0502040204020203" pitchFamily="34" charset="0"/>
                <a:ea typeface="Segoe UI Historic" panose="020B0502040204020203" pitchFamily="34" charset="0"/>
                <a:cs typeface="Segoe UI Historic" panose="020B0502040204020203" pitchFamily="34" charset="0"/>
              </a:rPr>
              <a:t>You</a:t>
            </a:r>
            <a:endParaRPr lang="en-US" sz="6073" b="1"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5" name="Subtitle 4">
            <a:extLst>
              <a:ext uri="{FF2B5EF4-FFF2-40B4-BE49-F238E27FC236}">
                <a16:creationId xmlns="" xmlns:a16="http://schemas.microsoft.com/office/drawing/2014/main" id="{7E369748-D369-0045-B028-E4DF08F72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72982519"/>
      </p:ext>
    </p:extLst>
  </p:cSld>
  <p:clrMapOvr>
    <a:masterClrMapping/>
  </p:clrMapOvr>
  <mc:AlternateContent xmlns:mc="http://schemas.openxmlformats.org/markup-compatibility/2006" xmlns:p14="http://schemas.microsoft.com/office/powerpoint/2010/main">
    <mc:Choice Requires="p14">
      <p:transition spd="slow" p14:dur="2000" advTm="12148"/>
    </mc:Choice>
    <mc:Fallback xmlns="">
      <p:transition spd="slow" advTm="1214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6667FC1-0C91-4750-8168-E44B9A64CA52}"/>
              </a:ext>
            </a:extLst>
          </p:cNvPr>
          <p:cNvSpPr>
            <a:spLocks noGrp="1"/>
          </p:cNvSpPr>
          <p:nvPr>
            <p:ph type="title"/>
          </p:nvPr>
        </p:nvSpPr>
        <p:spPr/>
        <p:txBody>
          <a:bodyPr/>
          <a:lstStyle/>
          <a:p>
            <a:r>
              <a:rPr lang="zh-CN" altLang="en-US" sz="5400" b="1" dirty="0">
                <a:latin typeface="微软雅黑" panose="020B0503020204020204" pitchFamily="34" charset="-122"/>
                <a:ea typeface="微软雅黑" panose="020B0503020204020204" pitchFamily="34" charset="-122"/>
              </a:rPr>
              <a:t>图灵奖</a:t>
            </a:r>
            <a:endParaRPr lang="zh-CN" altLang="en-US" dirty="0"/>
          </a:p>
        </p:txBody>
      </p:sp>
      <p:sp>
        <p:nvSpPr>
          <p:cNvPr id="3" name="内容占位符 2">
            <a:extLst>
              <a:ext uri="{FF2B5EF4-FFF2-40B4-BE49-F238E27FC236}">
                <a16:creationId xmlns="" xmlns:a16="http://schemas.microsoft.com/office/drawing/2014/main" id="{B2348F23-C373-4DC5-A309-5B87B362AA27}"/>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 xmlns:a16="http://schemas.microsoft.com/office/drawing/2014/main" id="{AE26847D-F7D1-49ED-B230-20A638A50732}"/>
              </a:ext>
            </a:extLst>
          </p:cNvPr>
          <p:cNvSpPr>
            <a:spLocks noGrp="1"/>
          </p:cNvSpPr>
          <p:nvPr>
            <p:ph type="sldNum" sz="quarter" idx="12"/>
          </p:nvPr>
        </p:nvSpPr>
        <p:spPr/>
        <p:txBody>
          <a:bodyPr/>
          <a:lstStyle/>
          <a:p>
            <a:fld id="{5F8E3D9E-0B09-9345-B286-EB2EB76A2E3E}" type="slidenum">
              <a:rPr kumimoji="1" lang="zh-CN" altLang="en-US" smtClean="0"/>
              <a:pPr/>
              <a:t>9</a:t>
            </a:fld>
            <a:endParaRPr kumimoji="1" lang="zh-CN" altLang="en-US"/>
          </a:p>
        </p:txBody>
      </p:sp>
      <p:pic>
        <p:nvPicPr>
          <p:cNvPr id="5" name="图片 4" descr="ws_5171.tmp">
            <a:extLst>
              <a:ext uri="{FF2B5EF4-FFF2-40B4-BE49-F238E27FC236}">
                <a16:creationId xmlns="" xmlns:a16="http://schemas.microsoft.com/office/drawing/2014/main" id="{05C2ECEA-C2E0-4ECD-9DA0-F80F191F29BC}"/>
              </a:ext>
            </a:extLst>
          </p:cNvPr>
          <p:cNvPicPr>
            <a:picLocks/>
          </p:cNvPicPr>
          <p:nvPr/>
        </p:nvPicPr>
        <p:blipFill>
          <a:blip r:embed="rId2" cstate="print"/>
          <a:stretch>
            <a:fillRect/>
          </a:stretch>
        </p:blipFill>
        <p:spPr>
          <a:xfrm>
            <a:off x="283051" y="1747777"/>
            <a:ext cx="9042400" cy="4775200"/>
          </a:xfrm>
          <a:prstGeom prst="rect">
            <a:avLst/>
          </a:prstGeom>
        </p:spPr>
      </p:pic>
    </p:spTree>
    <p:extLst>
      <p:ext uri="{BB962C8B-B14F-4D97-AF65-F5344CB8AC3E}">
        <p14:creationId xmlns:p14="http://schemas.microsoft.com/office/powerpoint/2010/main" val="2946731271"/>
      </p:ext>
    </p:extLst>
  </p:cSld>
  <p:clrMapOvr>
    <a:masterClrMapping/>
  </p:clrMapOvr>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18441</TotalTime>
  <Words>4193</Words>
  <Application>Microsoft Macintosh PowerPoint</Application>
  <PresentationFormat>Custom</PresentationFormat>
  <Paragraphs>799</Paragraphs>
  <Slides>85</Slides>
  <Notes>14</Notes>
  <HiddenSlides>0</HiddenSlides>
  <MMClips>1</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85</vt:i4>
      </vt:variant>
    </vt:vector>
  </HeadingPairs>
  <TitlesOfParts>
    <vt:vector size="105" baseType="lpstr">
      <vt:lpstr>-apple-system</vt:lpstr>
      <vt:lpstr>Calibri</vt:lpstr>
      <vt:lpstr>Calibri Light</vt:lpstr>
      <vt:lpstr>Cambria Math</vt:lpstr>
      <vt:lpstr>Comic Sans MS</vt:lpstr>
      <vt:lpstr>Microsoft YaHei</vt:lpstr>
      <vt:lpstr>NimbusSanL-Bold</vt:lpstr>
      <vt:lpstr>Segoe UI Historic</vt:lpstr>
      <vt:lpstr>SimHei</vt:lpstr>
      <vt:lpstr>sohne</vt:lpstr>
      <vt:lpstr>system-ui</vt:lpstr>
      <vt:lpstr>Tahoma</vt:lpstr>
      <vt:lpstr>Times New Roman</vt:lpstr>
      <vt:lpstr>Wingdings</vt:lpstr>
      <vt:lpstr>宋体</vt:lpstr>
      <vt:lpstr>微软雅黑</vt:lpstr>
      <vt:lpstr>新宋体</vt:lpstr>
      <vt:lpstr>等线</vt:lpstr>
      <vt:lpstr>Arial</vt:lpstr>
      <vt:lpstr>回顾</vt:lpstr>
      <vt:lpstr>机器学习  机器学习A</vt:lpstr>
      <vt:lpstr>PowerPoint Presentation</vt:lpstr>
      <vt:lpstr>PowerPoint Presentation</vt:lpstr>
      <vt:lpstr>PowerPoint Presentation</vt:lpstr>
      <vt:lpstr>大纲</vt:lpstr>
      <vt:lpstr>大纲</vt:lpstr>
      <vt:lpstr>起源</vt:lpstr>
      <vt:lpstr>人工智能</vt:lpstr>
      <vt:lpstr>图灵奖</vt:lpstr>
      <vt:lpstr>历史进程</vt:lpstr>
      <vt:lpstr>机器学习的今天</vt:lpstr>
      <vt:lpstr>机器学习的内涵</vt:lpstr>
      <vt:lpstr>机器学习的内涵(2)</vt:lpstr>
      <vt:lpstr>机器学习的内涵(3)</vt:lpstr>
      <vt:lpstr>机器学习的动机</vt:lpstr>
      <vt:lpstr>机器学习的动机(2)</vt:lpstr>
      <vt:lpstr>大纲</vt:lpstr>
      <vt:lpstr>典型的机器学习过程</vt:lpstr>
      <vt:lpstr>西瓜数据集</vt:lpstr>
      <vt:lpstr>西瓜分类</vt:lpstr>
      <vt:lpstr>西瓜分类</vt:lpstr>
      <vt:lpstr>完整版西瓜数据集</vt:lpstr>
      <vt:lpstr>机器学习的基本术语</vt:lpstr>
      <vt:lpstr>机器学习主要算法</vt:lpstr>
      <vt:lpstr>机器学习主要算法(2)</vt:lpstr>
      <vt:lpstr>大纲</vt:lpstr>
      <vt:lpstr>机器学习主要应用</vt:lpstr>
      <vt:lpstr>文献筛选</vt:lpstr>
      <vt:lpstr>文献筛选(2)</vt:lpstr>
      <vt:lpstr>文献筛选(3)</vt:lpstr>
      <vt:lpstr>互联网搜索</vt:lpstr>
      <vt:lpstr>互联网搜索(2)</vt:lpstr>
      <vt:lpstr>自动驾驶</vt:lpstr>
      <vt:lpstr>自动驾驶(2)</vt:lpstr>
      <vt:lpstr>画作鉴别</vt:lpstr>
      <vt:lpstr>画作鉴别(2)</vt:lpstr>
      <vt:lpstr>画作鉴别(3)</vt:lpstr>
      <vt:lpstr>古文献修复</vt:lpstr>
      <vt:lpstr>古文献修复(2)</vt:lpstr>
      <vt:lpstr>古文献修复(3)</vt:lpstr>
      <vt:lpstr>帮助奥巴马胜选</vt:lpstr>
      <vt:lpstr>帮助奥巴马胜选(2)</vt:lpstr>
      <vt:lpstr>垃圾邮件分选</vt:lpstr>
      <vt:lpstr>垃圾邮件分选(2)</vt:lpstr>
      <vt:lpstr>战场对抗决策助手</vt:lpstr>
      <vt:lpstr>医学诊断</vt:lpstr>
      <vt:lpstr>信用卡欺诈检测</vt:lpstr>
      <vt:lpstr>推荐引擎</vt:lpstr>
      <vt:lpstr>电信用户分类和套餐推荐</vt:lpstr>
      <vt:lpstr>星系分类</vt:lpstr>
      <vt:lpstr>Alpha Go</vt:lpstr>
      <vt:lpstr>通信调制格式识别</vt:lpstr>
      <vt:lpstr>机器学习已经“无处不在”</vt:lpstr>
      <vt:lpstr>Mini discussion: Machine Learning is everywhere. Any risk?</vt:lpstr>
      <vt:lpstr>大纲</vt:lpstr>
      <vt:lpstr>机器学习主要实现</vt:lpstr>
      <vt:lpstr>Weka 3 Machine Learning in Java</vt:lpstr>
      <vt:lpstr>scikit-learn: Machine Learning in Python</vt:lpstr>
      <vt:lpstr>scikit-learn: Machine Learning in Python</vt:lpstr>
      <vt:lpstr>YOURSELF</vt:lpstr>
      <vt:lpstr>YOURSELF</vt:lpstr>
      <vt:lpstr>大纲</vt:lpstr>
      <vt:lpstr>机器学习前置基础知识</vt:lpstr>
      <vt:lpstr>线性代数</vt:lpstr>
      <vt:lpstr>优化理论</vt:lpstr>
      <vt:lpstr>概率分布</vt:lpstr>
      <vt:lpstr>信息论基础</vt:lpstr>
      <vt:lpstr>编程语言</vt:lpstr>
      <vt:lpstr>计算框架</vt:lpstr>
      <vt:lpstr>大纲</vt:lpstr>
      <vt:lpstr>教材</vt:lpstr>
      <vt:lpstr>参考书与资源</vt:lpstr>
      <vt:lpstr>课程内容</vt:lpstr>
      <vt:lpstr>课程目的与要求</vt:lpstr>
      <vt:lpstr>考核内容</vt:lpstr>
      <vt:lpstr>考核内容</vt:lpstr>
      <vt:lpstr>联系方式</vt:lpstr>
      <vt:lpstr>国内外相关会议和杂志</vt:lpstr>
      <vt:lpstr>国内外相关会议和杂志</vt:lpstr>
      <vt:lpstr>第一个机器学习项目</vt:lpstr>
      <vt:lpstr>第一个机器学习项目(2)</vt:lpstr>
      <vt:lpstr>第一个机器学习项目(3)</vt:lpstr>
      <vt:lpstr>总结</vt:lpstr>
      <vt:lpstr>Q&amp;A</vt:lpstr>
      <vt:lpstr>Thank You</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liyang</dc:creator>
  <cp:lastModifiedBy>Jin Zhang</cp:lastModifiedBy>
  <cp:revision>618</cp:revision>
  <dcterms:created xsi:type="dcterms:W3CDTF">2019-05-29T10:31:15Z</dcterms:created>
  <dcterms:modified xsi:type="dcterms:W3CDTF">2023-02-28T12:19:04Z</dcterms:modified>
</cp:coreProperties>
</file>